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7.xml" ContentType="application/vnd.openxmlformats-officedocument.presentationml.tags+xml"/>
  <Override PartName="/ppt/tags/tag18.xml" ContentType="application/vnd.openxmlformats-officedocument.presentationml.tags+xml"/>
  <Override PartName="/ppt/notesSlides/notesSlide1.xml" ContentType="application/vnd.openxmlformats-officedocument.presentationml.notesSlide+xml"/>
  <Override PartName="/ppt/tags/tag19.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34"/>
  </p:notesMasterIdLst>
  <p:handoutMasterIdLst>
    <p:handoutMasterId r:id="rId35"/>
  </p:handoutMasterIdLst>
  <p:sldIdLst>
    <p:sldId id="257" r:id="rId2"/>
    <p:sldId id="1968" r:id="rId3"/>
    <p:sldId id="256" r:id="rId4"/>
    <p:sldId id="2145706959" r:id="rId5"/>
    <p:sldId id="1454" r:id="rId6"/>
    <p:sldId id="2147471651" r:id="rId7"/>
    <p:sldId id="2147471650" r:id="rId8"/>
    <p:sldId id="2147471656" r:id="rId9"/>
    <p:sldId id="259" r:id="rId10"/>
    <p:sldId id="2147471654" r:id="rId11"/>
    <p:sldId id="2147471448" r:id="rId12"/>
    <p:sldId id="2145706960" r:id="rId13"/>
    <p:sldId id="2147471649" r:id="rId14"/>
    <p:sldId id="2147471633" r:id="rId15"/>
    <p:sldId id="2145706961" r:id="rId16"/>
    <p:sldId id="10896" r:id="rId17"/>
    <p:sldId id="2145706958" r:id="rId18"/>
    <p:sldId id="2147471655" r:id="rId19"/>
    <p:sldId id="10882" r:id="rId20"/>
    <p:sldId id="10889" r:id="rId21"/>
    <p:sldId id="2147471629" r:id="rId22"/>
    <p:sldId id="2147471628" r:id="rId23"/>
    <p:sldId id="410" r:id="rId24"/>
    <p:sldId id="2147471634" r:id="rId25"/>
    <p:sldId id="2147471636" r:id="rId26"/>
    <p:sldId id="2146847897" r:id="rId27"/>
    <p:sldId id="2147471582" r:id="rId28"/>
    <p:sldId id="2146847882" r:id="rId29"/>
    <p:sldId id="2146847895" r:id="rId30"/>
    <p:sldId id="2145706964" r:id="rId31"/>
    <p:sldId id="10890" r:id="rId32"/>
    <p:sldId id="443" r:id="rId33"/>
  </p:sldIdLst>
  <p:sldSz cx="12192000" cy="6858000"/>
  <p:notesSz cx="6858000" cy="9144000"/>
  <p:embeddedFontLst>
    <p:embeddedFont>
      <p:font typeface="Calibri" panose="020F0502020204030204" pitchFamily="34" charset="0"/>
      <p:regular r:id="rId36"/>
      <p:bold r:id="rId37"/>
      <p:italic r:id="rId38"/>
      <p:boldItalic r:id="rId39"/>
    </p:embeddedFont>
    <p:embeddedFont>
      <p:font typeface="KPMG Bold" panose="020B0803030202040204" pitchFamily="34" charset="0"/>
      <p:bold r:id="rId40"/>
      <p:boldItalic r:id="rId41"/>
    </p:embeddedFont>
    <p:embeddedFont>
      <p:font typeface="Open Sans" panose="020B0606030504020204" pitchFamily="34" charset="0"/>
      <p:regular r:id="rId42"/>
      <p:bold r:id="rId43"/>
      <p:italic r:id="rId44"/>
      <p:boldItalic r:id="rId45"/>
    </p:embeddedFont>
  </p:embeddedFontLst>
  <p:custDataLst>
    <p:tags r:id="rId4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hite, Catherine" initials="WC" lastIdx="18" clrIdx="0">
    <p:extLst>
      <p:ext uri="{19B8F6BF-5375-455C-9EA6-DF929625EA0E}">
        <p15:presenceInfo xmlns:p15="http://schemas.microsoft.com/office/powerpoint/2012/main" userId="S::cjwhite@kpmg.ca::0dea3d63-dcad-4748-a310-11ef28cac8a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EBDA"/>
    <a:srgbClr val="ACEAFF"/>
    <a:srgbClr val="E5E5E5"/>
    <a:srgbClr val="B2B2B2"/>
    <a:srgbClr val="989898"/>
    <a:srgbClr val="666666"/>
    <a:srgbClr val="333333"/>
    <a:srgbClr val="FFFFFF"/>
    <a:srgbClr val="00C0AE"/>
    <a:srgbClr val="098E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7C053C-703F-4387-8E37-B7DDCC4336E3}" v="710" dt="2023-09-15T15:24:37.8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249" autoAdjust="0"/>
  </p:normalViewPr>
  <p:slideViewPr>
    <p:cSldViewPr snapToGrid="0" showGuides="1">
      <p:cViewPr varScale="1">
        <p:scale>
          <a:sx n="66" d="100"/>
          <a:sy n="66" d="100"/>
        </p:scale>
        <p:origin x="668" y="3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97" d="100"/>
        <a:sy n="97" d="100"/>
      </p:scale>
      <p:origin x="0" y="0"/>
    </p:cViewPr>
  </p:sorterViewPr>
  <p:notesViewPr>
    <p:cSldViewPr snapToGrid="0" showGuides="1">
      <p:cViewPr varScale="1">
        <p:scale>
          <a:sx n="77" d="100"/>
          <a:sy n="77" d="100"/>
        </p:scale>
        <p:origin x="2412"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7.fntdata"/><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43" Type="http://schemas.openxmlformats.org/officeDocument/2006/relationships/font" Target="fonts/font8.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54D5F6-3183-428A-85C8-51C26DD4B5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latin typeface="Arial" panose="020B0604020202020204" pitchFamily="34" charset="0"/>
            </a:endParaRPr>
          </a:p>
        </p:txBody>
      </p:sp>
      <p:sp>
        <p:nvSpPr>
          <p:cNvPr id="3" name="Date Placeholder 2">
            <a:extLst>
              <a:ext uri="{FF2B5EF4-FFF2-40B4-BE49-F238E27FC236}">
                <a16:creationId xmlns:a16="http://schemas.microsoft.com/office/drawing/2014/main" id="{F1608F93-CC89-4063-A187-7B1597877F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ABA84C-EC3E-4598-9C4D-8CE1D2A956F5}" type="datetimeFigureOut">
              <a:rPr lang="en-GB" smtClean="0">
                <a:latin typeface="Arial" panose="020B0604020202020204" pitchFamily="34" charset="0"/>
              </a:rPr>
              <a:t>08/02/2024</a:t>
            </a:fld>
            <a:endParaRPr lang="en-GB" dirty="0">
              <a:latin typeface="Arial" panose="020B0604020202020204" pitchFamily="34" charset="0"/>
            </a:endParaRPr>
          </a:p>
        </p:txBody>
      </p:sp>
      <p:sp>
        <p:nvSpPr>
          <p:cNvPr id="4" name="Footer Placeholder 3">
            <a:extLst>
              <a:ext uri="{FF2B5EF4-FFF2-40B4-BE49-F238E27FC236}">
                <a16:creationId xmlns:a16="http://schemas.microsoft.com/office/drawing/2014/main" id="{EE24D309-D941-4AA7-AD70-D334F1D5923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latin typeface="Arial" panose="020B0604020202020204" pitchFamily="34" charset="0"/>
            </a:endParaRPr>
          </a:p>
        </p:txBody>
      </p:sp>
      <p:sp>
        <p:nvSpPr>
          <p:cNvPr id="5" name="Slide Number Placeholder 4">
            <a:extLst>
              <a:ext uri="{FF2B5EF4-FFF2-40B4-BE49-F238E27FC236}">
                <a16:creationId xmlns:a16="http://schemas.microsoft.com/office/drawing/2014/main" id="{B1E99044-B362-4E47-A054-164531AC8F8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0C0F9D0-9E03-483D-AC3B-FCB5CBA393CA}" type="slidenum">
              <a:rPr lang="en-GB" smtClean="0">
                <a:latin typeface="Arial" panose="020B0604020202020204" pitchFamily="34" charset="0"/>
              </a:rPr>
              <a:t>‹#›</a:t>
            </a:fld>
            <a:endParaRPr lang="en-GB" dirty="0">
              <a:latin typeface="Arial" panose="020B0604020202020204" pitchFamily="34" charset="0"/>
            </a:endParaRPr>
          </a:p>
        </p:txBody>
      </p:sp>
    </p:spTree>
    <p:extLst>
      <p:ext uri="{BB962C8B-B14F-4D97-AF65-F5344CB8AC3E}">
        <p14:creationId xmlns:p14="http://schemas.microsoft.com/office/powerpoint/2010/main" val="375430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3C57A4BF-14E0-48E2-B42F-B29D277000AB}" type="datetimeFigureOut">
              <a:rPr lang="en-GB" smtClean="0"/>
              <a:pPr/>
              <a:t>08/02/2024</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9B5D948F-A673-4DC7-A0E9-FA274EAF3634}" type="slidenum">
              <a:rPr lang="en-GB" smtClean="0"/>
              <a:pPr/>
              <a:t>‹#›</a:t>
            </a:fld>
            <a:endParaRPr lang="en-GB" dirty="0"/>
          </a:p>
        </p:txBody>
      </p:sp>
    </p:spTree>
    <p:extLst>
      <p:ext uri="{BB962C8B-B14F-4D97-AF65-F5344CB8AC3E}">
        <p14:creationId xmlns:p14="http://schemas.microsoft.com/office/powerpoint/2010/main" val="3491308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5D948F-A673-4DC7-A0E9-FA274EAF3634}" type="slidenum">
              <a:rPr lang="en-GB" smtClean="0"/>
              <a:pPr/>
              <a:t>22</a:t>
            </a:fld>
            <a:endParaRPr lang="en-GB"/>
          </a:p>
        </p:txBody>
      </p:sp>
    </p:spTree>
    <p:extLst>
      <p:ext uri="{BB962C8B-B14F-4D97-AF65-F5344CB8AC3E}">
        <p14:creationId xmlns:p14="http://schemas.microsoft.com/office/powerpoint/2010/main" val="12176388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tags" Target="../tags/tag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2.svg"/></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0.sv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1.emf"/></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_KPMG Blue">
    <p:bg>
      <p:bgPr>
        <a:solidFill>
          <a:schemeClr val="accent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96C774-8B31-4EC8-BF6C-ACF71C2F0C15}"/>
              </a:ext>
            </a:extLst>
          </p:cNvPr>
          <p:cNvSpPr>
            <a:spLocks noChangeAspect="1"/>
          </p:cNvSpPr>
          <p:nvPr userDrawn="1"/>
        </p:nvSpPr>
        <p:spPr>
          <a:xfrm>
            <a:off x="998476" y="1470479"/>
            <a:ext cx="6350010" cy="441094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2" name="Title 1"/>
          <p:cNvSpPr>
            <a:spLocks noGrp="1"/>
          </p:cNvSpPr>
          <p:nvPr>
            <p:ph type="ctrTitle" hasCustomPrompt="1"/>
          </p:nvPr>
        </p:nvSpPr>
        <p:spPr>
          <a:xfrm>
            <a:off x="1274841" y="1759937"/>
            <a:ext cx="5765982" cy="2903488"/>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6" name="Text Placeholder 3"/>
          <p:cNvSpPr>
            <a:spLocks noGrp="1"/>
          </p:cNvSpPr>
          <p:nvPr>
            <p:ph type="body" sz="quarter" idx="11"/>
          </p:nvPr>
        </p:nvSpPr>
        <p:spPr>
          <a:xfrm>
            <a:off x="1274841" y="4752153"/>
            <a:ext cx="5765982" cy="816606"/>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pic>
        <p:nvPicPr>
          <p:cNvPr id="8" name="Graphic 7">
            <a:extLst>
              <a:ext uri="{FF2B5EF4-FFF2-40B4-BE49-F238E27FC236}">
                <a16:creationId xmlns:a16="http://schemas.microsoft.com/office/drawing/2014/main" id="{F680A8EA-2B0E-411E-90AD-02F7AF4767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185271779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Only - Dark BG colour">
    <p:bg>
      <p:bgPr>
        <a:solidFill>
          <a:schemeClr val="accent2"/>
        </a:solidFill>
        <a:effectLst/>
      </p:bgPr>
    </p:bg>
    <p:spTree>
      <p:nvGrpSpPr>
        <p:cNvPr id="1" name=""/>
        <p:cNvGrpSpPr/>
        <p:nvPr/>
      </p:nvGrpSpPr>
      <p:grpSpPr>
        <a:xfrm>
          <a:off x="0" y="0"/>
          <a:ext cx="0" cy="0"/>
          <a:chOff x="0" y="0"/>
          <a:chExt cx="0" cy="0"/>
        </a:xfrm>
      </p:grpSpPr>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1"/>
              </a:ext>
            </a:extLst>
          </p:cNvPr>
          <p:cNvSpPr txBox="1"/>
          <p:nvPr userDrawn="1">
            <p:custDataLst>
              <p:tags r:id="rId1"/>
            </p:custDataLst>
          </p:nvPr>
        </p:nvSpPr>
        <p:spPr>
          <a:xfrm>
            <a:off x="8813800" y="6295536"/>
            <a:ext cx="2020193"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7" name="TextBox 6">
            <a:extLst>
              <a:ext uri="{FF2B5EF4-FFF2-40B4-BE49-F238E27FC236}">
                <a16:creationId xmlns:a16="http://schemas.microsoft.com/office/drawing/2014/main" id="{7E115E64-AC13-4D9A-A160-F698CCA8CA99}"/>
              </a:ext>
              <a:ext uri="{C183D7F6-B498-43B3-948B-1728B52AA6E4}">
                <adec:decorative xmlns:adec="http://schemas.microsoft.com/office/drawing/2017/decorative" val="1"/>
              </a:ext>
            </a:extLst>
          </p:cNvPr>
          <p:cNvSpPr txBox="1"/>
          <p:nvPr userDrawn="1">
            <p:custDataLst>
              <p:tags r:id="rId2"/>
            </p:custDataLst>
          </p:nvPr>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8" name="Straight Connector 7">
            <a:extLst>
              <a:ext uri="{FF2B5EF4-FFF2-40B4-BE49-F238E27FC236}">
                <a16:creationId xmlns:a16="http://schemas.microsoft.com/office/drawing/2014/main" id="{156A5C29-C797-4C37-9F34-9C206DC1B64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C06C60-BBAD-4B44-9D69-536848922030}"/>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
        <p:nvSpPr>
          <p:cNvPr id="9" name="Graphic 8">
            <a:extLst>
              <a:ext uri="{FF2B5EF4-FFF2-40B4-BE49-F238E27FC236}">
                <a16:creationId xmlns:a16="http://schemas.microsoft.com/office/drawing/2014/main" id="{147A601A-3AE8-4889-A026-9740E00CCFBB}"/>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777057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5363" y="1330126"/>
            <a:ext cx="10198237" cy="45467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a:extLst>
              <a:ext uri="{FF2B5EF4-FFF2-40B4-BE49-F238E27FC236}">
                <a16:creationId xmlns:a16="http://schemas.microsoft.com/office/drawing/2014/main" id="{8CCFC99C-7410-4D22-BA8D-48877FCFB6C0}"/>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6043585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ne Column Text_double 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8" y="1700213"/>
            <a:ext cx="10201275" cy="4176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a:extLst>
              <a:ext uri="{FF2B5EF4-FFF2-40B4-BE49-F238E27FC236}">
                <a16:creationId xmlns:a16="http://schemas.microsoft.com/office/drawing/2014/main" id="{4AFC733E-E364-489F-B7AF-D2002EE59732}"/>
              </a:ext>
            </a:extLst>
          </p:cNvPr>
          <p:cNvSpPr>
            <a:spLocks noGrp="1"/>
          </p:cNvSpPr>
          <p:nvPr>
            <p:ph type="title" hasCustomPrompt="1"/>
          </p:nvPr>
        </p:nvSpPr>
        <p:spPr/>
        <p:txBody>
          <a:bodyPr/>
          <a:lstStyle>
            <a:lvl1pPr>
              <a:defRPr/>
            </a:lvl1pPr>
          </a:lstStyle>
          <a:p>
            <a:r>
              <a:rPr lang="en-US" dirty="0"/>
              <a:t>Click to edit </a:t>
            </a:r>
            <a:br>
              <a:rPr lang="en-US" dirty="0"/>
            </a:br>
            <a:r>
              <a:rPr lang="en-US" dirty="0"/>
              <a:t>Master title style</a:t>
            </a:r>
            <a:endParaRPr lang="en-GB" dirty="0"/>
          </a:p>
        </p:txBody>
      </p:sp>
    </p:spTree>
    <p:extLst>
      <p:ext uri="{BB962C8B-B14F-4D97-AF65-F5344CB8AC3E}">
        <p14:creationId xmlns:p14="http://schemas.microsoft.com/office/powerpoint/2010/main" val="3102394141"/>
      </p:ext>
    </p:extLst>
  </p:cSld>
  <p:clrMapOvr>
    <a:masterClrMapping/>
  </p:clrMapOvr>
  <p:extLst>
    <p:ext uri="{DCECCB84-F9BA-43D5-87BE-67443E8EF086}">
      <p15:sldGuideLst xmlns:p15="http://schemas.microsoft.com/office/powerpoint/2012/main">
        <p15:guide id="1" orient="horz" pos="107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One Column Text_double title_KPMG Blue">
    <p:bg>
      <p:bgPr>
        <a:solidFill>
          <a:schemeClr val="accent2"/>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8" y="1700213"/>
            <a:ext cx="10201275" cy="4176712"/>
          </a:xfrm>
        </p:spPr>
        <p:txBody>
          <a:bodyPr/>
          <a:lstStyle>
            <a:lvl1pPr>
              <a:defRPr>
                <a:solidFill>
                  <a:schemeClr val="bg1"/>
                </a:solidFill>
              </a:defRPr>
            </a:lvl1pPr>
            <a:lvl2pPr>
              <a:defRPr>
                <a:solidFill>
                  <a:schemeClr val="bg1"/>
                </a:solidFill>
              </a:defRPr>
            </a:lvl2pPr>
            <a:lvl3pPr>
              <a:buClrTx/>
              <a:defRPr>
                <a:solidFill>
                  <a:schemeClr val="bg1"/>
                </a:solidFill>
              </a:defRPr>
            </a:lvl3pPr>
            <a:lvl4pPr marL="361950" indent="-180975">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Shape 8">
            <a:extLst>
              <a:ext uri="{FF2B5EF4-FFF2-40B4-BE49-F238E27FC236}">
                <a16:creationId xmlns:a16="http://schemas.microsoft.com/office/drawing/2014/main" id="{F4561A05-7671-4539-AB97-A9979F67EB4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6" name="TextBox 5">
            <a:extLst>
              <a:ext uri="{FF2B5EF4-FFF2-40B4-BE49-F238E27FC236}">
                <a16:creationId xmlns:a16="http://schemas.microsoft.com/office/drawing/2014/main" id="{EC919669-F96A-4239-990D-B48E0AE682F3}"/>
              </a:ext>
              <a:ext uri="{C183D7F6-B498-43B3-948B-1728B52AA6E4}">
                <adec:decorative xmlns:adec="http://schemas.microsoft.com/office/drawing/2017/decorative" val="1"/>
              </a:ext>
            </a:extLst>
          </p:cNvPr>
          <p:cNvSpPr txBox="1"/>
          <p:nvPr userDrawn="1">
            <p:custDataLst>
              <p:tags r:id="rId1"/>
            </p:custDataLst>
          </p:nvPr>
        </p:nvSpPr>
        <p:spPr>
          <a:xfrm>
            <a:off x="8820154" y="6295536"/>
            <a:ext cx="201384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8" name="TextBox 7">
            <a:extLst>
              <a:ext uri="{FF2B5EF4-FFF2-40B4-BE49-F238E27FC236}">
                <a16:creationId xmlns:a16="http://schemas.microsoft.com/office/drawing/2014/main" id="{1CBF1CF3-C473-4B59-9814-FFEC4D26E803}"/>
              </a:ext>
              <a:ext uri="{C183D7F6-B498-43B3-948B-1728B52AA6E4}">
                <adec:decorative xmlns:adec="http://schemas.microsoft.com/office/drawing/2017/decorative" val="1"/>
              </a:ext>
            </a:extLst>
          </p:cNvPr>
          <p:cNvSpPr txBox="1"/>
          <p:nvPr userDrawn="1">
            <p:custDataLst>
              <p:tags r:id="rId2"/>
            </p:custDataLst>
          </p:nvPr>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endParaRPr lang="en-GB" sz="600" kern="1200" noProof="0" dirty="0">
              <a:solidFill>
                <a:schemeClr val="bg1"/>
              </a:solidFill>
              <a:latin typeface="+mn-lt"/>
              <a:ea typeface="+mn-ea"/>
              <a:cs typeface="+mn-cs"/>
            </a:endParaRPr>
          </a:p>
        </p:txBody>
      </p:sp>
      <p:cxnSp>
        <p:nvCxnSpPr>
          <p:cNvPr id="9" name="Straight Connector 8">
            <a:extLst>
              <a:ext uri="{FF2B5EF4-FFF2-40B4-BE49-F238E27FC236}">
                <a16:creationId xmlns:a16="http://schemas.microsoft.com/office/drawing/2014/main" id="{89D5ED2D-F17F-4481-8AE6-4D9EA0535145}"/>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03AAE32-05EB-420A-97AB-3254804D32FD}"/>
              </a:ext>
            </a:extLst>
          </p:cNvPr>
          <p:cNvSpPr>
            <a:spLocks noGrp="1"/>
          </p:cNvSpPr>
          <p:nvPr>
            <p:ph type="title" hasCustomPrompt="1"/>
          </p:nvPr>
        </p:nvSpPr>
        <p:spPr/>
        <p:txBody>
          <a:bodyPr/>
          <a:lstStyle>
            <a:lvl1pPr>
              <a:defRPr>
                <a:solidFill>
                  <a:schemeClr val="bg1"/>
                </a:solidFill>
              </a:defRPr>
            </a:lvl1pPr>
          </a:lstStyle>
          <a:p>
            <a:r>
              <a:rPr lang="en-US" dirty="0"/>
              <a:t>Click to edit </a:t>
            </a:r>
            <a:br>
              <a:rPr lang="en-US" dirty="0"/>
            </a:br>
            <a:r>
              <a:rPr lang="en-US" dirty="0"/>
              <a:t>Master title style</a:t>
            </a:r>
            <a:endParaRPr lang="en-GB" dirty="0"/>
          </a:p>
        </p:txBody>
      </p:sp>
      <p:sp>
        <p:nvSpPr>
          <p:cNvPr id="10" name="Graphic 8">
            <a:extLst>
              <a:ext uri="{FF2B5EF4-FFF2-40B4-BE49-F238E27FC236}">
                <a16:creationId xmlns:a16="http://schemas.microsoft.com/office/drawing/2014/main" id="{567897B5-3A96-440B-8018-FDD880280B2A}"/>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2568224362"/>
      </p:ext>
    </p:extLst>
  </p:cSld>
  <p:clrMapOvr>
    <a:masterClrMapping/>
  </p:clrMapOvr>
  <p:extLst>
    <p:ext uri="{DCECCB84-F9BA-43D5-87BE-67443E8EF086}">
      <p15:sldGuideLst xmlns:p15="http://schemas.microsoft.com/office/powerpoint/2012/main">
        <p15:guide id="1" orient="horz" pos="107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One Column Text - Dark BG colour">
    <p:bg>
      <p:bgPr>
        <a:solidFill>
          <a:schemeClr val="accent2"/>
        </a:solidFill>
        <a:effectLst/>
      </p:bgPr>
    </p:bg>
    <p:spTree>
      <p:nvGrpSpPr>
        <p:cNvPr id="1" name=""/>
        <p:cNvGrpSpPr/>
        <p:nvPr/>
      </p:nvGrpSpPr>
      <p:grpSpPr>
        <a:xfrm>
          <a:off x="0" y="0"/>
          <a:ext cx="0" cy="0"/>
          <a:chOff x="0" y="0"/>
          <a:chExt cx="0" cy="0"/>
        </a:xfrm>
      </p:grpSpPr>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1"/>
              </a:ext>
            </a:extLst>
          </p:cNvPr>
          <p:cNvSpPr txBox="1"/>
          <p:nvPr userDrawn="1">
            <p:custDataLst>
              <p:tags r:id="rId1"/>
            </p:custDataLst>
          </p:nvPr>
        </p:nvSpPr>
        <p:spPr>
          <a:xfrm>
            <a:off x="8896358" y="6295536"/>
            <a:ext cx="1937636"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7" name="TextBox 6">
            <a:extLst>
              <a:ext uri="{FF2B5EF4-FFF2-40B4-BE49-F238E27FC236}">
                <a16:creationId xmlns:a16="http://schemas.microsoft.com/office/drawing/2014/main" id="{7E115E64-AC13-4D9A-A160-F698CCA8CA99}"/>
              </a:ext>
              <a:ext uri="{C183D7F6-B498-43B3-948B-1728B52AA6E4}">
                <adec:decorative xmlns:adec="http://schemas.microsoft.com/office/drawing/2017/decorative" val="1"/>
              </a:ext>
            </a:extLst>
          </p:cNvPr>
          <p:cNvSpPr txBox="1"/>
          <p:nvPr userDrawn="1">
            <p:custDataLst>
              <p:tags r:id="rId2"/>
            </p:custDataLst>
          </p:nvPr>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8" name="Straight Connector 7">
            <a:extLst>
              <a:ext uri="{FF2B5EF4-FFF2-40B4-BE49-F238E27FC236}">
                <a16:creationId xmlns:a16="http://schemas.microsoft.com/office/drawing/2014/main" id="{156A5C29-C797-4C37-9F34-9C206DC1B64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98400" y="1330126"/>
            <a:ext cx="10201275"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893FD8B3-A559-4E34-BA53-32A7F9278785}"/>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
        <p:nvSpPr>
          <p:cNvPr id="9" name="Graphic 8">
            <a:extLst>
              <a:ext uri="{FF2B5EF4-FFF2-40B4-BE49-F238E27FC236}">
                <a16:creationId xmlns:a16="http://schemas.microsoft.com/office/drawing/2014/main" id="{48947F85-E5F1-445E-BD2C-8963D165668D}"/>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7993720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03200" y="1330126"/>
            <a:ext cx="4968000" cy="45467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6220800" y="1330126"/>
            <a:ext cx="4968000" cy="45467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a:extLst>
              <a:ext uri="{FF2B5EF4-FFF2-40B4-BE49-F238E27FC236}">
                <a16:creationId xmlns:a16="http://schemas.microsoft.com/office/drawing/2014/main" id="{DF69D30F-5094-425F-A158-0850AE27D36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7609967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wo Column Text - Dark BG colour">
    <p:bg>
      <p:bgPr>
        <a:solidFill>
          <a:schemeClr val="accent2"/>
        </a:solidFill>
        <a:effectLst/>
      </p:bgPr>
    </p:bg>
    <p:spTree>
      <p:nvGrpSpPr>
        <p:cNvPr id="1" name=""/>
        <p:cNvGrpSpPr/>
        <p:nvPr/>
      </p:nvGrpSpPr>
      <p:grpSpPr>
        <a:xfrm>
          <a:off x="0" y="0"/>
          <a:ext cx="0" cy="0"/>
          <a:chOff x="0" y="0"/>
          <a:chExt cx="0" cy="0"/>
        </a:xfrm>
      </p:grpSpPr>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1"/>
              </a:ext>
            </a:extLst>
          </p:cNvPr>
          <p:cNvSpPr txBox="1"/>
          <p:nvPr userDrawn="1">
            <p:custDataLst>
              <p:tags r:id="rId1"/>
            </p:custDataLst>
          </p:nvPr>
        </p:nvSpPr>
        <p:spPr>
          <a:xfrm>
            <a:off x="8864606" y="6295536"/>
            <a:ext cx="1969388"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1" kern="1200" noProof="0">
                <a:solidFill>
                  <a:schemeClr val="bg1"/>
                </a:solidFill>
                <a:latin typeface="+mn-lt"/>
                <a:ea typeface="+mn-ea"/>
                <a:cs typeface="+mn-cs"/>
              </a:rPr>
              <a:t>Document Classification: KPMG Public</a:t>
            </a:r>
            <a:endParaRPr lang="en-GB" sz="600" b="1" kern="1200" noProof="0" dirty="0">
              <a:solidFill>
                <a:schemeClr val="bg1"/>
              </a:solidFill>
              <a:latin typeface="+mn-lt"/>
              <a:ea typeface="+mn-ea"/>
              <a:cs typeface="+mn-cs"/>
            </a:endParaRPr>
          </a:p>
        </p:txBody>
      </p:sp>
      <p:sp>
        <p:nvSpPr>
          <p:cNvPr id="7" name="TextBox 6">
            <a:extLst>
              <a:ext uri="{FF2B5EF4-FFF2-40B4-BE49-F238E27FC236}">
                <a16:creationId xmlns:a16="http://schemas.microsoft.com/office/drawing/2014/main" id="{7E115E64-AC13-4D9A-A160-F698CCA8CA99}"/>
              </a:ext>
              <a:ext uri="{C183D7F6-B498-43B3-948B-1728B52AA6E4}">
                <adec:decorative xmlns:adec="http://schemas.microsoft.com/office/drawing/2017/decorative" val="1"/>
              </a:ext>
            </a:extLst>
          </p:cNvPr>
          <p:cNvSpPr txBox="1"/>
          <p:nvPr userDrawn="1">
            <p:custDataLst>
              <p:tags r:id="rId2"/>
            </p:custDataLst>
          </p:nvPr>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8" name="Straight Connector 7">
            <a:extLst>
              <a:ext uri="{FF2B5EF4-FFF2-40B4-BE49-F238E27FC236}">
                <a16:creationId xmlns:a16="http://schemas.microsoft.com/office/drawing/2014/main" id="{156A5C29-C797-4C37-9F34-9C206DC1B64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98400" y="1330126"/>
            <a:ext cx="4968000"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27">
            <a:extLst>
              <a:ext uri="{FF2B5EF4-FFF2-40B4-BE49-F238E27FC236}">
                <a16:creationId xmlns:a16="http://schemas.microsoft.com/office/drawing/2014/main" id="{6ED3211B-3C86-4413-BA20-A4F81B443BE8}"/>
              </a:ext>
            </a:extLst>
          </p:cNvPr>
          <p:cNvSpPr>
            <a:spLocks noGrp="1"/>
          </p:cNvSpPr>
          <p:nvPr>
            <p:ph type="body" sz="quarter" idx="11"/>
          </p:nvPr>
        </p:nvSpPr>
        <p:spPr>
          <a:xfrm>
            <a:off x="6220800" y="1330126"/>
            <a:ext cx="4968875"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E1C918AE-52AC-4531-9640-0D2CA3A28F2B}"/>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
        <p:nvSpPr>
          <p:cNvPr id="10" name="Graphic 8">
            <a:extLst>
              <a:ext uri="{FF2B5EF4-FFF2-40B4-BE49-F238E27FC236}">
                <a16:creationId xmlns:a16="http://schemas.microsoft.com/office/drawing/2014/main" id="{79D6C947-06F1-4188-A558-E10C77FF12CE}"/>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53584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03200" y="1330126"/>
            <a:ext cx="49680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Chart Placeholder 4"/>
          <p:cNvSpPr>
            <a:spLocks noGrp="1"/>
          </p:cNvSpPr>
          <p:nvPr>
            <p:ph type="chart" sz="quarter" idx="13"/>
          </p:nvPr>
        </p:nvSpPr>
        <p:spPr>
          <a:xfrm>
            <a:off x="6220800" y="1330126"/>
            <a:ext cx="4968000" cy="4546800"/>
          </a:xfrm>
        </p:spPr>
        <p:txBody>
          <a:bodyPr anchor="ctr"/>
          <a:lstStyle>
            <a:lvl1pPr algn="ctr">
              <a:defRPr/>
            </a:lvl1pPr>
          </a:lstStyle>
          <a:p>
            <a:r>
              <a:rPr lang="en-US"/>
              <a:t>Click icon to add chart</a:t>
            </a:r>
            <a:endParaRPr lang="en-GB" dirty="0"/>
          </a:p>
        </p:txBody>
      </p:sp>
      <p:sp>
        <p:nvSpPr>
          <p:cNvPr id="3" name="Title 2">
            <a:extLst>
              <a:ext uri="{FF2B5EF4-FFF2-40B4-BE49-F238E27FC236}">
                <a16:creationId xmlns:a16="http://schemas.microsoft.com/office/drawing/2014/main" id="{D91C8742-D774-4F89-A78A-3FE2DD10535D}"/>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4688539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03200" y="1331360"/>
            <a:ext cx="10195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Chart Placeholder 4"/>
          <p:cNvSpPr>
            <a:spLocks noGrp="1"/>
          </p:cNvSpPr>
          <p:nvPr>
            <p:ph type="chart" sz="quarter" idx="11"/>
          </p:nvPr>
        </p:nvSpPr>
        <p:spPr>
          <a:xfrm>
            <a:off x="1003200" y="3742126"/>
            <a:ext cx="10195200" cy="2135740"/>
          </a:xfrm>
        </p:spPr>
        <p:txBody>
          <a:bodyPr anchor="ctr"/>
          <a:lstStyle>
            <a:lvl1pPr algn="ctr">
              <a:defRPr/>
            </a:lvl1pPr>
          </a:lstStyle>
          <a:p>
            <a:r>
              <a:rPr lang="en-US"/>
              <a:t>Click icon to add chart</a:t>
            </a:r>
            <a:endParaRPr lang="en-GB" dirty="0"/>
          </a:p>
        </p:txBody>
      </p:sp>
      <p:sp>
        <p:nvSpPr>
          <p:cNvPr id="3" name="Title 2">
            <a:extLst>
              <a:ext uri="{FF2B5EF4-FFF2-40B4-BE49-F238E27FC236}">
                <a16:creationId xmlns:a16="http://schemas.microsoft.com/office/drawing/2014/main" id="{02D32ADA-D319-4A1F-BF43-8C0B259FADD8}"/>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7786615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Column Char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6220800" y="1330126"/>
            <a:ext cx="4968000" cy="4546800"/>
          </a:xfrm>
        </p:spPr>
        <p:txBody>
          <a:bodyPr anchor="ctr"/>
          <a:lstStyle>
            <a:lvl1pPr algn="ctr">
              <a:defRPr/>
            </a:lvl1pPr>
          </a:lstStyle>
          <a:p>
            <a:r>
              <a:rPr lang="en-US"/>
              <a:t>Click icon to add chart</a:t>
            </a:r>
            <a:endParaRPr lang="en-GB" dirty="0"/>
          </a:p>
        </p:txBody>
      </p:sp>
      <p:sp>
        <p:nvSpPr>
          <p:cNvPr id="6" name="Chart Placeholder 4"/>
          <p:cNvSpPr>
            <a:spLocks noGrp="1"/>
          </p:cNvSpPr>
          <p:nvPr>
            <p:ph type="chart" sz="quarter" idx="12"/>
          </p:nvPr>
        </p:nvSpPr>
        <p:spPr>
          <a:xfrm>
            <a:off x="1003200" y="1330126"/>
            <a:ext cx="4968000" cy="4546800"/>
          </a:xfrm>
        </p:spPr>
        <p:txBody>
          <a:bodyPr anchor="ctr"/>
          <a:lstStyle>
            <a:lvl1pPr algn="ctr">
              <a:defRPr/>
            </a:lvl1pPr>
          </a:lstStyle>
          <a:p>
            <a:r>
              <a:rPr lang="en-US"/>
              <a:t>Click icon to add chart</a:t>
            </a:r>
            <a:endParaRPr lang="en-GB" dirty="0"/>
          </a:p>
        </p:txBody>
      </p:sp>
      <p:sp>
        <p:nvSpPr>
          <p:cNvPr id="3" name="Title 2">
            <a:extLst>
              <a:ext uri="{FF2B5EF4-FFF2-40B4-BE49-F238E27FC236}">
                <a16:creationId xmlns:a16="http://schemas.microsoft.com/office/drawing/2014/main" id="{F443F486-864A-4617-9E68-0A1C3CD9BA80}"/>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290827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_KPMG Blue">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F73FA8F-86B4-4B38-9318-B211F1BBAFEB}"/>
              </a:ext>
            </a:extLst>
          </p:cNvPr>
          <p:cNvSpPr>
            <a:spLocks noChangeAspect="1"/>
          </p:cNvSpPr>
          <p:nvPr userDrawn="1"/>
        </p:nvSpPr>
        <p:spPr>
          <a:xfrm>
            <a:off x="998476" y="1470479"/>
            <a:ext cx="3053689" cy="441094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2" name="Title 1"/>
          <p:cNvSpPr>
            <a:spLocks noGrp="1"/>
          </p:cNvSpPr>
          <p:nvPr>
            <p:ph type="ctrTitle" hasCustomPrompt="1"/>
          </p:nvPr>
        </p:nvSpPr>
        <p:spPr>
          <a:xfrm>
            <a:off x="1274841" y="1759937"/>
            <a:ext cx="2487266" cy="2900514"/>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6" name="Text Placeholder 3"/>
          <p:cNvSpPr>
            <a:spLocks noGrp="1"/>
          </p:cNvSpPr>
          <p:nvPr userDrawn="1">
            <p:ph type="body" sz="quarter" idx="11"/>
          </p:nvPr>
        </p:nvSpPr>
        <p:spPr>
          <a:xfrm>
            <a:off x="1274841" y="4752153"/>
            <a:ext cx="2487267" cy="81577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pic>
        <p:nvPicPr>
          <p:cNvPr id="8" name="Graphic 7">
            <a:extLst>
              <a:ext uri="{FF2B5EF4-FFF2-40B4-BE49-F238E27FC236}">
                <a16:creationId xmlns:a16="http://schemas.microsoft.com/office/drawing/2014/main" id="{ACB44795-849A-41CE-8B25-0DE9EB09F9B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37973592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 Chart &amp; Tex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4507546" y="3742126"/>
            <a:ext cx="3187200" cy="2134800"/>
          </a:xfrm>
        </p:spPr>
        <p:txBody>
          <a:bodyPr anchor="ctr"/>
          <a:lstStyle>
            <a:lvl1pPr algn="ctr">
              <a:defRPr/>
            </a:lvl1pPr>
          </a:lstStyle>
          <a:p>
            <a:r>
              <a:rPr lang="en-US"/>
              <a:t>Click icon to add chart</a:t>
            </a:r>
            <a:endParaRPr lang="en-GB" dirty="0"/>
          </a:p>
        </p:txBody>
      </p:sp>
      <p:sp>
        <p:nvSpPr>
          <p:cNvPr id="6" name="Chart Placeholder 4"/>
          <p:cNvSpPr>
            <a:spLocks noGrp="1"/>
          </p:cNvSpPr>
          <p:nvPr>
            <p:ph type="chart" sz="quarter" idx="12"/>
          </p:nvPr>
        </p:nvSpPr>
        <p:spPr>
          <a:xfrm>
            <a:off x="1003200" y="3742126"/>
            <a:ext cx="3187200" cy="2134800"/>
          </a:xfrm>
        </p:spPr>
        <p:txBody>
          <a:bodyPr anchor="ctr"/>
          <a:lstStyle>
            <a:lvl1pPr algn="ctr">
              <a:defRPr/>
            </a:lvl1pPr>
          </a:lstStyle>
          <a:p>
            <a:r>
              <a:rPr lang="en-US"/>
              <a:t>Click icon to add chart</a:t>
            </a:r>
            <a:endParaRPr lang="en-GB" dirty="0"/>
          </a:p>
        </p:txBody>
      </p:sp>
      <p:sp>
        <p:nvSpPr>
          <p:cNvPr id="7" name="Text Placeholder 8"/>
          <p:cNvSpPr>
            <a:spLocks noGrp="1"/>
          </p:cNvSpPr>
          <p:nvPr>
            <p:ph type="body" sz="quarter" idx="10"/>
          </p:nvPr>
        </p:nvSpPr>
        <p:spPr>
          <a:xfrm>
            <a:off x="1003200"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8" name="Chart Placeholder 4"/>
          <p:cNvSpPr>
            <a:spLocks noGrp="1"/>
          </p:cNvSpPr>
          <p:nvPr>
            <p:ph type="chart" sz="quarter" idx="13"/>
          </p:nvPr>
        </p:nvSpPr>
        <p:spPr>
          <a:xfrm>
            <a:off x="8011892" y="3742126"/>
            <a:ext cx="3187200" cy="2134800"/>
          </a:xfrm>
        </p:spPr>
        <p:txBody>
          <a:bodyPr anchor="ctr"/>
          <a:lstStyle>
            <a:lvl1pPr algn="ctr">
              <a:defRPr/>
            </a:lvl1pPr>
          </a:lstStyle>
          <a:p>
            <a:r>
              <a:rPr lang="en-US"/>
              <a:t>Click icon to add chart</a:t>
            </a:r>
            <a:endParaRPr lang="en-GB" dirty="0"/>
          </a:p>
        </p:txBody>
      </p:sp>
      <p:sp>
        <p:nvSpPr>
          <p:cNvPr id="9" name="Text Placeholder 8"/>
          <p:cNvSpPr>
            <a:spLocks noGrp="1"/>
          </p:cNvSpPr>
          <p:nvPr>
            <p:ph type="body" sz="quarter" idx="14"/>
          </p:nvPr>
        </p:nvSpPr>
        <p:spPr>
          <a:xfrm>
            <a:off x="4507546"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8"/>
          <p:cNvSpPr>
            <a:spLocks noGrp="1"/>
          </p:cNvSpPr>
          <p:nvPr>
            <p:ph type="body" sz="quarter" idx="15"/>
          </p:nvPr>
        </p:nvSpPr>
        <p:spPr>
          <a:xfrm>
            <a:off x="8011892"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a:extLst>
              <a:ext uri="{FF2B5EF4-FFF2-40B4-BE49-F238E27FC236}">
                <a16:creationId xmlns:a16="http://schemas.microsoft.com/office/drawing/2014/main" id="{1993B809-7A30-47BC-953E-AF9FE10FDFBB}"/>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4413369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ocess 5 Column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03201" y="1936712"/>
            <a:ext cx="1728000" cy="3940213"/>
          </a:xfrm>
          <a:solidFill>
            <a:schemeClr val="accent1">
              <a:lumMod val="20000"/>
              <a:lumOff val="80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3068984" y="1936712"/>
            <a:ext cx="1728000" cy="3940213"/>
          </a:xfrm>
          <a:solidFill>
            <a:schemeClr val="accent1">
              <a:lumMod val="20000"/>
              <a:lumOff val="80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5134768" y="1936712"/>
            <a:ext cx="1728000" cy="3940213"/>
          </a:xfrm>
          <a:solidFill>
            <a:schemeClr val="accent1">
              <a:lumMod val="20000"/>
              <a:lumOff val="80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7200552" y="1936712"/>
            <a:ext cx="1728000" cy="3940213"/>
          </a:xfrm>
          <a:solidFill>
            <a:schemeClr val="accent1">
              <a:lumMod val="20000"/>
              <a:lumOff val="80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2"/>
          <p:cNvSpPr>
            <a:spLocks noGrp="1"/>
          </p:cNvSpPr>
          <p:nvPr>
            <p:ph type="body" sz="quarter" idx="14" hasCustomPrompt="1"/>
          </p:nvPr>
        </p:nvSpPr>
        <p:spPr>
          <a:xfrm>
            <a:off x="1003200"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3068984"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5134768"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7200552"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1" name="Text Placeholder 12"/>
          <p:cNvSpPr>
            <a:spLocks noGrp="1"/>
          </p:cNvSpPr>
          <p:nvPr>
            <p:ph type="body" sz="quarter" idx="18" hasCustomPrompt="1"/>
          </p:nvPr>
        </p:nvSpPr>
        <p:spPr>
          <a:xfrm>
            <a:off x="9266337"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2" name="Text Placeholder 8"/>
          <p:cNvSpPr>
            <a:spLocks noGrp="1"/>
          </p:cNvSpPr>
          <p:nvPr>
            <p:ph type="body" sz="quarter" idx="19"/>
          </p:nvPr>
        </p:nvSpPr>
        <p:spPr>
          <a:xfrm>
            <a:off x="9266337" y="1936712"/>
            <a:ext cx="1728000" cy="3940213"/>
          </a:xfrm>
          <a:solidFill>
            <a:schemeClr val="accent1">
              <a:lumMod val="20000"/>
              <a:lumOff val="80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a:extLst>
              <a:ext uri="{FF2B5EF4-FFF2-40B4-BE49-F238E27FC236}">
                <a16:creationId xmlns:a16="http://schemas.microsoft.com/office/drawing/2014/main" id="{B6F9AD75-9C5D-491A-8EB6-1E4763A9BC35}"/>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8775981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rocess 5 Columns_Cobalt Blue">
    <p:spTree>
      <p:nvGrpSpPr>
        <p:cNvPr id="1" name=""/>
        <p:cNvGrpSpPr/>
        <p:nvPr/>
      </p:nvGrpSpPr>
      <p:grpSpPr>
        <a:xfrm>
          <a:off x="0" y="0"/>
          <a:ext cx="0" cy="0"/>
          <a:chOff x="0" y="0"/>
          <a:chExt cx="0" cy="0"/>
        </a:xfrm>
      </p:grpSpPr>
      <p:sp>
        <p:nvSpPr>
          <p:cNvPr id="27" name="Text Placeholder 8">
            <a:extLst>
              <a:ext uri="{FF2B5EF4-FFF2-40B4-BE49-F238E27FC236}">
                <a16:creationId xmlns:a16="http://schemas.microsoft.com/office/drawing/2014/main" id="{A68D3E60-F95F-4250-92C1-89CF93433E23}"/>
              </a:ext>
            </a:extLst>
          </p:cNvPr>
          <p:cNvSpPr>
            <a:spLocks noGrp="1"/>
          </p:cNvSpPr>
          <p:nvPr>
            <p:ph type="body" sz="quarter" idx="10"/>
          </p:nvPr>
        </p:nvSpPr>
        <p:spPr>
          <a:xfrm>
            <a:off x="1003201" y="1936712"/>
            <a:ext cx="1728000" cy="3940213"/>
          </a:xfrm>
          <a:solidFill>
            <a:schemeClr val="accent1">
              <a:lumMod val="20000"/>
              <a:lumOff val="80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8" name="Text Placeholder 8">
            <a:extLst>
              <a:ext uri="{FF2B5EF4-FFF2-40B4-BE49-F238E27FC236}">
                <a16:creationId xmlns:a16="http://schemas.microsoft.com/office/drawing/2014/main" id="{8D8E592C-F128-4E4B-970B-BFB5C0F2A492}"/>
              </a:ext>
            </a:extLst>
          </p:cNvPr>
          <p:cNvSpPr>
            <a:spLocks noGrp="1"/>
          </p:cNvSpPr>
          <p:nvPr>
            <p:ph type="body" sz="quarter" idx="11"/>
          </p:nvPr>
        </p:nvSpPr>
        <p:spPr>
          <a:xfrm>
            <a:off x="3068984" y="1936712"/>
            <a:ext cx="1728000" cy="3940213"/>
          </a:xfrm>
          <a:solidFill>
            <a:schemeClr val="accent1">
              <a:lumMod val="20000"/>
              <a:lumOff val="80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9" name="Text Placeholder 8">
            <a:extLst>
              <a:ext uri="{FF2B5EF4-FFF2-40B4-BE49-F238E27FC236}">
                <a16:creationId xmlns:a16="http://schemas.microsoft.com/office/drawing/2014/main" id="{EE6B17CD-E0EF-40A4-A171-4E4B731CE0D9}"/>
              </a:ext>
            </a:extLst>
          </p:cNvPr>
          <p:cNvSpPr>
            <a:spLocks noGrp="1"/>
          </p:cNvSpPr>
          <p:nvPr>
            <p:ph type="body" sz="quarter" idx="12"/>
          </p:nvPr>
        </p:nvSpPr>
        <p:spPr>
          <a:xfrm>
            <a:off x="5134768" y="1936712"/>
            <a:ext cx="1728000" cy="3940213"/>
          </a:xfrm>
          <a:solidFill>
            <a:schemeClr val="accent1">
              <a:lumMod val="20000"/>
              <a:lumOff val="80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0" name="Text Placeholder 8">
            <a:extLst>
              <a:ext uri="{FF2B5EF4-FFF2-40B4-BE49-F238E27FC236}">
                <a16:creationId xmlns:a16="http://schemas.microsoft.com/office/drawing/2014/main" id="{03C9A44B-2A8F-416D-A76B-F3A018572E3F}"/>
              </a:ext>
            </a:extLst>
          </p:cNvPr>
          <p:cNvSpPr>
            <a:spLocks noGrp="1"/>
          </p:cNvSpPr>
          <p:nvPr>
            <p:ph type="body" sz="quarter" idx="13"/>
          </p:nvPr>
        </p:nvSpPr>
        <p:spPr>
          <a:xfrm>
            <a:off x="7200552" y="1936712"/>
            <a:ext cx="1728000" cy="3940213"/>
          </a:xfrm>
          <a:solidFill>
            <a:schemeClr val="accent1">
              <a:lumMod val="20000"/>
              <a:lumOff val="80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1" name="Text Placeholder 12">
            <a:extLst>
              <a:ext uri="{FF2B5EF4-FFF2-40B4-BE49-F238E27FC236}">
                <a16:creationId xmlns:a16="http://schemas.microsoft.com/office/drawing/2014/main" id="{D3A5B3AC-C2E0-40CF-9D31-036461F790D0}"/>
              </a:ext>
            </a:extLst>
          </p:cNvPr>
          <p:cNvSpPr>
            <a:spLocks noGrp="1"/>
          </p:cNvSpPr>
          <p:nvPr>
            <p:ph type="body" sz="quarter" idx="14" hasCustomPrompt="1"/>
          </p:nvPr>
        </p:nvSpPr>
        <p:spPr>
          <a:xfrm>
            <a:off x="1003200"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2" name="Text Placeholder 12">
            <a:extLst>
              <a:ext uri="{FF2B5EF4-FFF2-40B4-BE49-F238E27FC236}">
                <a16:creationId xmlns:a16="http://schemas.microsoft.com/office/drawing/2014/main" id="{969E3860-942E-40E2-A1C8-AF5DF29675F7}"/>
              </a:ext>
            </a:extLst>
          </p:cNvPr>
          <p:cNvSpPr>
            <a:spLocks noGrp="1"/>
          </p:cNvSpPr>
          <p:nvPr>
            <p:ph type="body" sz="quarter" idx="15" hasCustomPrompt="1"/>
          </p:nvPr>
        </p:nvSpPr>
        <p:spPr>
          <a:xfrm>
            <a:off x="3068984"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3" name="Text Placeholder 12">
            <a:extLst>
              <a:ext uri="{FF2B5EF4-FFF2-40B4-BE49-F238E27FC236}">
                <a16:creationId xmlns:a16="http://schemas.microsoft.com/office/drawing/2014/main" id="{8E580107-2025-4C04-9884-4A6DBB63DE03}"/>
              </a:ext>
            </a:extLst>
          </p:cNvPr>
          <p:cNvSpPr>
            <a:spLocks noGrp="1"/>
          </p:cNvSpPr>
          <p:nvPr>
            <p:ph type="body" sz="quarter" idx="16" hasCustomPrompt="1"/>
          </p:nvPr>
        </p:nvSpPr>
        <p:spPr>
          <a:xfrm>
            <a:off x="5134768"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4" name="Text Placeholder 12">
            <a:extLst>
              <a:ext uri="{FF2B5EF4-FFF2-40B4-BE49-F238E27FC236}">
                <a16:creationId xmlns:a16="http://schemas.microsoft.com/office/drawing/2014/main" id="{BC4D5128-392D-4FC9-A83F-FA43203A40D7}"/>
              </a:ext>
            </a:extLst>
          </p:cNvPr>
          <p:cNvSpPr>
            <a:spLocks noGrp="1"/>
          </p:cNvSpPr>
          <p:nvPr>
            <p:ph type="body" sz="quarter" idx="17" hasCustomPrompt="1"/>
          </p:nvPr>
        </p:nvSpPr>
        <p:spPr>
          <a:xfrm>
            <a:off x="7200552"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5" name="Text Placeholder 12">
            <a:extLst>
              <a:ext uri="{FF2B5EF4-FFF2-40B4-BE49-F238E27FC236}">
                <a16:creationId xmlns:a16="http://schemas.microsoft.com/office/drawing/2014/main" id="{A8EB5529-8601-4864-9983-FBB672B8B9FF}"/>
              </a:ext>
            </a:extLst>
          </p:cNvPr>
          <p:cNvSpPr>
            <a:spLocks noGrp="1"/>
          </p:cNvSpPr>
          <p:nvPr>
            <p:ph type="body" sz="quarter" idx="18" hasCustomPrompt="1"/>
          </p:nvPr>
        </p:nvSpPr>
        <p:spPr>
          <a:xfrm>
            <a:off x="9266337"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6" name="Text Placeholder 8">
            <a:extLst>
              <a:ext uri="{FF2B5EF4-FFF2-40B4-BE49-F238E27FC236}">
                <a16:creationId xmlns:a16="http://schemas.microsoft.com/office/drawing/2014/main" id="{4715BC67-F699-49E6-B5D7-22ED9DFA817E}"/>
              </a:ext>
            </a:extLst>
          </p:cNvPr>
          <p:cNvSpPr>
            <a:spLocks noGrp="1"/>
          </p:cNvSpPr>
          <p:nvPr>
            <p:ph type="body" sz="quarter" idx="19"/>
          </p:nvPr>
        </p:nvSpPr>
        <p:spPr>
          <a:xfrm>
            <a:off x="9266337" y="1936712"/>
            <a:ext cx="1728000" cy="3940213"/>
          </a:xfrm>
          <a:solidFill>
            <a:schemeClr val="accent1">
              <a:lumMod val="20000"/>
              <a:lumOff val="80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Title 2">
            <a:extLst>
              <a:ext uri="{FF2B5EF4-FFF2-40B4-BE49-F238E27FC236}">
                <a16:creationId xmlns:a16="http://schemas.microsoft.com/office/drawing/2014/main" id="{EB51C022-C0B7-4310-BC9F-D7C63034FE3A}"/>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GB" dirty="0"/>
          </a:p>
        </p:txBody>
      </p:sp>
    </p:spTree>
    <p:extLst>
      <p:ext uri="{BB962C8B-B14F-4D97-AF65-F5344CB8AC3E}">
        <p14:creationId xmlns:p14="http://schemas.microsoft.com/office/powerpoint/2010/main" val="10132584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ocess 6 Column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3580C36-1E70-46DD-9783-AFD66B7DEC90}"/>
              </a:ext>
            </a:extLst>
          </p:cNvPr>
          <p:cNvSpPr/>
          <p:nvPr userDrawn="1"/>
        </p:nvSpPr>
        <p:spPr>
          <a:xfrm>
            <a:off x="0" y="0"/>
            <a:ext cx="12192000" cy="268605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9" name="Text Placeholder 8"/>
          <p:cNvSpPr>
            <a:spLocks noGrp="1"/>
          </p:cNvSpPr>
          <p:nvPr>
            <p:ph type="body" sz="quarter" idx="10"/>
          </p:nvPr>
        </p:nvSpPr>
        <p:spPr>
          <a:xfrm>
            <a:off x="1003200"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2720597"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4437994"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6155391"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8"/>
          <p:cNvSpPr>
            <a:spLocks noGrp="1"/>
          </p:cNvSpPr>
          <p:nvPr>
            <p:ph type="body" sz="quarter" idx="19"/>
          </p:nvPr>
        </p:nvSpPr>
        <p:spPr>
          <a:xfrm>
            <a:off x="9590187"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a:extLst>
              <a:ext uri="{FF2B5EF4-FFF2-40B4-BE49-F238E27FC236}">
                <a16:creationId xmlns:a16="http://schemas.microsoft.com/office/drawing/2014/main" id="{E469478F-D315-4922-A7E4-E575455BF352}"/>
              </a:ext>
            </a:extLst>
          </p:cNvPr>
          <p:cNvSpPr>
            <a:spLocks noGrp="1"/>
          </p:cNvSpPr>
          <p:nvPr>
            <p:ph type="body" sz="quarter" idx="20"/>
          </p:nvPr>
        </p:nvSpPr>
        <p:spPr>
          <a:xfrm>
            <a:off x="7872788"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9">
            <a:extLst>
              <a:ext uri="{FF2B5EF4-FFF2-40B4-BE49-F238E27FC236}">
                <a16:creationId xmlns:a16="http://schemas.microsoft.com/office/drawing/2014/main" id="{38557E01-A30E-46EA-BAB3-4F33E0992F32}"/>
              </a:ext>
            </a:extLst>
          </p:cNvPr>
          <p:cNvSpPr>
            <a:spLocks noGrp="1"/>
          </p:cNvSpPr>
          <p:nvPr>
            <p:ph type="body" sz="quarter" idx="21"/>
          </p:nvPr>
        </p:nvSpPr>
        <p:spPr>
          <a:xfrm>
            <a:off x="995363" y="1330325"/>
            <a:ext cx="10185400" cy="538609"/>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
        <p:nvSpPr>
          <p:cNvPr id="7" name="Title 6">
            <a:extLst>
              <a:ext uri="{FF2B5EF4-FFF2-40B4-BE49-F238E27FC236}">
                <a16:creationId xmlns:a16="http://schemas.microsoft.com/office/drawing/2014/main" id="{59724627-195E-4BFD-9A60-FFD6EECF128B}"/>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Tree>
    <p:extLst>
      <p:ext uri="{BB962C8B-B14F-4D97-AF65-F5344CB8AC3E}">
        <p14:creationId xmlns:p14="http://schemas.microsoft.com/office/powerpoint/2010/main" val="39499126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rocess 4 Column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03200" y="1936713"/>
            <a:ext cx="2196000" cy="3940213"/>
          </a:xfrm>
          <a:solidFill>
            <a:schemeClr val="accent1">
              <a:lumMod val="20000"/>
              <a:lumOff val="80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8"/>
          <p:cNvSpPr>
            <a:spLocks noGrp="1"/>
          </p:cNvSpPr>
          <p:nvPr>
            <p:ph type="body" sz="quarter" idx="11"/>
          </p:nvPr>
        </p:nvSpPr>
        <p:spPr>
          <a:xfrm>
            <a:off x="3593775" y="1936713"/>
            <a:ext cx="2196000" cy="3940213"/>
          </a:xfrm>
          <a:solidFill>
            <a:schemeClr val="accent1">
              <a:lumMod val="20000"/>
              <a:lumOff val="80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8"/>
          <p:cNvSpPr>
            <a:spLocks noGrp="1"/>
          </p:cNvSpPr>
          <p:nvPr>
            <p:ph type="body" sz="quarter" idx="12"/>
          </p:nvPr>
        </p:nvSpPr>
        <p:spPr>
          <a:xfrm>
            <a:off x="6184350" y="1936713"/>
            <a:ext cx="2196000" cy="3940213"/>
          </a:xfrm>
          <a:solidFill>
            <a:schemeClr val="accent1">
              <a:lumMod val="20000"/>
              <a:lumOff val="80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ext Placeholder 8"/>
          <p:cNvSpPr>
            <a:spLocks noGrp="1"/>
          </p:cNvSpPr>
          <p:nvPr>
            <p:ph type="body" sz="quarter" idx="13"/>
          </p:nvPr>
        </p:nvSpPr>
        <p:spPr>
          <a:xfrm>
            <a:off x="8774926" y="1936713"/>
            <a:ext cx="2196000" cy="3940213"/>
          </a:xfrm>
          <a:solidFill>
            <a:schemeClr val="accent1">
              <a:lumMod val="20000"/>
              <a:lumOff val="80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Text Placeholder 12"/>
          <p:cNvSpPr>
            <a:spLocks noGrp="1"/>
          </p:cNvSpPr>
          <p:nvPr>
            <p:ph type="body" sz="quarter" idx="14" hasCustomPrompt="1"/>
          </p:nvPr>
        </p:nvSpPr>
        <p:spPr>
          <a:xfrm>
            <a:off x="1003200"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5" name="Text Placeholder 12"/>
          <p:cNvSpPr>
            <a:spLocks noGrp="1"/>
          </p:cNvSpPr>
          <p:nvPr>
            <p:ph type="body" sz="quarter" idx="15" hasCustomPrompt="1"/>
          </p:nvPr>
        </p:nvSpPr>
        <p:spPr>
          <a:xfrm>
            <a:off x="3593775"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6" name="Text Placeholder 12"/>
          <p:cNvSpPr>
            <a:spLocks noGrp="1"/>
          </p:cNvSpPr>
          <p:nvPr>
            <p:ph type="body" sz="quarter" idx="16" hasCustomPrompt="1"/>
          </p:nvPr>
        </p:nvSpPr>
        <p:spPr>
          <a:xfrm>
            <a:off x="6184350"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17" name="Text Placeholder 12"/>
          <p:cNvSpPr>
            <a:spLocks noGrp="1"/>
          </p:cNvSpPr>
          <p:nvPr>
            <p:ph type="body" sz="quarter" idx="17" hasCustomPrompt="1"/>
          </p:nvPr>
        </p:nvSpPr>
        <p:spPr>
          <a:xfrm>
            <a:off x="8774926"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 name="Title 2">
            <a:extLst>
              <a:ext uri="{FF2B5EF4-FFF2-40B4-BE49-F238E27FC236}">
                <a16:creationId xmlns:a16="http://schemas.microsoft.com/office/drawing/2014/main" id="{DE70D7C0-6953-439A-A54E-CED56520F828}"/>
              </a:ext>
            </a:extLst>
          </p:cNvPr>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26838659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rocess 4 Columns_Cobalt Blue">
    <p:spTree>
      <p:nvGrpSpPr>
        <p:cNvPr id="1" name=""/>
        <p:cNvGrpSpPr/>
        <p:nvPr/>
      </p:nvGrpSpPr>
      <p:grpSpPr>
        <a:xfrm>
          <a:off x="0" y="0"/>
          <a:ext cx="0" cy="0"/>
          <a:chOff x="0" y="0"/>
          <a:chExt cx="0" cy="0"/>
        </a:xfrm>
      </p:grpSpPr>
      <p:sp>
        <p:nvSpPr>
          <p:cNvPr id="11" name="Text Placeholder 8">
            <a:extLst>
              <a:ext uri="{FF2B5EF4-FFF2-40B4-BE49-F238E27FC236}">
                <a16:creationId xmlns:a16="http://schemas.microsoft.com/office/drawing/2014/main" id="{ABA5FBEF-FE77-4CC8-B2D5-D94327DAF658}"/>
              </a:ext>
            </a:extLst>
          </p:cNvPr>
          <p:cNvSpPr>
            <a:spLocks noGrp="1"/>
          </p:cNvSpPr>
          <p:nvPr>
            <p:ph type="body" sz="quarter" idx="10"/>
          </p:nvPr>
        </p:nvSpPr>
        <p:spPr>
          <a:xfrm>
            <a:off x="1003200" y="1936713"/>
            <a:ext cx="2196000" cy="3940213"/>
          </a:xfrm>
          <a:solidFill>
            <a:schemeClr val="accent1">
              <a:lumMod val="20000"/>
              <a:lumOff val="80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ext Placeholder 8">
            <a:extLst>
              <a:ext uri="{FF2B5EF4-FFF2-40B4-BE49-F238E27FC236}">
                <a16:creationId xmlns:a16="http://schemas.microsoft.com/office/drawing/2014/main" id="{659D9BAA-2BF4-4A94-BAA4-5D091A296246}"/>
              </a:ext>
            </a:extLst>
          </p:cNvPr>
          <p:cNvSpPr>
            <a:spLocks noGrp="1"/>
          </p:cNvSpPr>
          <p:nvPr>
            <p:ph type="body" sz="quarter" idx="11"/>
          </p:nvPr>
        </p:nvSpPr>
        <p:spPr>
          <a:xfrm>
            <a:off x="3593775" y="1936713"/>
            <a:ext cx="2196000" cy="3940213"/>
          </a:xfrm>
          <a:solidFill>
            <a:schemeClr val="accent1">
              <a:lumMod val="20000"/>
              <a:lumOff val="80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a:extLst>
              <a:ext uri="{FF2B5EF4-FFF2-40B4-BE49-F238E27FC236}">
                <a16:creationId xmlns:a16="http://schemas.microsoft.com/office/drawing/2014/main" id="{E3D170C1-7106-44D2-A62F-A804F244A090}"/>
              </a:ext>
            </a:extLst>
          </p:cNvPr>
          <p:cNvSpPr>
            <a:spLocks noGrp="1"/>
          </p:cNvSpPr>
          <p:nvPr>
            <p:ph type="body" sz="quarter" idx="12"/>
          </p:nvPr>
        </p:nvSpPr>
        <p:spPr>
          <a:xfrm>
            <a:off x="6184350" y="1936713"/>
            <a:ext cx="2196000" cy="3940213"/>
          </a:xfrm>
          <a:solidFill>
            <a:schemeClr val="accent1">
              <a:lumMod val="20000"/>
              <a:lumOff val="80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8">
            <a:extLst>
              <a:ext uri="{FF2B5EF4-FFF2-40B4-BE49-F238E27FC236}">
                <a16:creationId xmlns:a16="http://schemas.microsoft.com/office/drawing/2014/main" id="{5DDAC4CF-AC2F-4D83-9FB0-DDFB71EE9A2C}"/>
              </a:ext>
            </a:extLst>
          </p:cNvPr>
          <p:cNvSpPr>
            <a:spLocks noGrp="1"/>
          </p:cNvSpPr>
          <p:nvPr>
            <p:ph type="body" sz="quarter" idx="13"/>
          </p:nvPr>
        </p:nvSpPr>
        <p:spPr>
          <a:xfrm>
            <a:off x="8774926" y="1936713"/>
            <a:ext cx="2196000" cy="3940213"/>
          </a:xfrm>
          <a:solidFill>
            <a:schemeClr val="accent1">
              <a:lumMod val="20000"/>
              <a:lumOff val="80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Text Placeholder 12">
            <a:extLst>
              <a:ext uri="{FF2B5EF4-FFF2-40B4-BE49-F238E27FC236}">
                <a16:creationId xmlns:a16="http://schemas.microsoft.com/office/drawing/2014/main" id="{3C84B130-9B9F-460C-87A1-4E3012ECEA7A}"/>
              </a:ext>
            </a:extLst>
          </p:cNvPr>
          <p:cNvSpPr>
            <a:spLocks noGrp="1"/>
          </p:cNvSpPr>
          <p:nvPr>
            <p:ph type="body" sz="quarter" idx="14" hasCustomPrompt="1"/>
          </p:nvPr>
        </p:nvSpPr>
        <p:spPr>
          <a:xfrm>
            <a:off x="1003200"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0" name="Text Placeholder 12">
            <a:extLst>
              <a:ext uri="{FF2B5EF4-FFF2-40B4-BE49-F238E27FC236}">
                <a16:creationId xmlns:a16="http://schemas.microsoft.com/office/drawing/2014/main" id="{FC076374-F8FA-413A-9C7F-81C823512353}"/>
              </a:ext>
            </a:extLst>
          </p:cNvPr>
          <p:cNvSpPr>
            <a:spLocks noGrp="1"/>
          </p:cNvSpPr>
          <p:nvPr>
            <p:ph type="body" sz="quarter" idx="15" hasCustomPrompt="1"/>
          </p:nvPr>
        </p:nvSpPr>
        <p:spPr>
          <a:xfrm>
            <a:off x="3593775"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1" name="Text Placeholder 12">
            <a:extLst>
              <a:ext uri="{FF2B5EF4-FFF2-40B4-BE49-F238E27FC236}">
                <a16:creationId xmlns:a16="http://schemas.microsoft.com/office/drawing/2014/main" id="{92DC24D7-E120-435A-8A2A-98E939AC4C9C}"/>
              </a:ext>
            </a:extLst>
          </p:cNvPr>
          <p:cNvSpPr>
            <a:spLocks noGrp="1"/>
          </p:cNvSpPr>
          <p:nvPr>
            <p:ph type="body" sz="quarter" idx="16" hasCustomPrompt="1"/>
          </p:nvPr>
        </p:nvSpPr>
        <p:spPr>
          <a:xfrm>
            <a:off x="6184350"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22" name="Text Placeholder 12">
            <a:extLst>
              <a:ext uri="{FF2B5EF4-FFF2-40B4-BE49-F238E27FC236}">
                <a16:creationId xmlns:a16="http://schemas.microsoft.com/office/drawing/2014/main" id="{41F15369-328E-43E6-894F-1F86414EB3F0}"/>
              </a:ext>
            </a:extLst>
          </p:cNvPr>
          <p:cNvSpPr>
            <a:spLocks noGrp="1"/>
          </p:cNvSpPr>
          <p:nvPr>
            <p:ph type="body" sz="quarter" idx="17" hasCustomPrompt="1"/>
          </p:nvPr>
        </p:nvSpPr>
        <p:spPr>
          <a:xfrm>
            <a:off x="8774926"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Click to add text</a:t>
            </a:r>
            <a:endParaRPr lang="en-GB" dirty="0"/>
          </a:p>
        </p:txBody>
      </p:sp>
      <p:sp>
        <p:nvSpPr>
          <p:cNvPr id="3" name="Title 2">
            <a:extLst>
              <a:ext uri="{FF2B5EF4-FFF2-40B4-BE49-F238E27FC236}">
                <a16:creationId xmlns:a16="http://schemas.microsoft.com/office/drawing/2014/main" id="{9890D0D6-CEB9-47AA-B0BF-EB213FE3B803}"/>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GB" dirty="0"/>
          </a:p>
        </p:txBody>
      </p:sp>
    </p:spTree>
    <p:extLst>
      <p:ext uri="{BB962C8B-B14F-4D97-AF65-F5344CB8AC3E}">
        <p14:creationId xmlns:p14="http://schemas.microsoft.com/office/powerpoint/2010/main" val="2273341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ad Box with Icon and Center Text Box">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919862B5-E58D-4F98-8070-F04E6659AC38}"/>
              </a:ext>
            </a:extLst>
          </p:cNvPr>
          <p:cNvSpPr>
            <a:spLocks noGrp="1"/>
          </p:cNvSpPr>
          <p:nvPr>
            <p:ph type="body" sz="quarter" idx="53"/>
          </p:nvPr>
        </p:nvSpPr>
        <p:spPr>
          <a:xfrm>
            <a:off x="1003346" y="1330325"/>
            <a:ext cx="4967685" cy="2132614"/>
          </a:xfrm>
          <a:custGeom>
            <a:avLst/>
            <a:gdLst>
              <a:gd name="connsiteX0" fmla="*/ 0 w 4967685"/>
              <a:gd name="connsiteY0" fmla="*/ 0 h 2132614"/>
              <a:gd name="connsiteX1" fmla="*/ 4967685 w 4967685"/>
              <a:gd name="connsiteY1" fmla="*/ 0 h 2132614"/>
              <a:gd name="connsiteX2" fmla="*/ 4967685 w 4967685"/>
              <a:gd name="connsiteY2" fmla="*/ 1013538 h 2132614"/>
              <a:gd name="connsiteX3" fmla="*/ 3364916 w 4967685"/>
              <a:gd name="connsiteY3" fmla="*/ 1013538 h 2132614"/>
              <a:gd name="connsiteX4" fmla="*/ 3364916 w 4967685"/>
              <a:gd name="connsiteY4" fmla="*/ 2132614 h 2132614"/>
              <a:gd name="connsiteX5" fmla="*/ 0 w 4967685"/>
              <a:gd name="connsiteY5" fmla="*/ 2132614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7685" h="2132614">
                <a:moveTo>
                  <a:pt x="0" y="0"/>
                </a:moveTo>
                <a:lnTo>
                  <a:pt x="4967685" y="0"/>
                </a:lnTo>
                <a:lnTo>
                  <a:pt x="4967685" y="1013538"/>
                </a:lnTo>
                <a:lnTo>
                  <a:pt x="3364916" y="1013538"/>
                </a:lnTo>
                <a:lnTo>
                  <a:pt x="3364916" y="2132614"/>
                </a:lnTo>
                <a:lnTo>
                  <a:pt x="0" y="2132614"/>
                </a:lnTo>
                <a:close/>
              </a:path>
            </a:pathLst>
          </a:custGeom>
          <a:solidFill>
            <a:schemeClr val="accent1">
              <a:lumMod val="20000"/>
              <a:lumOff val="80000"/>
            </a:schemeClr>
          </a:solidFill>
          <a:ln w="12700">
            <a:noFill/>
          </a:ln>
        </p:spPr>
        <p:txBody>
          <a:bodyPr wrap="square" lIns="108000" tIns="108000" rIns="1872000" bIns="108000">
            <a:noAutofit/>
          </a:bodyPr>
          <a:lstStyle>
            <a:lvl1pP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17">
            <a:extLst>
              <a:ext uri="{FF2B5EF4-FFF2-40B4-BE49-F238E27FC236}">
                <a16:creationId xmlns:a16="http://schemas.microsoft.com/office/drawing/2014/main" id="{AEEBDCDC-F212-4ED4-8D32-7B1BC919EF2D}"/>
              </a:ext>
            </a:extLst>
          </p:cNvPr>
          <p:cNvSpPr>
            <a:spLocks noGrp="1"/>
          </p:cNvSpPr>
          <p:nvPr>
            <p:ph type="body" sz="quarter" idx="55"/>
          </p:nvPr>
        </p:nvSpPr>
        <p:spPr>
          <a:xfrm>
            <a:off x="6232260" y="1330325"/>
            <a:ext cx="4970724" cy="2132614"/>
          </a:xfrm>
          <a:custGeom>
            <a:avLst/>
            <a:gdLst>
              <a:gd name="connsiteX0" fmla="*/ 0 w 4970724"/>
              <a:gd name="connsiteY0" fmla="*/ 0 h 2132614"/>
              <a:gd name="connsiteX1" fmla="*/ 4970724 w 4970724"/>
              <a:gd name="connsiteY1" fmla="*/ 0 h 2132614"/>
              <a:gd name="connsiteX2" fmla="*/ 4970724 w 4970724"/>
              <a:gd name="connsiteY2" fmla="*/ 2132614 h 2132614"/>
              <a:gd name="connsiteX3" fmla="*/ 1602767 w 4970724"/>
              <a:gd name="connsiteY3" fmla="*/ 2132614 h 2132614"/>
              <a:gd name="connsiteX4" fmla="*/ 1602767 w 4970724"/>
              <a:gd name="connsiteY4" fmla="*/ 1013538 h 2132614"/>
              <a:gd name="connsiteX5" fmla="*/ 0 w 4970724"/>
              <a:gd name="connsiteY5" fmla="*/ 1013538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724" h="2132614">
                <a:moveTo>
                  <a:pt x="0" y="0"/>
                </a:moveTo>
                <a:lnTo>
                  <a:pt x="4970724" y="0"/>
                </a:lnTo>
                <a:lnTo>
                  <a:pt x="4970724" y="2132614"/>
                </a:lnTo>
                <a:lnTo>
                  <a:pt x="1602767" y="2132614"/>
                </a:lnTo>
                <a:lnTo>
                  <a:pt x="1602767" y="1013538"/>
                </a:lnTo>
                <a:lnTo>
                  <a:pt x="0" y="1013538"/>
                </a:lnTo>
                <a:close/>
              </a:path>
            </a:pathLst>
          </a:custGeom>
          <a:solidFill>
            <a:schemeClr val="accent1">
              <a:lumMod val="20000"/>
              <a:lumOff val="80000"/>
            </a:schemeClr>
          </a:solidFill>
          <a:ln w="12700">
            <a:noFill/>
          </a:ln>
        </p:spPr>
        <p:txBody>
          <a:bodyPr wrap="square" lIns="1872000" tIns="108000" rIns="108000" bIns="108000">
            <a:noAutofit/>
          </a:bodyPr>
          <a:lstStyle>
            <a:lvl1pP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Text Placeholder 19">
            <a:extLst>
              <a:ext uri="{FF2B5EF4-FFF2-40B4-BE49-F238E27FC236}">
                <a16:creationId xmlns:a16="http://schemas.microsoft.com/office/drawing/2014/main" id="{BE0E984E-3A85-42BD-A2C6-26D3EB300D8B}"/>
              </a:ext>
            </a:extLst>
          </p:cNvPr>
          <p:cNvSpPr>
            <a:spLocks noGrp="1"/>
          </p:cNvSpPr>
          <p:nvPr>
            <p:ph type="body" sz="quarter" idx="54"/>
          </p:nvPr>
        </p:nvSpPr>
        <p:spPr>
          <a:xfrm>
            <a:off x="1003346" y="3747502"/>
            <a:ext cx="4967685" cy="2132614"/>
          </a:xfrm>
          <a:custGeom>
            <a:avLst/>
            <a:gdLst>
              <a:gd name="connsiteX0" fmla="*/ 0 w 4967685"/>
              <a:gd name="connsiteY0" fmla="*/ 0 h 2132614"/>
              <a:gd name="connsiteX1" fmla="*/ 3364916 w 4967685"/>
              <a:gd name="connsiteY1" fmla="*/ 0 h 2132614"/>
              <a:gd name="connsiteX2" fmla="*/ 3364916 w 4967685"/>
              <a:gd name="connsiteY2" fmla="*/ 1119077 h 2132614"/>
              <a:gd name="connsiteX3" fmla="*/ 4967685 w 4967685"/>
              <a:gd name="connsiteY3" fmla="*/ 1119077 h 2132614"/>
              <a:gd name="connsiteX4" fmla="*/ 4967685 w 4967685"/>
              <a:gd name="connsiteY4" fmla="*/ 2132614 h 2132614"/>
              <a:gd name="connsiteX5" fmla="*/ 0 w 4967685"/>
              <a:gd name="connsiteY5" fmla="*/ 2132614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7685" h="2132614">
                <a:moveTo>
                  <a:pt x="0" y="0"/>
                </a:moveTo>
                <a:lnTo>
                  <a:pt x="3364916" y="0"/>
                </a:lnTo>
                <a:lnTo>
                  <a:pt x="3364916" y="1119077"/>
                </a:lnTo>
                <a:lnTo>
                  <a:pt x="4967685" y="1119077"/>
                </a:lnTo>
                <a:lnTo>
                  <a:pt x="4967685" y="2132614"/>
                </a:lnTo>
                <a:lnTo>
                  <a:pt x="0" y="2132614"/>
                </a:lnTo>
                <a:close/>
              </a:path>
            </a:pathLst>
          </a:custGeom>
          <a:solidFill>
            <a:schemeClr val="accent1">
              <a:lumMod val="20000"/>
              <a:lumOff val="80000"/>
            </a:schemeClr>
          </a:solidFill>
          <a:ln w="12700">
            <a:noFill/>
          </a:ln>
        </p:spPr>
        <p:txBody>
          <a:bodyPr wrap="square" lIns="108000" tIns="108000" rIns="1872000" bIns="108000">
            <a:noAutofit/>
          </a:bodyPr>
          <a:lstStyle>
            <a:lvl1pP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Text Placeholder 18">
            <a:extLst>
              <a:ext uri="{FF2B5EF4-FFF2-40B4-BE49-F238E27FC236}">
                <a16:creationId xmlns:a16="http://schemas.microsoft.com/office/drawing/2014/main" id="{4DB6DB5B-6EBB-4E77-8ECE-2DE4424BD660}"/>
              </a:ext>
            </a:extLst>
          </p:cNvPr>
          <p:cNvSpPr>
            <a:spLocks noGrp="1"/>
          </p:cNvSpPr>
          <p:nvPr>
            <p:ph type="body" sz="quarter" idx="56"/>
          </p:nvPr>
        </p:nvSpPr>
        <p:spPr>
          <a:xfrm>
            <a:off x="6232260" y="3747502"/>
            <a:ext cx="4970724" cy="2132614"/>
          </a:xfrm>
          <a:custGeom>
            <a:avLst/>
            <a:gdLst>
              <a:gd name="connsiteX0" fmla="*/ 1602767 w 4970724"/>
              <a:gd name="connsiteY0" fmla="*/ 0 h 2132614"/>
              <a:gd name="connsiteX1" fmla="*/ 4970724 w 4970724"/>
              <a:gd name="connsiteY1" fmla="*/ 0 h 2132614"/>
              <a:gd name="connsiteX2" fmla="*/ 4970724 w 4970724"/>
              <a:gd name="connsiteY2" fmla="*/ 2132614 h 2132614"/>
              <a:gd name="connsiteX3" fmla="*/ 0 w 4970724"/>
              <a:gd name="connsiteY3" fmla="*/ 2132614 h 2132614"/>
              <a:gd name="connsiteX4" fmla="*/ 0 w 4970724"/>
              <a:gd name="connsiteY4" fmla="*/ 1119077 h 2132614"/>
              <a:gd name="connsiteX5" fmla="*/ 1602767 w 4970724"/>
              <a:gd name="connsiteY5" fmla="*/ 1119077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724" h="2132614">
                <a:moveTo>
                  <a:pt x="1602767" y="0"/>
                </a:moveTo>
                <a:lnTo>
                  <a:pt x="4970724" y="0"/>
                </a:lnTo>
                <a:lnTo>
                  <a:pt x="4970724" y="2132614"/>
                </a:lnTo>
                <a:lnTo>
                  <a:pt x="0" y="2132614"/>
                </a:lnTo>
                <a:lnTo>
                  <a:pt x="0" y="1119077"/>
                </a:lnTo>
                <a:lnTo>
                  <a:pt x="1602767" y="1119077"/>
                </a:lnTo>
                <a:close/>
              </a:path>
            </a:pathLst>
          </a:custGeom>
          <a:solidFill>
            <a:schemeClr val="accent1">
              <a:lumMod val="20000"/>
              <a:lumOff val="80000"/>
            </a:schemeClr>
          </a:solidFill>
          <a:ln w="12700">
            <a:noFill/>
          </a:ln>
        </p:spPr>
        <p:txBody>
          <a:bodyPr wrap="square" lIns="1872000" tIns="108000" rIns="108000" bIns="108000">
            <a:noAutofit/>
          </a:bodyPr>
          <a:lstStyle>
            <a:lvl1pP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Text Placeholder 10"/>
          <p:cNvSpPr>
            <a:spLocks noGrp="1"/>
          </p:cNvSpPr>
          <p:nvPr>
            <p:ph type="body" sz="quarter" idx="21"/>
          </p:nvPr>
        </p:nvSpPr>
        <p:spPr bwMode="gray">
          <a:xfrm>
            <a:off x="4571176" y="2546022"/>
            <a:ext cx="3049649" cy="2118398"/>
          </a:xfrm>
          <a:prstGeom prst="rect">
            <a:avLst/>
          </a:prstGeom>
          <a:solidFill>
            <a:schemeClr val="accent1"/>
          </a:solidFill>
          <a:ln>
            <a:noFill/>
          </a:ln>
        </p:spPr>
        <p:txBody>
          <a:bodyPr lIns="108000" tIns="108000" rIns="108000" bIns="108000" anchor="ctr" anchorCtr="1">
            <a:noAutofit/>
          </a:bodyPr>
          <a:lstStyle>
            <a:lvl1pPr algn="ctr">
              <a:defRPr sz="1400">
                <a:solidFill>
                  <a:schemeClr val="bg1"/>
                </a:solidFill>
                <a:latin typeface="+mn-lt"/>
                <a:cs typeface="Arial" panose="020B0604020202020204" pitchFamily="34" charset="0"/>
              </a:defRPr>
            </a:lvl1pPr>
          </a:lstStyle>
          <a:p>
            <a:pPr lvl="0"/>
            <a:r>
              <a:rPr lang="en-US"/>
              <a:t>Click to edit Master text styles</a:t>
            </a:r>
          </a:p>
        </p:txBody>
      </p:sp>
      <p:sp>
        <p:nvSpPr>
          <p:cNvPr id="3" name="Title 2">
            <a:extLst>
              <a:ext uri="{FF2B5EF4-FFF2-40B4-BE49-F238E27FC236}">
                <a16:creationId xmlns:a16="http://schemas.microsoft.com/office/drawing/2014/main" id="{01CCA206-C726-4930-8059-66751EC1483B}"/>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GB" dirty="0"/>
          </a:p>
        </p:txBody>
      </p:sp>
    </p:spTree>
    <p:extLst>
      <p:ext uri="{BB962C8B-B14F-4D97-AF65-F5344CB8AC3E}">
        <p14:creationId xmlns:p14="http://schemas.microsoft.com/office/powerpoint/2010/main" val="36958581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Column Blue Heading">
    <p:spTree>
      <p:nvGrpSpPr>
        <p:cNvPr id="1" name=""/>
        <p:cNvGrpSpPr/>
        <p:nvPr/>
      </p:nvGrpSpPr>
      <p:grpSpPr>
        <a:xfrm>
          <a:off x="0" y="0"/>
          <a:ext cx="0" cy="0"/>
          <a:chOff x="0" y="0"/>
          <a:chExt cx="0" cy="0"/>
        </a:xfrm>
      </p:grpSpPr>
      <p:sp>
        <p:nvSpPr>
          <p:cNvPr id="19" name="Text Placeholder 8"/>
          <p:cNvSpPr>
            <a:spLocks noGrp="1"/>
          </p:cNvSpPr>
          <p:nvPr>
            <p:ph type="body" sz="quarter" idx="19"/>
          </p:nvPr>
        </p:nvSpPr>
        <p:spPr>
          <a:xfrm>
            <a:off x="1003200" y="1720713"/>
            <a:ext cx="4968000" cy="4156211"/>
          </a:xfrm>
          <a:solidFill>
            <a:schemeClr val="accent1">
              <a:lumMod val="20000"/>
              <a:lumOff val="80000"/>
            </a:schemeClr>
          </a:solidFill>
          <a:ln w="12700">
            <a:noFill/>
          </a:ln>
        </p:spPr>
        <p:txBody>
          <a:bodyPr lIns="108000" tIns="108000" rIns="108000" bIns="108000"/>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0" name="Text Placeholder 8"/>
          <p:cNvSpPr>
            <a:spLocks noGrp="1"/>
          </p:cNvSpPr>
          <p:nvPr>
            <p:ph type="body" sz="quarter" idx="20"/>
          </p:nvPr>
        </p:nvSpPr>
        <p:spPr>
          <a:xfrm>
            <a:off x="1003200" y="1331913"/>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6" name="Text Placeholder 8"/>
          <p:cNvSpPr>
            <a:spLocks noGrp="1"/>
          </p:cNvSpPr>
          <p:nvPr>
            <p:ph type="body" sz="quarter" idx="21"/>
          </p:nvPr>
        </p:nvSpPr>
        <p:spPr>
          <a:xfrm>
            <a:off x="6236040" y="1720713"/>
            <a:ext cx="4968000" cy="4156211"/>
          </a:xfrm>
          <a:solidFill>
            <a:schemeClr val="accent1">
              <a:lumMod val="20000"/>
              <a:lumOff val="80000"/>
            </a:schemeClr>
          </a:solidFill>
          <a:ln w="12700">
            <a:noFill/>
          </a:ln>
        </p:spPr>
        <p:txBody>
          <a:bodyPr lIns="108000" tIns="108000" rIns="108000" bIns="108000"/>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7" name="Text Placeholder 8"/>
          <p:cNvSpPr>
            <a:spLocks noGrp="1"/>
          </p:cNvSpPr>
          <p:nvPr>
            <p:ph type="body" sz="quarter" idx="22"/>
          </p:nvPr>
        </p:nvSpPr>
        <p:spPr>
          <a:xfrm>
            <a:off x="6236040" y="1331913"/>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3" name="Title 2">
            <a:extLst>
              <a:ext uri="{FF2B5EF4-FFF2-40B4-BE49-F238E27FC236}">
                <a16:creationId xmlns:a16="http://schemas.microsoft.com/office/drawing/2014/main" id="{AC76913D-77B2-43C9-9A9E-B86D68E16B74}"/>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855353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Quad Boxes">
    <p:spTree>
      <p:nvGrpSpPr>
        <p:cNvPr id="1" name=""/>
        <p:cNvGrpSpPr/>
        <p:nvPr/>
      </p:nvGrpSpPr>
      <p:grpSpPr>
        <a:xfrm>
          <a:off x="0" y="0"/>
          <a:ext cx="0" cy="0"/>
          <a:chOff x="0" y="0"/>
          <a:chExt cx="0" cy="0"/>
        </a:xfrm>
      </p:grpSpPr>
      <p:sp>
        <p:nvSpPr>
          <p:cNvPr id="13" name="Text Placeholder 8"/>
          <p:cNvSpPr>
            <a:spLocks noGrp="1"/>
          </p:cNvSpPr>
          <p:nvPr>
            <p:ph type="body" sz="quarter" idx="19"/>
          </p:nvPr>
        </p:nvSpPr>
        <p:spPr>
          <a:xfrm>
            <a:off x="1003200" y="1720714"/>
            <a:ext cx="4968000" cy="1746205"/>
          </a:xfrm>
          <a:solidFill>
            <a:schemeClr val="accent1">
              <a:lumMod val="20000"/>
              <a:lumOff val="80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8"/>
          <p:cNvSpPr>
            <a:spLocks noGrp="1"/>
          </p:cNvSpPr>
          <p:nvPr>
            <p:ph type="body" sz="quarter" idx="20"/>
          </p:nvPr>
        </p:nvSpPr>
        <p:spPr>
          <a:xfrm>
            <a:off x="1003200" y="1331913"/>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5" name="Text Placeholder 8"/>
          <p:cNvSpPr>
            <a:spLocks noGrp="1"/>
          </p:cNvSpPr>
          <p:nvPr>
            <p:ph type="body" sz="quarter" idx="21"/>
          </p:nvPr>
        </p:nvSpPr>
        <p:spPr>
          <a:xfrm>
            <a:off x="6236040" y="1720714"/>
            <a:ext cx="4968000" cy="1746205"/>
          </a:xfrm>
          <a:solidFill>
            <a:schemeClr val="accent1">
              <a:lumMod val="20000"/>
              <a:lumOff val="80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Text Placeholder 8"/>
          <p:cNvSpPr>
            <a:spLocks noGrp="1"/>
          </p:cNvSpPr>
          <p:nvPr>
            <p:ph type="body" sz="quarter" idx="22"/>
          </p:nvPr>
        </p:nvSpPr>
        <p:spPr>
          <a:xfrm>
            <a:off x="6236040" y="1331913"/>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21" name="Text Placeholder 8"/>
          <p:cNvSpPr>
            <a:spLocks noGrp="1"/>
          </p:cNvSpPr>
          <p:nvPr>
            <p:ph type="body" sz="quarter" idx="23"/>
          </p:nvPr>
        </p:nvSpPr>
        <p:spPr>
          <a:xfrm>
            <a:off x="1003200" y="4130720"/>
            <a:ext cx="4968000" cy="1746205"/>
          </a:xfrm>
          <a:solidFill>
            <a:schemeClr val="accent1">
              <a:lumMod val="20000"/>
              <a:lumOff val="80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2" name="Text Placeholder 8"/>
          <p:cNvSpPr>
            <a:spLocks noGrp="1"/>
          </p:cNvSpPr>
          <p:nvPr>
            <p:ph type="body" sz="quarter" idx="24"/>
          </p:nvPr>
        </p:nvSpPr>
        <p:spPr>
          <a:xfrm>
            <a:off x="1003200" y="3741920"/>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23" name="Text Placeholder 8"/>
          <p:cNvSpPr>
            <a:spLocks noGrp="1"/>
          </p:cNvSpPr>
          <p:nvPr>
            <p:ph type="body" sz="quarter" idx="25"/>
          </p:nvPr>
        </p:nvSpPr>
        <p:spPr>
          <a:xfrm>
            <a:off x="6236040" y="4130720"/>
            <a:ext cx="4968000" cy="1746205"/>
          </a:xfrm>
          <a:solidFill>
            <a:schemeClr val="accent1">
              <a:lumMod val="20000"/>
              <a:lumOff val="80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4" name="Text Placeholder 8"/>
          <p:cNvSpPr>
            <a:spLocks noGrp="1"/>
          </p:cNvSpPr>
          <p:nvPr>
            <p:ph type="body" sz="quarter" idx="26"/>
          </p:nvPr>
        </p:nvSpPr>
        <p:spPr>
          <a:xfrm>
            <a:off x="6236040" y="3741920"/>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3" name="Title 2">
            <a:extLst>
              <a:ext uri="{FF2B5EF4-FFF2-40B4-BE49-F238E27FC236}">
                <a16:creationId xmlns:a16="http://schemas.microsoft.com/office/drawing/2014/main" id="{AEF8E881-FC4C-4F00-9389-FF3C71D7CB78}"/>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9556956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Four Quad Boxes BG Dark Colour">
    <p:bg>
      <p:bgPr>
        <a:solidFill>
          <a:schemeClr val="accent2"/>
        </a:solidFill>
        <a:effectLst/>
      </p:bgPr>
    </p:bg>
    <p:spTree>
      <p:nvGrpSpPr>
        <p:cNvPr id="1" name=""/>
        <p:cNvGrpSpPr/>
        <p:nvPr/>
      </p:nvGrpSpPr>
      <p:grpSpPr>
        <a:xfrm>
          <a:off x="0" y="0"/>
          <a:ext cx="0" cy="0"/>
          <a:chOff x="0" y="0"/>
          <a:chExt cx="0" cy="0"/>
        </a:xfrm>
      </p:grpSpPr>
      <p:sp>
        <p:nvSpPr>
          <p:cNvPr id="11" name="Shape 8">
            <a:extLst>
              <a:ext uri="{FF2B5EF4-FFF2-40B4-BE49-F238E27FC236}">
                <a16:creationId xmlns:a16="http://schemas.microsoft.com/office/drawing/2014/main" id="{1763B05F-830B-4267-AD78-15D92D15E48D}"/>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dirty="0">
              <a:solidFill>
                <a:schemeClr val="bg1"/>
              </a:solidFill>
              <a:latin typeface="+mn-lt"/>
              <a:ea typeface="Arial"/>
              <a:cs typeface="Arial" panose="020B0604020202020204" pitchFamily="34" charset="0"/>
            </a:endParaRPr>
          </a:p>
        </p:txBody>
      </p:sp>
      <p:sp>
        <p:nvSpPr>
          <p:cNvPr id="12" name="TextBox 11">
            <a:extLst>
              <a:ext uri="{FF2B5EF4-FFF2-40B4-BE49-F238E27FC236}">
                <a16:creationId xmlns:a16="http://schemas.microsoft.com/office/drawing/2014/main" id="{2F13A210-92DD-4299-9F1D-B2FE60EC3160}"/>
              </a:ext>
              <a:ext uri="{C183D7F6-B498-43B3-948B-1728B52AA6E4}">
                <adec:decorative xmlns:adec="http://schemas.microsoft.com/office/drawing/2017/decorative" val="1"/>
              </a:ext>
            </a:extLst>
          </p:cNvPr>
          <p:cNvSpPr txBox="1"/>
          <p:nvPr userDrawn="1">
            <p:custDataLst>
              <p:tags r:id="rId1"/>
            </p:custDataLst>
          </p:nvPr>
        </p:nvSpPr>
        <p:spPr>
          <a:xfrm>
            <a:off x="8902702" y="6295536"/>
            <a:ext cx="1931292"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endParaRPr lang="en-GB" sz="600" b="0" kern="1200" noProof="0" dirty="0">
              <a:solidFill>
                <a:schemeClr val="bg1"/>
              </a:solidFill>
              <a:latin typeface="+mn-lt"/>
              <a:ea typeface="+mn-ea"/>
              <a:cs typeface="+mn-cs"/>
            </a:endParaRPr>
          </a:p>
        </p:txBody>
      </p:sp>
      <p:sp>
        <p:nvSpPr>
          <p:cNvPr id="17" name="TextBox 16">
            <a:extLst>
              <a:ext uri="{FF2B5EF4-FFF2-40B4-BE49-F238E27FC236}">
                <a16:creationId xmlns:a16="http://schemas.microsoft.com/office/drawing/2014/main" id="{94359EB3-99CA-467E-9F82-D5B531A28A37}"/>
              </a:ext>
              <a:ext uri="{C183D7F6-B498-43B3-948B-1728B52AA6E4}">
                <adec:decorative xmlns:adec="http://schemas.microsoft.com/office/drawing/2017/decorative" val="1"/>
              </a:ext>
            </a:extLst>
          </p:cNvPr>
          <p:cNvSpPr txBox="1"/>
          <p:nvPr userDrawn="1">
            <p:custDataLst>
              <p:tags r:id="rId2"/>
            </p:custDataLst>
          </p:nvPr>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dirty="0">
                <a:solidFill>
                  <a:schemeClr val="bg1"/>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9" name="Straight Connector 18">
            <a:extLst>
              <a:ext uri="{FF2B5EF4-FFF2-40B4-BE49-F238E27FC236}">
                <a16:creationId xmlns:a16="http://schemas.microsoft.com/office/drawing/2014/main" id="{E4C51904-D930-45AA-AF92-A006847C8BF5}"/>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69" name="Text Placeholder 8">
            <a:extLst>
              <a:ext uri="{FF2B5EF4-FFF2-40B4-BE49-F238E27FC236}">
                <a16:creationId xmlns:a16="http://schemas.microsoft.com/office/drawing/2014/main" id="{2086F202-0162-4310-A956-FCCC9474338A}"/>
              </a:ext>
            </a:extLst>
          </p:cNvPr>
          <p:cNvSpPr>
            <a:spLocks noGrp="1"/>
          </p:cNvSpPr>
          <p:nvPr>
            <p:ph type="body" sz="quarter" idx="19"/>
          </p:nvPr>
        </p:nvSpPr>
        <p:spPr>
          <a:xfrm>
            <a:off x="1003200" y="1720714"/>
            <a:ext cx="4968000" cy="1746205"/>
          </a:xfrm>
          <a:solidFill>
            <a:schemeClr val="accent1">
              <a:lumMod val="20000"/>
              <a:lumOff val="80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0" name="Text Placeholder 8">
            <a:extLst>
              <a:ext uri="{FF2B5EF4-FFF2-40B4-BE49-F238E27FC236}">
                <a16:creationId xmlns:a16="http://schemas.microsoft.com/office/drawing/2014/main" id="{E8B6691E-17EA-480D-B598-F314E1A68EB3}"/>
              </a:ext>
            </a:extLst>
          </p:cNvPr>
          <p:cNvSpPr>
            <a:spLocks noGrp="1"/>
          </p:cNvSpPr>
          <p:nvPr>
            <p:ph type="body" sz="quarter" idx="20"/>
          </p:nvPr>
        </p:nvSpPr>
        <p:spPr>
          <a:xfrm>
            <a:off x="1003200" y="1331913"/>
            <a:ext cx="4968000" cy="388800"/>
          </a:xfrm>
          <a:solidFill>
            <a:schemeClr val="accent1"/>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71" name="Text Placeholder 8">
            <a:extLst>
              <a:ext uri="{FF2B5EF4-FFF2-40B4-BE49-F238E27FC236}">
                <a16:creationId xmlns:a16="http://schemas.microsoft.com/office/drawing/2014/main" id="{59F2358C-C167-462D-9F76-6D66B9B409BE}"/>
              </a:ext>
            </a:extLst>
          </p:cNvPr>
          <p:cNvSpPr>
            <a:spLocks noGrp="1"/>
          </p:cNvSpPr>
          <p:nvPr>
            <p:ph type="body" sz="quarter" idx="21"/>
          </p:nvPr>
        </p:nvSpPr>
        <p:spPr>
          <a:xfrm>
            <a:off x="6236040" y="1720714"/>
            <a:ext cx="4968000" cy="1746205"/>
          </a:xfrm>
          <a:solidFill>
            <a:schemeClr val="accent1">
              <a:lumMod val="20000"/>
              <a:lumOff val="80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2" name="Text Placeholder 8">
            <a:extLst>
              <a:ext uri="{FF2B5EF4-FFF2-40B4-BE49-F238E27FC236}">
                <a16:creationId xmlns:a16="http://schemas.microsoft.com/office/drawing/2014/main" id="{B2FCC9C9-35DE-4F3C-A352-30EE65DD5B86}"/>
              </a:ext>
            </a:extLst>
          </p:cNvPr>
          <p:cNvSpPr>
            <a:spLocks noGrp="1"/>
          </p:cNvSpPr>
          <p:nvPr>
            <p:ph type="body" sz="quarter" idx="22"/>
          </p:nvPr>
        </p:nvSpPr>
        <p:spPr>
          <a:xfrm>
            <a:off x="6236040" y="1331913"/>
            <a:ext cx="4968000" cy="388800"/>
          </a:xfrm>
          <a:solidFill>
            <a:schemeClr val="accent1"/>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73" name="Text Placeholder 8">
            <a:extLst>
              <a:ext uri="{FF2B5EF4-FFF2-40B4-BE49-F238E27FC236}">
                <a16:creationId xmlns:a16="http://schemas.microsoft.com/office/drawing/2014/main" id="{EA017BC0-9170-4186-94F7-40E80F981A05}"/>
              </a:ext>
            </a:extLst>
          </p:cNvPr>
          <p:cNvSpPr>
            <a:spLocks noGrp="1"/>
          </p:cNvSpPr>
          <p:nvPr>
            <p:ph type="body" sz="quarter" idx="23"/>
          </p:nvPr>
        </p:nvSpPr>
        <p:spPr>
          <a:xfrm>
            <a:off x="1003200" y="4130720"/>
            <a:ext cx="4968000" cy="1746205"/>
          </a:xfrm>
          <a:solidFill>
            <a:schemeClr val="accent1">
              <a:lumMod val="20000"/>
              <a:lumOff val="80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4" name="Text Placeholder 8">
            <a:extLst>
              <a:ext uri="{FF2B5EF4-FFF2-40B4-BE49-F238E27FC236}">
                <a16:creationId xmlns:a16="http://schemas.microsoft.com/office/drawing/2014/main" id="{0383342E-84C2-404C-8D37-45747A191605}"/>
              </a:ext>
            </a:extLst>
          </p:cNvPr>
          <p:cNvSpPr>
            <a:spLocks noGrp="1"/>
          </p:cNvSpPr>
          <p:nvPr>
            <p:ph type="body" sz="quarter" idx="24"/>
          </p:nvPr>
        </p:nvSpPr>
        <p:spPr>
          <a:xfrm>
            <a:off x="1003200" y="3741920"/>
            <a:ext cx="4968000" cy="388800"/>
          </a:xfrm>
          <a:solidFill>
            <a:schemeClr val="accent1"/>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75" name="Text Placeholder 8">
            <a:extLst>
              <a:ext uri="{FF2B5EF4-FFF2-40B4-BE49-F238E27FC236}">
                <a16:creationId xmlns:a16="http://schemas.microsoft.com/office/drawing/2014/main" id="{BE27B3E2-E887-473C-8464-38B061F67EA7}"/>
              </a:ext>
            </a:extLst>
          </p:cNvPr>
          <p:cNvSpPr>
            <a:spLocks noGrp="1"/>
          </p:cNvSpPr>
          <p:nvPr>
            <p:ph type="body" sz="quarter" idx="25"/>
          </p:nvPr>
        </p:nvSpPr>
        <p:spPr>
          <a:xfrm>
            <a:off x="6236040" y="4130720"/>
            <a:ext cx="4968000" cy="1746205"/>
          </a:xfrm>
          <a:solidFill>
            <a:schemeClr val="accent1">
              <a:lumMod val="20000"/>
              <a:lumOff val="80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6" name="Text Placeholder 8">
            <a:extLst>
              <a:ext uri="{FF2B5EF4-FFF2-40B4-BE49-F238E27FC236}">
                <a16:creationId xmlns:a16="http://schemas.microsoft.com/office/drawing/2014/main" id="{4C0C9B8C-19B0-44D7-9F0F-975D45D4007F}"/>
              </a:ext>
            </a:extLst>
          </p:cNvPr>
          <p:cNvSpPr>
            <a:spLocks noGrp="1"/>
          </p:cNvSpPr>
          <p:nvPr>
            <p:ph type="body" sz="quarter" idx="26"/>
          </p:nvPr>
        </p:nvSpPr>
        <p:spPr>
          <a:xfrm>
            <a:off x="6236040" y="3741920"/>
            <a:ext cx="4968000" cy="388800"/>
          </a:xfrm>
          <a:solidFill>
            <a:schemeClr val="accent1"/>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3" name="Title 2">
            <a:extLst>
              <a:ext uri="{FF2B5EF4-FFF2-40B4-BE49-F238E27FC236}">
                <a16:creationId xmlns:a16="http://schemas.microsoft.com/office/drawing/2014/main" id="{39275135-3A5F-40EA-83D5-8A21BF903978}"/>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dirty="0"/>
          </a:p>
        </p:txBody>
      </p:sp>
      <p:sp>
        <p:nvSpPr>
          <p:cNvPr id="18" name="Graphic 8">
            <a:extLst>
              <a:ext uri="{FF2B5EF4-FFF2-40B4-BE49-F238E27FC236}">
                <a16:creationId xmlns:a16="http://schemas.microsoft.com/office/drawing/2014/main" id="{3FE807FD-1F53-40C0-958E-7B645C12F831}"/>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208364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96C774-8B31-4EC8-BF6C-ACF71C2F0C15}"/>
              </a:ext>
            </a:extLst>
          </p:cNvPr>
          <p:cNvSpPr>
            <a:spLocks noChangeAspect="1"/>
          </p:cNvSpPr>
          <p:nvPr userDrawn="1"/>
        </p:nvSpPr>
        <p:spPr>
          <a:xfrm>
            <a:off x="3405716" y="371311"/>
            <a:ext cx="7794097" cy="541406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6" name="Text Placeholder 3"/>
          <p:cNvSpPr>
            <a:spLocks noGrp="1"/>
          </p:cNvSpPr>
          <p:nvPr>
            <p:ph type="body" sz="quarter" idx="11"/>
          </p:nvPr>
        </p:nvSpPr>
        <p:spPr>
          <a:xfrm>
            <a:off x="3672180" y="4710484"/>
            <a:ext cx="7260639"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10" name="Title 9">
            <a:extLst>
              <a:ext uri="{FF2B5EF4-FFF2-40B4-BE49-F238E27FC236}">
                <a16:creationId xmlns:a16="http://schemas.microsoft.com/office/drawing/2014/main" id="{BA9E5DDB-2262-4657-AA4F-9CE87AA83B57}"/>
              </a:ext>
            </a:extLst>
          </p:cNvPr>
          <p:cNvSpPr>
            <a:spLocks noGrp="1"/>
          </p:cNvSpPr>
          <p:nvPr>
            <p:ph type="title" hasCustomPrompt="1"/>
          </p:nvPr>
        </p:nvSpPr>
        <p:spPr>
          <a:xfrm>
            <a:off x="3671123" y="636808"/>
            <a:ext cx="7260639" cy="3950972"/>
          </a:xfrm>
        </p:spPr>
        <p:txBody>
          <a:bodyPr/>
          <a:lstStyle>
            <a:lvl1pPr>
              <a:defRPr lang="en-GB" sz="6600" kern="1200" baseline="0" dirty="0">
                <a:solidFill>
                  <a:schemeClr val="bg1"/>
                </a:solidFill>
                <a:latin typeface="+mj-lt"/>
                <a:ea typeface="+mj-ea"/>
                <a:cs typeface="+mj-cs"/>
              </a:defRPr>
            </a:lvl1pPr>
          </a:lstStyle>
          <a:p>
            <a:r>
              <a:rPr lang="en-GB" dirty="0"/>
              <a:t>Title slide text only</a:t>
            </a:r>
          </a:p>
        </p:txBody>
      </p:sp>
      <p:pic>
        <p:nvPicPr>
          <p:cNvPr id="8" name="Graphic 7">
            <a:extLst>
              <a:ext uri="{FF2B5EF4-FFF2-40B4-BE49-F238E27FC236}">
                <a16:creationId xmlns:a16="http://schemas.microsoft.com/office/drawing/2014/main" id="{9F2B47DB-768D-47AE-9D19-E74198AD42C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469647590"/>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6" y="971550"/>
            <a:ext cx="7061787" cy="490537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23869611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gradFill flip="none" rotWithShape="1">
          <a:gsLst>
            <a:gs pos="0">
              <a:schemeClr val="accent5"/>
            </a:gs>
            <a:gs pos="100000">
              <a:schemeClr val="accent1"/>
            </a:gs>
          </a:gsLst>
          <a:lin ang="0" scaled="0"/>
          <a:tileRect/>
        </a:gra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AF31653-DA95-4567-9106-71E1E49BA627}"/>
              </a:ext>
            </a:extLst>
          </p:cNvPr>
          <p:cNvSpPr>
            <a:spLocks noChangeAspect="1"/>
          </p:cNvSpPr>
          <p:nvPr userDrawn="1"/>
        </p:nvSpPr>
        <p:spPr>
          <a:xfrm>
            <a:off x="998476" y="971550"/>
            <a:ext cx="7061787" cy="4905375"/>
          </a:xfrm>
          <a:prstGeom prst="rect">
            <a:avLst/>
          </a:prstGeom>
          <a:gradFill>
            <a:gsLst>
              <a:gs pos="100000">
                <a:srgbClr val="ACEAFF"/>
              </a:gs>
              <a:gs pos="0">
                <a:schemeClr val="accent4"/>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60" name="Text Placeholder 3">
            <a:extLst>
              <a:ext uri="{FF2B5EF4-FFF2-40B4-BE49-F238E27FC236}">
                <a16:creationId xmlns:a16="http://schemas.microsoft.com/office/drawing/2014/main" id="{2925CE2F-8945-49DE-BCC2-8BCACF480E4F}"/>
              </a:ext>
            </a:extLst>
          </p:cNvPr>
          <p:cNvSpPr>
            <a:spLocks noGrp="1"/>
          </p:cNvSpPr>
          <p:nvPr>
            <p:ph type="body" sz="quarter" idx="13"/>
          </p:nvPr>
        </p:nvSpPr>
        <p:spPr>
          <a:xfrm>
            <a:off x="1289860" y="5046651"/>
            <a:ext cx="5252400" cy="507831"/>
          </a:xfrm>
        </p:spPr>
        <p:txBody>
          <a:bodyPr wrap="square" anchor="b">
            <a:spAutoFit/>
          </a:bodyPr>
          <a:lstStyle>
            <a:lvl1pPr>
              <a:defRPr sz="1400">
                <a:solidFill>
                  <a:schemeClr val="accent2"/>
                </a:solidFill>
              </a:defRPr>
            </a:lvl1pPr>
            <a:lvl2pPr>
              <a:defRPr sz="14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61" name="Text Placeholder 3">
            <a:extLst>
              <a:ext uri="{FF2B5EF4-FFF2-40B4-BE49-F238E27FC236}">
                <a16:creationId xmlns:a16="http://schemas.microsoft.com/office/drawing/2014/main" id="{C346F2F1-AF73-4284-8702-745152AF5399}"/>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dirty="0"/>
              <a:t>00</a:t>
            </a: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US"/>
              <a:t>Click to edit Master title style</a:t>
            </a:r>
            <a:endParaRPr lang="en-US" dirty="0"/>
          </a:p>
        </p:txBody>
      </p:sp>
    </p:spTree>
    <p:extLst>
      <p:ext uri="{BB962C8B-B14F-4D97-AF65-F5344CB8AC3E}">
        <p14:creationId xmlns:p14="http://schemas.microsoft.com/office/powerpoint/2010/main" val="14256639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accent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A87A788-0BF5-4419-BCFC-809F6D2E93AA}"/>
              </a:ext>
            </a:extLst>
          </p:cNvPr>
          <p:cNvSpPr>
            <a:spLocks noChangeAspect="1"/>
          </p:cNvSpPr>
          <p:nvPr userDrawn="1"/>
        </p:nvSpPr>
        <p:spPr>
          <a:xfrm>
            <a:off x="998476" y="971550"/>
            <a:ext cx="7061787" cy="4905375"/>
          </a:xfrm>
          <a:prstGeom prst="rect">
            <a:avLst/>
          </a:prstGeom>
          <a:gradFill>
            <a:gsLst>
              <a:gs pos="0">
                <a:schemeClr val="accent4"/>
              </a:gs>
              <a:gs pos="100000">
                <a:srgbClr val="ACEAFF"/>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US"/>
              <a:t>Click to edit Master title style</a:t>
            </a:r>
            <a:endParaRPr lang="en-US" dirty="0"/>
          </a:p>
        </p:txBody>
      </p:sp>
      <p:sp>
        <p:nvSpPr>
          <p:cNvPr id="60" name="Text Placeholder 3">
            <a:extLst>
              <a:ext uri="{FF2B5EF4-FFF2-40B4-BE49-F238E27FC236}">
                <a16:creationId xmlns:a16="http://schemas.microsoft.com/office/drawing/2014/main" id="{5F7723F4-8321-43A3-962F-3DEEE5C6DEAE}"/>
              </a:ext>
            </a:extLst>
          </p:cNvPr>
          <p:cNvSpPr>
            <a:spLocks noGrp="1"/>
          </p:cNvSpPr>
          <p:nvPr>
            <p:ph type="body" sz="quarter" idx="13"/>
          </p:nvPr>
        </p:nvSpPr>
        <p:spPr>
          <a:xfrm>
            <a:off x="1289860" y="5046651"/>
            <a:ext cx="5252400" cy="507831"/>
          </a:xfrm>
        </p:spPr>
        <p:txBody>
          <a:bodyPr wrap="square" anchor="b">
            <a:spAutoFit/>
          </a:bodyPr>
          <a:lstStyle>
            <a:lvl1pPr>
              <a:defRPr sz="1400">
                <a:solidFill>
                  <a:schemeClr val="accent2"/>
                </a:solidFill>
              </a:defRPr>
            </a:lvl1pPr>
            <a:lvl2pPr>
              <a:defRPr sz="14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61" name="Text Placeholder 3">
            <a:extLst>
              <a:ext uri="{FF2B5EF4-FFF2-40B4-BE49-F238E27FC236}">
                <a16:creationId xmlns:a16="http://schemas.microsoft.com/office/drawing/2014/main" id="{17B18B8B-EB09-48D8-AC31-3A9DFAC0B74C}"/>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dirty="0"/>
              <a:t>00</a:t>
            </a:r>
          </a:p>
        </p:txBody>
      </p:sp>
    </p:spTree>
    <p:extLst>
      <p:ext uri="{BB962C8B-B14F-4D97-AF65-F5344CB8AC3E}">
        <p14:creationId xmlns:p14="http://schemas.microsoft.com/office/powerpoint/2010/main" val="69760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Back Cover dark Gradient">
    <p:bg>
      <p:bgPr>
        <a:gradFill>
          <a:gsLst>
            <a:gs pos="100000">
              <a:schemeClr val="accent1"/>
            </a:gs>
            <a:gs pos="0">
              <a:schemeClr val="accent5"/>
            </a:gs>
          </a:gsLst>
          <a:lin ang="0" scaled="0"/>
        </a:gradFill>
        <a:effectLst/>
      </p:bgPr>
    </p:bg>
    <p:spTree>
      <p:nvGrpSpPr>
        <p:cNvPr id="1" name=""/>
        <p:cNvGrpSpPr/>
        <p:nvPr/>
      </p:nvGrpSpPr>
      <p:grpSpPr>
        <a:xfrm>
          <a:off x="0" y="0"/>
          <a:ext cx="0" cy="0"/>
          <a:chOff x="0" y="0"/>
          <a:chExt cx="0" cy="0"/>
        </a:xfrm>
      </p:grpSpPr>
      <p:sp>
        <p:nvSpPr>
          <p:cNvPr id="11" name="TextBox 10"/>
          <p:cNvSpPr txBox="1"/>
          <p:nvPr userDrawn="1">
            <p:custDataLst>
              <p:tags r:id="rId1"/>
            </p:custDataLst>
          </p:nvPr>
        </p:nvSpPr>
        <p:spPr>
          <a:xfrm>
            <a:off x="989263" y="5750095"/>
            <a:ext cx="2141612" cy="1384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1" kern="1200" noProof="0">
                <a:solidFill>
                  <a:schemeClr val="bg1"/>
                </a:solidFill>
                <a:latin typeface="+mn-lt"/>
                <a:ea typeface="+mn-ea"/>
                <a:cs typeface="+mn-cs"/>
              </a:rPr>
              <a:t>Document Classification: KPMG Public</a:t>
            </a:r>
            <a:endParaRPr lang="en-GB" sz="900" b="1" kern="1200" noProof="0" dirty="0">
              <a:solidFill>
                <a:schemeClr val="bg1"/>
              </a:solidFill>
              <a:latin typeface="+mn-lt"/>
              <a:ea typeface="+mn-ea"/>
              <a:cs typeface="+mn-cs"/>
            </a:endParaRPr>
          </a:p>
        </p:txBody>
      </p:sp>
      <p:sp>
        <p:nvSpPr>
          <p:cNvPr id="3" name="Text Placeholder 2">
            <a:extLst>
              <a:ext uri="{FF2B5EF4-FFF2-40B4-BE49-F238E27FC236}">
                <a16:creationId xmlns:a16="http://schemas.microsoft.com/office/drawing/2014/main" id="{9771E9CC-2A2B-4C75-8522-60824F3AC7F8}"/>
              </a:ext>
            </a:extLst>
          </p:cNvPr>
          <p:cNvSpPr>
            <a:spLocks noGrp="1"/>
          </p:cNvSpPr>
          <p:nvPr>
            <p:ph type="body" sz="quarter" idx="10"/>
          </p:nvPr>
        </p:nvSpPr>
        <p:spPr>
          <a:xfrm>
            <a:off x="989012" y="3702050"/>
            <a:ext cx="6660000" cy="1843088"/>
          </a:xfrm>
        </p:spPr>
        <p:txBody>
          <a:bodyPr anchor="b"/>
          <a:lstStyle>
            <a:lvl1pPr>
              <a:spcAft>
                <a:spcPts val="1000"/>
              </a:spcAft>
              <a:defRPr sz="900" b="0">
                <a:solidFill>
                  <a:schemeClr val="bg1"/>
                </a:solidFill>
              </a:defRPr>
            </a:lvl1pPr>
            <a:lvl2pPr>
              <a:spcAft>
                <a:spcPts val="1000"/>
              </a:spcAft>
              <a:defRPr sz="900" b="0">
                <a:solidFill>
                  <a:schemeClr val="bg1"/>
                </a:solidFill>
              </a:defRPr>
            </a:lvl2pPr>
          </a:lstStyle>
          <a:p>
            <a:pPr lvl="0"/>
            <a:r>
              <a:rPr lang="en-US"/>
              <a:t>Click to edit Master text styles</a:t>
            </a:r>
          </a:p>
          <a:p>
            <a:pPr lvl="1"/>
            <a:r>
              <a:rPr lang="en-US"/>
              <a:t>Second level</a:t>
            </a:r>
          </a:p>
        </p:txBody>
      </p:sp>
      <p:sp>
        <p:nvSpPr>
          <p:cNvPr id="43" name="Text Placeholder 2">
            <a:extLst>
              <a:ext uri="{FF2B5EF4-FFF2-40B4-BE49-F238E27FC236}">
                <a16:creationId xmlns:a16="http://schemas.microsoft.com/office/drawing/2014/main" id="{8E01CBC1-FC71-43BD-845D-21EEEFA25661}"/>
              </a:ext>
            </a:extLst>
          </p:cNvPr>
          <p:cNvSpPr>
            <a:spLocks noGrp="1"/>
          </p:cNvSpPr>
          <p:nvPr>
            <p:ph type="body" sz="quarter" idx="14"/>
          </p:nvPr>
        </p:nvSpPr>
        <p:spPr>
          <a:xfrm>
            <a:off x="989012" y="3351965"/>
            <a:ext cx="2411738" cy="119064"/>
          </a:xfrm>
        </p:spPr>
        <p:txBody>
          <a:bodyPr/>
          <a:lstStyle>
            <a:lvl1pPr>
              <a:buFontTx/>
              <a:buNone/>
              <a:defRPr sz="1200" b="1">
                <a:solidFill>
                  <a:schemeClr val="bg1"/>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Click to edit Master text styles</a:t>
            </a:r>
          </a:p>
        </p:txBody>
      </p:sp>
      <p:grpSp>
        <p:nvGrpSpPr>
          <p:cNvPr id="4" name="Group 3">
            <a:extLst>
              <a:ext uri="{FF2B5EF4-FFF2-40B4-BE49-F238E27FC236}">
                <a16:creationId xmlns:a16="http://schemas.microsoft.com/office/drawing/2014/main" id="{1C4D5492-D401-42A2-B377-EA27220983D3}"/>
              </a:ext>
            </a:extLst>
          </p:cNvPr>
          <p:cNvGrpSpPr/>
          <p:nvPr userDrawn="1"/>
        </p:nvGrpSpPr>
        <p:grpSpPr>
          <a:xfrm>
            <a:off x="998476" y="2881529"/>
            <a:ext cx="2023200" cy="367957"/>
            <a:chOff x="998476" y="2881529"/>
            <a:chExt cx="2023200" cy="367957"/>
          </a:xfrm>
        </p:grpSpPr>
        <p:sp>
          <p:nvSpPr>
            <p:cNvPr id="15" name="Rectangle 14">
              <a:extLst>
                <a:ext uri="{FF2B5EF4-FFF2-40B4-BE49-F238E27FC236}">
                  <a16:creationId xmlns:a16="http://schemas.microsoft.com/office/drawing/2014/main" id="{CF196AFE-0767-4ACF-9869-412F4845EABF}"/>
                </a:ext>
              </a:extLst>
            </p:cNvPr>
            <p:cNvSpPr/>
            <p:nvPr userDrawn="1"/>
          </p:nvSpPr>
          <p:spPr>
            <a:xfrm>
              <a:off x="1441950" y="2918577"/>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16" name="Rectangle 15">
              <a:extLst>
                <a:ext uri="{FF2B5EF4-FFF2-40B4-BE49-F238E27FC236}">
                  <a16:creationId xmlns:a16="http://schemas.microsoft.com/office/drawing/2014/main" id="{1E42C7C2-E55C-467A-A194-4BA78575F316}"/>
                </a:ext>
              </a:extLst>
            </p:cNvPr>
            <p:cNvSpPr/>
            <p:nvPr userDrawn="1"/>
          </p:nvSpPr>
          <p:spPr>
            <a:xfrm>
              <a:off x="1877844" y="2918577"/>
              <a:ext cx="281156" cy="322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17" name="Rectangle 16">
              <a:extLst>
                <a:ext uri="{FF2B5EF4-FFF2-40B4-BE49-F238E27FC236}">
                  <a16:creationId xmlns:a16="http://schemas.microsoft.com/office/drawing/2014/main" id="{C45E1FE7-629E-4892-B2EB-2FDAB3326BE5}"/>
                </a:ext>
              </a:extLst>
            </p:cNvPr>
            <p:cNvSpPr/>
            <p:nvPr userDrawn="1"/>
          </p:nvSpPr>
          <p:spPr>
            <a:xfrm>
              <a:off x="2689276" y="2924173"/>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 name="Rectangle 1">
              <a:extLst>
                <a:ext uri="{FF2B5EF4-FFF2-40B4-BE49-F238E27FC236}">
                  <a16:creationId xmlns:a16="http://schemas.microsoft.com/office/drawing/2014/main" id="{07E3B322-EB53-4C7E-8968-4B7B3CE2432E}"/>
                </a:ext>
              </a:extLst>
            </p:cNvPr>
            <p:cNvSpPr/>
            <p:nvPr userDrawn="1"/>
          </p:nvSpPr>
          <p:spPr>
            <a:xfrm>
              <a:off x="1025526" y="2924174"/>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9" name="Picture 8">
              <a:extLst>
                <a:ext uri="{FF2B5EF4-FFF2-40B4-BE49-F238E27FC236}">
                  <a16:creationId xmlns:a16="http://schemas.microsoft.com/office/drawing/2014/main" id="{3F3E6F56-5300-4CC2-8B6F-98341C903AA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2950" y="2881529"/>
              <a:ext cx="360000" cy="360000"/>
            </a:xfrm>
            <a:prstGeom prst="rect">
              <a:avLst/>
            </a:prstGeom>
          </p:spPr>
        </p:pic>
        <p:pic>
          <p:nvPicPr>
            <p:cNvPr id="10" name="Picture 9" descr="Icon&#10;&#10;Description automatically generated">
              <a:extLst>
                <a:ext uri="{FF2B5EF4-FFF2-40B4-BE49-F238E27FC236}">
                  <a16:creationId xmlns:a16="http://schemas.microsoft.com/office/drawing/2014/main" id="{5688464F-C48A-4F62-97E1-E717A76F030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42336" y="2881529"/>
              <a:ext cx="359648" cy="360000"/>
            </a:xfrm>
            <a:prstGeom prst="rect">
              <a:avLst/>
            </a:prstGeom>
          </p:spPr>
        </p:pic>
        <p:pic>
          <p:nvPicPr>
            <p:cNvPr id="12" name="Picture 11" descr="Logo&#10;&#10;Description automatically generated">
              <a:extLst>
                <a:ext uri="{FF2B5EF4-FFF2-40B4-BE49-F238E27FC236}">
                  <a16:creationId xmlns:a16="http://schemas.microsoft.com/office/drawing/2014/main" id="{3DBC0AA5-6153-434E-A0C9-A5D940745C9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414350" y="2889486"/>
              <a:ext cx="360000" cy="360000"/>
            </a:xfrm>
            <a:prstGeom prst="rect">
              <a:avLst/>
            </a:prstGeom>
          </p:spPr>
        </p:pic>
        <p:pic>
          <p:nvPicPr>
            <p:cNvPr id="13" name="Picture 12" descr="Logo&#10;&#10;Description automatically generated">
              <a:extLst>
                <a:ext uri="{FF2B5EF4-FFF2-40B4-BE49-F238E27FC236}">
                  <a16:creationId xmlns:a16="http://schemas.microsoft.com/office/drawing/2014/main" id="{809B7D2B-5280-4ED4-B112-B6C654C52EF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8476" y="2884275"/>
              <a:ext cx="360000" cy="360000"/>
            </a:xfrm>
            <a:prstGeom prst="rect">
              <a:avLst/>
            </a:prstGeom>
          </p:spPr>
        </p:pic>
        <p:pic>
          <p:nvPicPr>
            <p:cNvPr id="14" name="Picture 13" descr="Icon&#10;&#10;Description automatically generated">
              <a:extLst>
                <a:ext uri="{FF2B5EF4-FFF2-40B4-BE49-F238E27FC236}">
                  <a16:creationId xmlns:a16="http://schemas.microsoft.com/office/drawing/2014/main" id="{B338E268-56D8-4524-BB26-DA84FEEF861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61676" y="2881529"/>
              <a:ext cx="360000" cy="360000"/>
            </a:xfrm>
            <a:prstGeom prst="rect">
              <a:avLst/>
            </a:prstGeom>
          </p:spPr>
        </p:pic>
      </p:grpSp>
      <p:pic>
        <p:nvPicPr>
          <p:cNvPr id="18" name="Graphic 17">
            <a:extLst>
              <a:ext uri="{FF2B5EF4-FFF2-40B4-BE49-F238E27FC236}">
                <a16:creationId xmlns:a16="http://schemas.microsoft.com/office/drawing/2014/main" id="{935A1578-15A7-4FE7-8BC2-3ADC725AE7D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32672736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Back Cover light gradient">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11" name="TextBox 10"/>
          <p:cNvSpPr txBox="1"/>
          <p:nvPr userDrawn="1">
            <p:custDataLst>
              <p:tags r:id="rId1"/>
            </p:custDataLst>
          </p:nvPr>
        </p:nvSpPr>
        <p:spPr>
          <a:xfrm>
            <a:off x="989263" y="5750095"/>
            <a:ext cx="2141612" cy="1384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1" kern="1200" noProof="0">
                <a:solidFill>
                  <a:schemeClr val="accent2"/>
                </a:solidFill>
                <a:latin typeface="+mn-lt"/>
                <a:ea typeface="+mn-ea"/>
                <a:cs typeface="+mn-cs"/>
              </a:rPr>
              <a:t>Document Classification: KPMG Public</a:t>
            </a:r>
            <a:endParaRPr lang="en-GB" sz="900" b="1" kern="1200" noProof="0" dirty="0">
              <a:solidFill>
                <a:schemeClr val="accent2"/>
              </a:solidFill>
              <a:latin typeface="+mn-lt"/>
              <a:ea typeface="+mn-ea"/>
              <a:cs typeface="+mn-cs"/>
            </a:endParaRPr>
          </a:p>
        </p:txBody>
      </p:sp>
      <p:sp>
        <p:nvSpPr>
          <p:cNvPr id="53" name="Text Placeholder 2">
            <a:extLst>
              <a:ext uri="{FF2B5EF4-FFF2-40B4-BE49-F238E27FC236}">
                <a16:creationId xmlns:a16="http://schemas.microsoft.com/office/drawing/2014/main" id="{A835BAAE-8387-4EE5-AB59-6FBE19144C88}"/>
              </a:ext>
            </a:extLst>
          </p:cNvPr>
          <p:cNvSpPr>
            <a:spLocks noGrp="1"/>
          </p:cNvSpPr>
          <p:nvPr>
            <p:ph type="body" sz="quarter" idx="10"/>
          </p:nvPr>
        </p:nvSpPr>
        <p:spPr>
          <a:xfrm>
            <a:off x="989012" y="3702050"/>
            <a:ext cx="6660000" cy="1843088"/>
          </a:xfrm>
        </p:spPr>
        <p:txBody>
          <a:bodyPr anchor="b"/>
          <a:lstStyle>
            <a:lvl1pPr>
              <a:spcAft>
                <a:spcPts val="1000"/>
              </a:spcAft>
              <a:defRPr sz="900" b="0">
                <a:solidFill>
                  <a:schemeClr val="accent2"/>
                </a:solidFill>
              </a:defRPr>
            </a:lvl1pPr>
            <a:lvl2pPr>
              <a:spcAft>
                <a:spcPts val="1000"/>
              </a:spcAft>
              <a:defRPr sz="900" b="0">
                <a:solidFill>
                  <a:schemeClr val="accent2"/>
                </a:solidFill>
              </a:defRPr>
            </a:lvl2pPr>
          </a:lstStyle>
          <a:p>
            <a:pPr lvl="0"/>
            <a:r>
              <a:rPr lang="en-US"/>
              <a:t>Click to edit Master text styles</a:t>
            </a:r>
          </a:p>
          <a:p>
            <a:pPr lvl="1"/>
            <a:r>
              <a:rPr lang="en-US"/>
              <a:t>Second level</a:t>
            </a:r>
          </a:p>
        </p:txBody>
      </p:sp>
      <p:sp>
        <p:nvSpPr>
          <p:cNvPr id="54" name="Text Placeholder 2">
            <a:extLst>
              <a:ext uri="{FF2B5EF4-FFF2-40B4-BE49-F238E27FC236}">
                <a16:creationId xmlns:a16="http://schemas.microsoft.com/office/drawing/2014/main" id="{93B40796-98D9-465A-9944-CCD9D00EE921}"/>
              </a:ext>
            </a:extLst>
          </p:cNvPr>
          <p:cNvSpPr>
            <a:spLocks noGrp="1"/>
          </p:cNvSpPr>
          <p:nvPr>
            <p:ph type="body" sz="quarter" idx="14"/>
          </p:nvPr>
        </p:nvSpPr>
        <p:spPr>
          <a:xfrm>
            <a:off x="989012" y="3351965"/>
            <a:ext cx="2411738" cy="119064"/>
          </a:xfrm>
        </p:spPr>
        <p:txBody>
          <a:bodyPr/>
          <a:lstStyle>
            <a:lvl1pPr>
              <a:buFontTx/>
              <a:buNone/>
              <a:defRPr sz="1200" b="1">
                <a:solidFill>
                  <a:schemeClr val="accent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Click to edit Master text styles</a:t>
            </a:r>
          </a:p>
        </p:txBody>
      </p:sp>
      <p:grpSp>
        <p:nvGrpSpPr>
          <p:cNvPr id="18" name="Group 17">
            <a:extLst>
              <a:ext uri="{FF2B5EF4-FFF2-40B4-BE49-F238E27FC236}">
                <a16:creationId xmlns:a16="http://schemas.microsoft.com/office/drawing/2014/main" id="{3AD33E6D-5377-46E3-B1FF-E91C54D03F04}"/>
              </a:ext>
            </a:extLst>
          </p:cNvPr>
          <p:cNvGrpSpPr/>
          <p:nvPr userDrawn="1"/>
        </p:nvGrpSpPr>
        <p:grpSpPr>
          <a:xfrm>
            <a:off x="998476" y="2881529"/>
            <a:ext cx="2023200" cy="367957"/>
            <a:chOff x="998476" y="2881529"/>
            <a:chExt cx="2023200" cy="367957"/>
          </a:xfrm>
        </p:grpSpPr>
        <p:sp>
          <p:nvSpPr>
            <p:cNvPr id="19" name="Rectangle 18">
              <a:extLst>
                <a:ext uri="{FF2B5EF4-FFF2-40B4-BE49-F238E27FC236}">
                  <a16:creationId xmlns:a16="http://schemas.microsoft.com/office/drawing/2014/main" id="{7F4461B7-55B7-4469-ADF0-D4A2CB8F5710}"/>
                </a:ext>
              </a:extLst>
            </p:cNvPr>
            <p:cNvSpPr/>
            <p:nvPr userDrawn="1"/>
          </p:nvSpPr>
          <p:spPr>
            <a:xfrm>
              <a:off x="1441950" y="2918577"/>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0" name="Rectangle 19">
              <a:extLst>
                <a:ext uri="{FF2B5EF4-FFF2-40B4-BE49-F238E27FC236}">
                  <a16:creationId xmlns:a16="http://schemas.microsoft.com/office/drawing/2014/main" id="{36F734C6-FA66-47AA-9466-88AC05333E29}"/>
                </a:ext>
              </a:extLst>
            </p:cNvPr>
            <p:cNvSpPr/>
            <p:nvPr userDrawn="1"/>
          </p:nvSpPr>
          <p:spPr>
            <a:xfrm>
              <a:off x="1877844" y="2918577"/>
              <a:ext cx="281156" cy="322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1" name="Rectangle 20">
              <a:extLst>
                <a:ext uri="{FF2B5EF4-FFF2-40B4-BE49-F238E27FC236}">
                  <a16:creationId xmlns:a16="http://schemas.microsoft.com/office/drawing/2014/main" id="{8B928039-DB0D-4F9F-A695-D6F65A328FCD}"/>
                </a:ext>
              </a:extLst>
            </p:cNvPr>
            <p:cNvSpPr/>
            <p:nvPr userDrawn="1"/>
          </p:nvSpPr>
          <p:spPr>
            <a:xfrm>
              <a:off x="2689276" y="2924173"/>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sp>
          <p:nvSpPr>
            <p:cNvPr id="22" name="Rectangle 21">
              <a:extLst>
                <a:ext uri="{FF2B5EF4-FFF2-40B4-BE49-F238E27FC236}">
                  <a16:creationId xmlns:a16="http://schemas.microsoft.com/office/drawing/2014/main" id="{DE314CEC-778A-45F5-AF53-25973CFF2C6E}"/>
                </a:ext>
              </a:extLst>
            </p:cNvPr>
            <p:cNvSpPr/>
            <p:nvPr userDrawn="1"/>
          </p:nvSpPr>
          <p:spPr>
            <a:xfrm>
              <a:off x="1025526" y="2924174"/>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err="1">
                <a:solidFill>
                  <a:schemeClr val="bg1"/>
                </a:solidFill>
              </a:endParaRPr>
            </a:p>
          </p:txBody>
        </p:sp>
        <p:pic>
          <p:nvPicPr>
            <p:cNvPr id="23" name="Picture 22">
              <a:extLst>
                <a:ext uri="{FF2B5EF4-FFF2-40B4-BE49-F238E27FC236}">
                  <a16:creationId xmlns:a16="http://schemas.microsoft.com/office/drawing/2014/main" id="{7A5A09B0-ADE2-48D6-9500-156D9353A9A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2950" y="2881529"/>
              <a:ext cx="360000" cy="360000"/>
            </a:xfrm>
            <a:prstGeom prst="rect">
              <a:avLst/>
            </a:prstGeom>
          </p:spPr>
        </p:pic>
        <p:pic>
          <p:nvPicPr>
            <p:cNvPr id="24" name="Picture 23" descr="Icon&#10;&#10;Description automatically generated">
              <a:extLst>
                <a:ext uri="{FF2B5EF4-FFF2-40B4-BE49-F238E27FC236}">
                  <a16:creationId xmlns:a16="http://schemas.microsoft.com/office/drawing/2014/main" id="{7D51E6DF-03C0-4528-A826-C16F599ABAA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42336" y="2881529"/>
              <a:ext cx="359648" cy="360000"/>
            </a:xfrm>
            <a:prstGeom prst="rect">
              <a:avLst/>
            </a:prstGeom>
          </p:spPr>
        </p:pic>
        <p:pic>
          <p:nvPicPr>
            <p:cNvPr id="25" name="Picture 24" descr="Logo&#10;&#10;Description automatically generated">
              <a:extLst>
                <a:ext uri="{FF2B5EF4-FFF2-40B4-BE49-F238E27FC236}">
                  <a16:creationId xmlns:a16="http://schemas.microsoft.com/office/drawing/2014/main" id="{B7A09755-6B8F-4E6B-95E4-A3F59CF5D00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414350" y="2889486"/>
              <a:ext cx="360000" cy="360000"/>
            </a:xfrm>
            <a:prstGeom prst="rect">
              <a:avLst/>
            </a:prstGeom>
          </p:spPr>
        </p:pic>
        <p:pic>
          <p:nvPicPr>
            <p:cNvPr id="26" name="Picture 25" descr="Logo&#10;&#10;Description automatically generated">
              <a:extLst>
                <a:ext uri="{FF2B5EF4-FFF2-40B4-BE49-F238E27FC236}">
                  <a16:creationId xmlns:a16="http://schemas.microsoft.com/office/drawing/2014/main" id="{FF482287-E023-4BA0-BEEC-A27AF495C2F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8476" y="2884275"/>
              <a:ext cx="360000" cy="360000"/>
            </a:xfrm>
            <a:prstGeom prst="rect">
              <a:avLst/>
            </a:prstGeom>
          </p:spPr>
        </p:pic>
        <p:pic>
          <p:nvPicPr>
            <p:cNvPr id="27" name="Picture 26" descr="Icon&#10;&#10;Description automatically generated">
              <a:extLst>
                <a:ext uri="{FF2B5EF4-FFF2-40B4-BE49-F238E27FC236}">
                  <a16:creationId xmlns:a16="http://schemas.microsoft.com/office/drawing/2014/main" id="{475EF34B-0D63-4B5C-BF0F-AA0D0D345D1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61676" y="2881529"/>
              <a:ext cx="360000" cy="360000"/>
            </a:xfrm>
            <a:prstGeom prst="rect">
              <a:avLst/>
            </a:prstGeom>
          </p:spPr>
        </p:pic>
      </p:grpSp>
      <p:pic>
        <p:nvPicPr>
          <p:cNvPr id="17" name="Graphic 16">
            <a:extLst>
              <a:ext uri="{FF2B5EF4-FFF2-40B4-BE49-F238E27FC236}">
                <a16:creationId xmlns:a16="http://schemas.microsoft.com/office/drawing/2014/main" id="{A51C6BDD-4F02-45D2-886C-4899A473F7F7}"/>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34478150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5724-C137-47F3-B441-6C1B9714F578}"/>
              </a:ext>
            </a:extLst>
          </p:cNvPr>
          <p:cNvSpPr>
            <a:spLocks noGrp="1"/>
          </p:cNvSpPr>
          <p:nvPr>
            <p:ph type="title"/>
          </p:nvPr>
        </p:nvSpPr>
        <p:spPr>
          <a:solidFill>
            <a:schemeClr val="bg1"/>
          </a:solidFill>
        </p:spPr>
        <p:txBody>
          <a:bodyPr/>
          <a:lstStyle/>
          <a:p>
            <a:r>
              <a:rPr lang="en-US"/>
              <a:t>Click to edit Master title style</a:t>
            </a:r>
            <a:endParaRPr lang="en-GB" dirty="0"/>
          </a:p>
        </p:txBody>
      </p:sp>
      <p:sp>
        <p:nvSpPr>
          <p:cNvPr id="4" name="Rectangle 3">
            <a:extLst>
              <a:ext uri="{FF2B5EF4-FFF2-40B4-BE49-F238E27FC236}">
                <a16:creationId xmlns:a16="http://schemas.microsoft.com/office/drawing/2014/main" id="{1ACC0FFF-EDF5-49D0-8C1F-A5D5BA3335B9}"/>
              </a:ext>
            </a:extLst>
          </p:cNvPr>
          <p:cNvSpPr/>
          <p:nvPr userDrawn="1"/>
        </p:nvSpPr>
        <p:spPr>
          <a:xfrm>
            <a:off x="998351" y="2246533"/>
            <a:ext cx="839614" cy="411225"/>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30</a:t>
            </a:r>
          </a:p>
          <a:p>
            <a:pPr algn="ctr"/>
            <a:r>
              <a:rPr lang="en-GB" sz="800" dirty="0">
                <a:solidFill>
                  <a:schemeClr val="bg1"/>
                </a:solidFill>
              </a:rPr>
              <a:t>73</a:t>
            </a:r>
          </a:p>
          <a:p>
            <a:pPr algn="ctr"/>
            <a:r>
              <a:rPr lang="en-GB" sz="800" dirty="0">
                <a:solidFill>
                  <a:schemeClr val="bg1"/>
                </a:solidFill>
              </a:rPr>
              <a:t>226</a:t>
            </a:r>
          </a:p>
        </p:txBody>
      </p:sp>
      <p:sp>
        <p:nvSpPr>
          <p:cNvPr id="5" name="Rectangle 4">
            <a:extLst>
              <a:ext uri="{FF2B5EF4-FFF2-40B4-BE49-F238E27FC236}">
                <a16:creationId xmlns:a16="http://schemas.microsoft.com/office/drawing/2014/main" id="{081F4118-D01B-40DD-940F-068338DB15A5}"/>
              </a:ext>
            </a:extLst>
          </p:cNvPr>
          <p:cNvSpPr/>
          <p:nvPr userDrawn="1"/>
        </p:nvSpPr>
        <p:spPr>
          <a:xfrm>
            <a:off x="998351" y="1731971"/>
            <a:ext cx="839614" cy="411225"/>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51</a:t>
            </a:r>
          </a:p>
          <a:p>
            <a:pPr algn="ctr"/>
            <a:r>
              <a:rPr lang="en-GB" sz="800" dirty="0">
                <a:solidFill>
                  <a:schemeClr val="bg1"/>
                </a:solidFill>
              </a:rPr>
              <a:t>141</a:t>
            </a:r>
          </a:p>
        </p:txBody>
      </p:sp>
      <p:sp>
        <p:nvSpPr>
          <p:cNvPr id="6" name="Rectangle 5">
            <a:extLst>
              <a:ext uri="{FF2B5EF4-FFF2-40B4-BE49-F238E27FC236}">
                <a16:creationId xmlns:a16="http://schemas.microsoft.com/office/drawing/2014/main" id="{4A97C791-7BB0-4AC9-BDE9-68939F34221B}"/>
              </a:ext>
            </a:extLst>
          </p:cNvPr>
          <p:cNvSpPr/>
          <p:nvPr userDrawn="1"/>
        </p:nvSpPr>
        <p:spPr>
          <a:xfrm>
            <a:off x="998351" y="2761094"/>
            <a:ext cx="839614" cy="411225"/>
          </a:xfrm>
          <a:prstGeom prst="rect">
            <a:avLst/>
          </a:prstGeom>
          <a:solidFill>
            <a:srgbClr val="0C233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12</a:t>
            </a:r>
          </a:p>
          <a:p>
            <a:pPr algn="ctr"/>
            <a:r>
              <a:rPr lang="en-GB" sz="800" dirty="0">
                <a:solidFill>
                  <a:schemeClr val="bg1"/>
                </a:solidFill>
              </a:rPr>
              <a:t>35</a:t>
            </a:r>
          </a:p>
          <a:p>
            <a:pPr algn="ctr"/>
            <a:r>
              <a:rPr lang="en-GB" sz="800" dirty="0">
                <a:solidFill>
                  <a:schemeClr val="bg1"/>
                </a:solidFill>
              </a:rPr>
              <a:t>60</a:t>
            </a:r>
          </a:p>
        </p:txBody>
      </p:sp>
      <p:sp>
        <p:nvSpPr>
          <p:cNvPr id="7" name="Rectangle 6">
            <a:extLst>
              <a:ext uri="{FF2B5EF4-FFF2-40B4-BE49-F238E27FC236}">
                <a16:creationId xmlns:a16="http://schemas.microsoft.com/office/drawing/2014/main" id="{C8693543-F502-48B0-9E65-053408E60BF0}"/>
              </a:ext>
            </a:extLst>
          </p:cNvPr>
          <p:cNvSpPr/>
          <p:nvPr userDrawn="1"/>
        </p:nvSpPr>
        <p:spPr>
          <a:xfrm>
            <a:off x="998351" y="3275656"/>
            <a:ext cx="839614" cy="411225"/>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172</a:t>
            </a:r>
          </a:p>
          <a:p>
            <a:pPr algn="ctr"/>
            <a:r>
              <a:rPr lang="en-GB" sz="800" dirty="0">
                <a:solidFill>
                  <a:sysClr val="windowText" lastClr="000000"/>
                </a:solidFill>
              </a:rPr>
              <a:t>234</a:t>
            </a:r>
          </a:p>
          <a:p>
            <a:pPr algn="ctr"/>
            <a:r>
              <a:rPr lang="en-GB" sz="800" dirty="0">
                <a:solidFill>
                  <a:sysClr val="windowText" lastClr="000000"/>
                </a:solidFill>
              </a:rPr>
              <a:t>255</a:t>
            </a:r>
          </a:p>
        </p:txBody>
      </p:sp>
      <p:sp>
        <p:nvSpPr>
          <p:cNvPr id="8" name="Rectangle 7">
            <a:extLst>
              <a:ext uri="{FF2B5EF4-FFF2-40B4-BE49-F238E27FC236}">
                <a16:creationId xmlns:a16="http://schemas.microsoft.com/office/drawing/2014/main" id="{A2309040-9C95-48FE-AA99-4757E8328519}"/>
              </a:ext>
            </a:extLst>
          </p:cNvPr>
          <p:cNvSpPr/>
          <p:nvPr userDrawn="1"/>
        </p:nvSpPr>
        <p:spPr>
          <a:xfrm>
            <a:off x="2992848" y="1732478"/>
            <a:ext cx="839614" cy="411225"/>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118</a:t>
            </a:r>
          </a:p>
          <a:p>
            <a:pPr algn="ctr"/>
            <a:r>
              <a:rPr lang="en-GB" sz="800" dirty="0">
                <a:solidFill>
                  <a:sysClr val="windowText" lastClr="000000"/>
                </a:solidFill>
              </a:rPr>
              <a:t>210</a:t>
            </a:r>
          </a:p>
          <a:p>
            <a:pPr algn="ctr"/>
            <a:r>
              <a:rPr lang="en-GB" sz="800" dirty="0">
                <a:solidFill>
                  <a:sysClr val="windowText" lastClr="000000"/>
                </a:solidFill>
              </a:rPr>
              <a:t>255</a:t>
            </a:r>
          </a:p>
        </p:txBody>
      </p:sp>
      <p:sp>
        <p:nvSpPr>
          <p:cNvPr id="11" name="TextBox 10">
            <a:extLst>
              <a:ext uri="{FF2B5EF4-FFF2-40B4-BE49-F238E27FC236}">
                <a16:creationId xmlns:a16="http://schemas.microsoft.com/office/drawing/2014/main" id="{A4897B22-3CA8-4621-8A3B-B9D2E3D07988}"/>
              </a:ext>
            </a:extLst>
          </p:cNvPr>
          <p:cNvSpPr txBox="1"/>
          <p:nvPr userDrawn="1"/>
        </p:nvSpPr>
        <p:spPr>
          <a:xfrm>
            <a:off x="983882" y="1330325"/>
            <a:ext cx="1364046" cy="153888"/>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Primary Colors</a:t>
            </a:r>
          </a:p>
        </p:txBody>
      </p:sp>
      <p:sp>
        <p:nvSpPr>
          <p:cNvPr id="20" name="Rectangle 19">
            <a:extLst>
              <a:ext uri="{FF2B5EF4-FFF2-40B4-BE49-F238E27FC236}">
                <a16:creationId xmlns:a16="http://schemas.microsoft.com/office/drawing/2014/main" id="{6453D312-00EF-44B5-9D91-290BE0E19654}"/>
              </a:ext>
            </a:extLst>
          </p:cNvPr>
          <p:cNvSpPr/>
          <p:nvPr userDrawn="1"/>
        </p:nvSpPr>
        <p:spPr>
          <a:xfrm>
            <a:off x="998351" y="3786711"/>
            <a:ext cx="839614" cy="411225"/>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184</a:t>
            </a:r>
          </a:p>
          <a:p>
            <a:pPr algn="ctr"/>
            <a:r>
              <a:rPr lang="en-GB" sz="800" dirty="0">
                <a:solidFill>
                  <a:schemeClr val="bg1"/>
                </a:solidFill>
              </a:rPr>
              <a:t>245</a:t>
            </a:r>
          </a:p>
        </p:txBody>
      </p:sp>
      <p:sp>
        <p:nvSpPr>
          <p:cNvPr id="21" name="Rectangle 20">
            <a:extLst>
              <a:ext uri="{FF2B5EF4-FFF2-40B4-BE49-F238E27FC236}">
                <a16:creationId xmlns:a16="http://schemas.microsoft.com/office/drawing/2014/main" id="{58D98991-520C-4FD6-8B23-8732995E56B1}"/>
              </a:ext>
            </a:extLst>
          </p:cNvPr>
          <p:cNvSpPr/>
          <p:nvPr userDrawn="1"/>
        </p:nvSpPr>
        <p:spPr>
          <a:xfrm>
            <a:off x="998351" y="4301271"/>
            <a:ext cx="839614" cy="411225"/>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114</a:t>
            </a:r>
          </a:p>
          <a:p>
            <a:pPr algn="ctr"/>
            <a:r>
              <a:rPr lang="en-GB" sz="800" dirty="0">
                <a:solidFill>
                  <a:schemeClr val="bg1"/>
                </a:solidFill>
              </a:rPr>
              <a:t>19</a:t>
            </a:r>
          </a:p>
          <a:p>
            <a:pPr algn="ctr"/>
            <a:r>
              <a:rPr lang="en-GB" sz="800" dirty="0">
                <a:solidFill>
                  <a:schemeClr val="bg1"/>
                </a:solidFill>
              </a:rPr>
              <a:t>234</a:t>
            </a:r>
          </a:p>
        </p:txBody>
      </p:sp>
      <p:sp>
        <p:nvSpPr>
          <p:cNvPr id="22" name="Rectangle 21">
            <a:extLst>
              <a:ext uri="{FF2B5EF4-FFF2-40B4-BE49-F238E27FC236}">
                <a16:creationId xmlns:a16="http://schemas.microsoft.com/office/drawing/2014/main" id="{2FA38B4C-5B80-413E-B283-1F1ADBFD09CD}"/>
              </a:ext>
            </a:extLst>
          </p:cNvPr>
          <p:cNvSpPr/>
          <p:nvPr userDrawn="1"/>
        </p:nvSpPr>
        <p:spPr>
          <a:xfrm>
            <a:off x="998351" y="4809439"/>
            <a:ext cx="839614" cy="411225"/>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253</a:t>
            </a:r>
          </a:p>
          <a:p>
            <a:pPr algn="ctr"/>
            <a:r>
              <a:rPr lang="en-GB" sz="800" dirty="0">
                <a:solidFill>
                  <a:schemeClr val="bg1"/>
                </a:solidFill>
              </a:rPr>
              <a:t>52</a:t>
            </a:r>
          </a:p>
          <a:p>
            <a:pPr algn="ctr"/>
            <a:r>
              <a:rPr lang="en-GB" sz="800" dirty="0">
                <a:solidFill>
                  <a:schemeClr val="bg1"/>
                </a:solidFill>
              </a:rPr>
              <a:t>156</a:t>
            </a:r>
          </a:p>
        </p:txBody>
      </p:sp>
      <p:sp>
        <p:nvSpPr>
          <p:cNvPr id="25" name="TextBox 24">
            <a:extLst>
              <a:ext uri="{FF2B5EF4-FFF2-40B4-BE49-F238E27FC236}">
                <a16:creationId xmlns:a16="http://schemas.microsoft.com/office/drawing/2014/main" id="{6A07E492-5EF0-4085-AA14-90D280B1DF69}"/>
              </a:ext>
            </a:extLst>
          </p:cNvPr>
          <p:cNvSpPr txBox="1"/>
          <p:nvPr userDrawn="1"/>
        </p:nvSpPr>
        <p:spPr>
          <a:xfrm>
            <a:off x="1921682" y="2852903"/>
            <a:ext cx="1253995" cy="237066"/>
          </a:xfrm>
          <a:prstGeom prst="rect">
            <a:avLst/>
          </a:prstGeom>
          <a:noFill/>
        </p:spPr>
        <p:txBody>
          <a:bodyPr wrap="square" lIns="54610" tIns="54610" rIns="54610" bIns="54610" rtlCol="0" anchor="ctr">
            <a:noAutofit/>
          </a:bodyPr>
          <a:lstStyle/>
          <a:p>
            <a:pPr algn="l">
              <a:spcAft>
                <a:spcPts val="600"/>
              </a:spcAft>
            </a:pPr>
            <a:r>
              <a:rPr lang="en-GB" sz="1000" dirty="0"/>
              <a:t>Dark Blue</a:t>
            </a:r>
          </a:p>
        </p:txBody>
      </p:sp>
      <p:sp>
        <p:nvSpPr>
          <p:cNvPr id="30" name="TextBox 29">
            <a:extLst>
              <a:ext uri="{FF2B5EF4-FFF2-40B4-BE49-F238E27FC236}">
                <a16:creationId xmlns:a16="http://schemas.microsoft.com/office/drawing/2014/main" id="{B28A2D81-3A9C-47D3-8174-874F601607DC}"/>
              </a:ext>
            </a:extLst>
          </p:cNvPr>
          <p:cNvSpPr txBox="1"/>
          <p:nvPr userDrawn="1"/>
        </p:nvSpPr>
        <p:spPr>
          <a:xfrm>
            <a:off x="1921682" y="1830789"/>
            <a:ext cx="1253995" cy="237066"/>
          </a:xfrm>
          <a:prstGeom prst="rect">
            <a:avLst/>
          </a:prstGeom>
          <a:noFill/>
        </p:spPr>
        <p:txBody>
          <a:bodyPr wrap="square" lIns="54610" tIns="54610" rIns="54610" bIns="54610" rtlCol="0" anchor="ctr">
            <a:noAutofit/>
          </a:bodyPr>
          <a:lstStyle/>
          <a:p>
            <a:pPr algn="l">
              <a:spcAft>
                <a:spcPts val="600"/>
              </a:spcAft>
            </a:pPr>
            <a:r>
              <a:rPr lang="en-GB" sz="1000" dirty="0"/>
              <a:t>KPMG blue</a:t>
            </a:r>
          </a:p>
        </p:txBody>
      </p:sp>
      <p:sp>
        <p:nvSpPr>
          <p:cNvPr id="33" name="TextBox 32">
            <a:extLst>
              <a:ext uri="{FF2B5EF4-FFF2-40B4-BE49-F238E27FC236}">
                <a16:creationId xmlns:a16="http://schemas.microsoft.com/office/drawing/2014/main" id="{2C791116-D184-4C43-9C1C-30181CDF0E84}"/>
              </a:ext>
            </a:extLst>
          </p:cNvPr>
          <p:cNvSpPr txBox="1"/>
          <p:nvPr userDrawn="1"/>
        </p:nvSpPr>
        <p:spPr>
          <a:xfrm>
            <a:off x="1921682" y="3363960"/>
            <a:ext cx="1253995" cy="237066"/>
          </a:xfrm>
          <a:prstGeom prst="rect">
            <a:avLst/>
          </a:prstGeom>
          <a:noFill/>
        </p:spPr>
        <p:txBody>
          <a:bodyPr wrap="square" lIns="54610" tIns="54610" rIns="54610" bIns="54610" rtlCol="0" anchor="ctr">
            <a:noAutofit/>
          </a:bodyPr>
          <a:lstStyle/>
          <a:p>
            <a:pPr algn="l">
              <a:spcAft>
                <a:spcPts val="600"/>
              </a:spcAft>
            </a:pPr>
            <a:r>
              <a:rPr lang="en-GB" sz="1000" dirty="0"/>
              <a:t>Light Blue</a:t>
            </a:r>
          </a:p>
        </p:txBody>
      </p:sp>
      <p:sp>
        <p:nvSpPr>
          <p:cNvPr id="36" name="TextBox 35">
            <a:extLst>
              <a:ext uri="{FF2B5EF4-FFF2-40B4-BE49-F238E27FC236}">
                <a16:creationId xmlns:a16="http://schemas.microsoft.com/office/drawing/2014/main" id="{0A430D78-5EDB-481E-BB6D-67D8689BCE11}"/>
              </a:ext>
            </a:extLst>
          </p:cNvPr>
          <p:cNvSpPr txBox="1"/>
          <p:nvPr userDrawn="1"/>
        </p:nvSpPr>
        <p:spPr>
          <a:xfrm>
            <a:off x="3916179" y="1817279"/>
            <a:ext cx="1253995" cy="237066"/>
          </a:xfrm>
          <a:prstGeom prst="rect">
            <a:avLst/>
          </a:prstGeom>
          <a:noFill/>
        </p:spPr>
        <p:txBody>
          <a:bodyPr wrap="square" lIns="54610" tIns="54610" rIns="54610" bIns="54610" rtlCol="0" anchor="ctr">
            <a:noAutofit/>
          </a:bodyPr>
          <a:lstStyle/>
          <a:p>
            <a:pPr algn="l">
              <a:spcAft>
                <a:spcPts val="600"/>
              </a:spcAft>
            </a:pPr>
            <a:r>
              <a:rPr lang="en-GB" sz="1000" dirty="0"/>
              <a:t>Blue</a:t>
            </a:r>
          </a:p>
        </p:txBody>
      </p:sp>
      <p:sp>
        <p:nvSpPr>
          <p:cNvPr id="39" name="TextBox 38">
            <a:extLst>
              <a:ext uri="{FF2B5EF4-FFF2-40B4-BE49-F238E27FC236}">
                <a16:creationId xmlns:a16="http://schemas.microsoft.com/office/drawing/2014/main" id="{E42EE987-0425-4CD8-B75D-E3E8F8C2096D}"/>
              </a:ext>
            </a:extLst>
          </p:cNvPr>
          <p:cNvSpPr txBox="1"/>
          <p:nvPr userDrawn="1"/>
        </p:nvSpPr>
        <p:spPr>
          <a:xfrm>
            <a:off x="1921682" y="2341846"/>
            <a:ext cx="1253995" cy="237066"/>
          </a:xfrm>
          <a:prstGeom prst="rect">
            <a:avLst/>
          </a:prstGeom>
          <a:noFill/>
        </p:spPr>
        <p:txBody>
          <a:bodyPr wrap="square" lIns="54610" tIns="54610" rIns="54610" bIns="54610" rtlCol="0" anchor="ctr">
            <a:noAutofit/>
          </a:bodyPr>
          <a:lstStyle/>
          <a:p>
            <a:pPr algn="l">
              <a:spcAft>
                <a:spcPts val="600"/>
              </a:spcAft>
            </a:pPr>
            <a:r>
              <a:rPr lang="en-GB" sz="1000" dirty="0"/>
              <a:t>Cobalt Blue</a:t>
            </a:r>
          </a:p>
        </p:txBody>
      </p:sp>
      <p:sp>
        <p:nvSpPr>
          <p:cNvPr id="45" name="TextBox 44">
            <a:extLst>
              <a:ext uri="{FF2B5EF4-FFF2-40B4-BE49-F238E27FC236}">
                <a16:creationId xmlns:a16="http://schemas.microsoft.com/office/drawing/2014/main" id="{1B01B4DF-404A-4544-B313-2720FCBDD0B4}"/>
              </a:ext>
            </a:extLst>
          </p:cNvPr>
          <p:cNvSpPr txBox="1"/>
          <p:nvPr userDrawn="1"/>
        </p:nvSpPr>
        <p:spPr>
          <a:xfrm>
            <a:off x="1921682" y="3874401"/>
            <a:ext cx="1253995" cy="237066"/>
          </a:xfrm>
          <a:prstGeom prst="rect">
            <a:avLst/>
          </a:prstGeom>
          <a:noFill/>
        </p:spPr>
        <p:txBody>
          <a:bodyPr wrap="square" lIns="54610" tIns="54610" rIns="54610" bIns="54610" rtlCol="0" anchor="ctr">
            <a:noAutofit/>
          </a:bodyPr>
          <a:lstStyle/>
          <a:p>
            <a:pPr algn="l">
              <a:spcAft>
                <a:spcPts val="600"/>
              </a:spcAft>
            </a:pPr>
            <a:r>
              <a:rPr lang="en-GB" sz="1000" dirty="0"/>
              <a:t>Pacific Blue</a:t>
            </a:r>
          </a:p>
        </p:txBody>
      </p:sp>
      <p:sp>
        <p:nvSpPr>
          <p:cNvPr id="48" name="TextBox 47">
            <a:extLst>
              <a:ext uri="{FF2B5EF4-FFF2-40B4-BE49-F238E27FC236}">
                <a16:creationId xmlns:a16="http://schemas.microsoft.com/office/drawing/2014/main" id="{96DFA940-4699-43CF-A21A-AE4227704697}"/>
              </a:ext>
            </a:extLst>
          </p:cNvPr>
          <p:cNvSpPr txBox="1"/>
          <p:nvPr userDrawn="1"/>
        </p:nvSpPr>
        <p:spPr>
          <a:xfrm>
            <a:off x="1921682" y="4385458"/>
            <a:ext cx="1253995" cy="237066"/>
          </a:xfrm>
          <a:prstGeom prst="rect">
            <a:avLst/>
          </a:prstGeom>
          <a:noFill/>
        </p:spPr>
        <p:txBody>
          <a:bodyPr wrap="square" lIns="54610" tIns="54610" rIns="54610" bIns="54610" rtlCol="0" anchor="ctr">
            <a:noAutofit/>
          </a:bodyPr>
          <a:lstStyle/>
          <a:p>
            <a:pPr algn="l">
              <a:spcAft>
                <a:spcPts val="600"/>
              </a:spcAft>
            </a:pPr>
            <a:r>
              <a:rPr lang="en-GB" sz="1000" dirty="0"/>
              <a:t>Purple</a:t>
            </a:r>
          </a:p>
        </p:txBody>
      </p:sp>
      <p:sp>
        <p:nvSpPr>
          <p:cNvPr id="51" name="TextBox 50">
            <a:extLst>
              <a:ext uri="{FF2B5EF4-FFF2-40B4-BE49-F238E27FC236}">
                <a16:creationId xmlns:a16="http://schemas.microsoft.com/office/drawing/2014/main" id="{49A40265-6498-4E16-877D-6BC9A8CE7DCA}"/>
              </a:ext>
            </a:extLst>
          </p:cNvPr>
          <p:cNvSpPr txBox="1"/>
          <p:nvPr userDrawn="1"/>
        </p:nvSpPr>
        <p:spPr>
          <a:xfrm>
            <a:off x="1921682" y="4896518"/>
            <a:ext cx="1253995" cy="237066"/>
          </a:xfrm>
          <a:prstGeom prst="rect">
            <a:avLst/>
          </a:prstGeom>
          <a:noFill/>
        </p:spPr>
        <p:txBody>
          <a:bodyPr wrap="square" lIns="54610" tIns="54610" rIns="54610" bIns="54610" rtlCol="0" anchor="ctr">
            <a:noAutofit/>
          </a:bodyPr>
          <a:lstStyle/>
          <a:p>
            <a:pPr algn="l">
              <a:spcAft>
                <a:spcPts val="600"/>
              </a:spcAft>
            </a:pPr>
            <a:r>
              <a:rPr lang="en-GB" sz="1000" dirty="0"/>
              <a:t>Pink</a:t>
            </a:r>
          </a:p>
        </p:txBody>
      </p:sp>
      <p:sp>
        <p:nvSpPr>
          <p:cNvPr id="9" name="Rectangle 8">
            <a:extLst>
              <a:ext uri="{FF2B5EF4-FFF2-40B4-BE49-F238E27FC236}">
                <a16:creationId xmlns:a16="http://schemas.microsoft.com/office/drawing/2014/main" id="{A4B6D9AD-8E94-4A62-B92C-C973F5486E37}"/>
              </a:ext>
            </a:extLst>
          </p:cNvPr>
          <p:cNvSpPr/>
          <p:nvPr userDrawn="1"/>
        </p:nvSpPr>
        <p:spPr>
          <a:xfrm>
            <a:off x="2999643" y="2243028"/>
            <a:ext cx="839614" cy="411225"/>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81</a:t>
            </a:r>
          </a:p>
          <a:p>
            <a:pPr algn="ctr"/>
            <a:r>
              <a:rPr lang="en-GB" sz="800" dirty="0">
                <a:solidFill>
                  <a:schemeClr val="bg1"/>
                </a:solidFill>
              </a:rPr>
              <a:t>13</a:t>
            </a:r>
          </a:p>
          <a:p>
            <a:pPr algn="ctr"/>
            <a:r>
              <a:rPr lang="en-GB" sz="800" dirty="0">
                <a:solidFill>
                  <a:schemeClr val="bg1"/>
                </a:solidFill>
              </a:rPr>
              <a:t>188</a:t>
            </a:r>
          </a:p>
        </p:txBody>
      </p:sp>
      <p:sp>
        <p:nvSpPr>
          <p:cNvPr id="10" name="Rectangle 9">
            <a:extLst>
              <a:ext uri="{FF2B5EF4-FFF2-40B4-BE49-F238E27FC236}">
                <a16:creationId xmlns:a16="http://schemas.microsoft.com/office/drawing/2014/main" id="{5D377AFC-4BDC-44AC-80A6-06A9503B868A}"/>
              </a:ext>
            </a:extLst>
          </p:cNvPr>
          <p:cNvSpPr/>
          <p:nvPr userDrawn="1"/>
        </p:nvSpPr>
        <p:spPr>
          <a:xfrm>
            <a:off x="2999643" y="2757590"/>
            <a:ext cx="839614" cy="411225"/>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180</a:t>
            </a:r>
          </a:p>
          <a:p>
            <a:pPr algn="ctr"/>
            <a:r>
              <a:rPr lang="en-GB" sz="800" dirty="0">
                <a:solidFill>
                  <a:schemeClr val="bg1"/>
                </a:solidFill>
              </a:rPr>
              <a:t>151</a:t>
            </a:r>
          </a:p>
          <a:p>
            <a:pPr algn="ctr"/>
            <a:r>
              <a:rPr lang="en-GB" sz="800" dirty="0">
                <a:solidFill>
                  <a:schemeClr val="bg1"/>
                </a:solidFill>
              </a:rPr>
              <a:t>255</a:t>
            </a:r>
          </a:p>
        </p:txBody>
      </p:sp>
      <p:sp>
        <p:nvSpPr>
          <p:cNvPr id="12" name="TextBox 11">
            <a:extLst>
              <a:ext uri="{FF2B5EF4-FFF2-40B4-BE49-F238E27FC236}">
                <a16:creationId xmlns:a16="http://schemas.microsoft.com/office/drawing/2014/main" id="{8B231EB6-12A0-47AA-88B0-D248845383EA}"/>
              </a:ext>
            </a:extLst>
          </p:cNvPr>
          <p:cNvSpPr txBox="1"/>
          <p:nvPr userDrawn="1"/>
        </p:nvSpPr>
        <p:spPr>
          <a:xfrm>
            <a:off x="2992848" y="1330325"/>
            <a:ext cx="1946348" cy="307777"/>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Accent Colors for Infographics and charts only</a:t>
            </a:r>
          </a:p>
        </p:txBody>
      </p:sp>
      <p:sp>
        <p:nvSpPr>
          <p:cNvPr id="59" name="Rectangle 58">
            <a:extLst>
              <a:ext uri="{FF2B5EF4-FFF2-40B4-BE49-F238E27FC236}">
                <a16:creationId xmlns:a16="http://schemas.microsoft.com/office/drawing/2014/main" id="{8B8F1FC7-CA8A-485A-9440-4EA69DF44F1B}"/>
              </a:ext>
            </a:extLst>
          </p:cNvPr>
          <p:cNvSpPr/>
          <p:nvPr userDrawn="1"/>
        </p:nvSpPr>
        <p:spPr>
          <a:xfrm>
            <a:off x="2999643" y="3272151"/>
            <a:ext cx="839614" cy="411225"/>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171</a:t>
            </a:r>
          </a:p>
          <a:p>
            <a:pPr algn="ctr"/>
            <a:r>
              <a:rPr lang="en-GB" sz="800" dirty="0">
                <a:solidFill>
                  <a:schemeClr val="bg1"/>
                </a:solidFill>
              </a:rPr>
              <a:t>13</a:t>
            </a:r>
          </a:p>
          <a:p>
            <a:pPr algn="ctr"/>
            <a:r>
              <a:rPr lang="en-GB" sz="800" dirty="0">
                <a:solidFill>
                  <a:schemeClr val="bg1"/>
                </a:solidFill>
              </a:rPr>
              <a:t>130</a:t>
            </a:r>
          </a:p>
        </p:txBody>
      </p:sp>
      <p:sp>
        <p:nvSpPr>
          <p:cNvPr id="60" name="Rectangle 59">
            <a:extLst>
              <a:ext uri="{FF2B5EF4-FFF2-40B4-BE49-F238E27FC236}">
                <a16:creationId xmlns:a16="http://schemas.microsoft.com/office/drawing/2014/main" id="{FF4DC1F0-F2DB-41DC-B843-C645575C978D}"/>
              </a:ext>
            </a:extLst>
          </p:cNvPr>
          <p:cNvSpPr/>
          <p:nvPr userDrawn="1"/>
        </p:nvSpPr>
        <p:spPr>
          <a:xfrm>
            <a:off x="2999643" y="3786713"/>
            <a:ext cx="839614" cy="411225"/>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255</a:t>
            </a:r>
          </a:p>
          <a:p>
            <a:pPr algn="ctr"/>
            <a:r>
              <a:rPr lang="en-GB" sz="800" dirty="0">
                <a:solidFill>
                  <a:sysClr val="windowText" lastClr="000000"/>
                </a:solidFill>
              </a:rPr>
              <a:t>163</a:t>
            </a:r>
          </a:p>
          <a:p>
            <a:pPr algn="ctr"/>
            <a:r>
              <a:rPr lang="en-GB" sz="800" dirty="0">
                <a:solidFill>
                  <a:sysClr val="windowText" lastClr="000000"/>
                </a:solidFill>
              </a:rPr>
              <a:t>218</a:t>
            </a:r>
          </a:p>
        </p:txBody>
      </p:sp>
      <p:sp>
        <p:nvSpPr>
          <p:cNvPr id="61" name="Rectangle 60">
            <a:extLst>
              <a:ext uri="{FF2B5EF4-FFF2-40B4-BE49-F238E27FC236}">
                <a16:creationId xmlns:a16="http://schemas.microsoft.com/office/drawing/2014/main" id="{1FDCCC15-7DDA-4C27-A66A-86FEF3CE0FDB}"/>
              </a:ext>
            </a:extLst>
          </p:cNvPr>
          <p:cNvSpPr/>
          <p:nvPr userDrawn="1"/>
        </p:nvSpPr>
        <p:spPr>
          <a:xfrm>
            <a:off x="2999643" y="4301273"/>
            <a:ext cx="839614" cy="411225"/>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9</a:t>
            </a:r>
          </a:p>
          <a:p>
            <a:pPr algn="ctr"/>
            <a:r>
              <a:rPr lang="en-GB" sz="800" dirty="0">
                <a:solidFill>
                  <a:schemeClr val="bg1"/>
                </a:solidFill>
              </a:rPr>
              <a:t>142</a:t>
            </a:r>
          </a:p>
          <a:p>
            <a:pPr algn="ctr"/>
            <a:r>
              <a:rPr lang="en-GB" sz="800" dirty="0">
                <a:solidFill>
                  <a:schemeClr val="bg1"/>
                </a:solidFill>
              </a:rPr>
              <a:t>126</a:t>
            </a:r>
          </a:p>
        </p:txBody>
      </p:sp>
      <p:sp>
        <p:nvSpPr>
          <p:cNvPr id="62" name="Rectangle 61">
            <a:extLst>
              <a:ext uri="{FF2B5EF4-FFF2-40B4-BE49-F238E27FC236}">
                <a16:creationId xmlns:a16="http://schemas.microsoft.com/office/drawing/2014/main" id="{E6A7B705-A81A-45EE-B7F8-A08C39775723}"/>
              </a:ext>
            </a:extLst>
          </p:cNvPr>
          <p:cNvSpPr/>
          <p:nvPr userDrawn="1"/>
        </p:nvSpPr>
        <p:spPr>
          <a:xfrm>
            <a:off x="2999643" y="4809441"/>
            <a:ext cx="839614" cy="411225"/>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192</a:t>
            </a:r>
          </a:p>
          <a:p>
            <a:pPr algn="ctr"/>
            <a:r>
              <a:rPr lang="en-GB" sz="800" dirty="0">
                <a:solidFill>
                  <a:schemeClr val="bg1"/>
                </a:solidFill>
              </a:rPr>
              <a:t>174</a:t>
            </a:r>
          </a:p>
        </p:txBody>
      </p:sp>
      <p:sp>
        <p:nvSpPr>
          <p:cNvPr id="63" name="Rectangle 62">
            <a:extLst>
              <a:ext uri="{FF2B5EF4-FFF2-40B4-BE49-F238E27FC236}">
                <a16:creationId xmlns:a16="http://schemas.microsoft.com/office/drawing/2014/main" id="{70C56EF7-AC83-449B-8CC3-F1D314081B92}"/>
              </a:ext>
            </a:extLst>
          </p:cNvPr>
          <p:cNvSpPr/>
          <p:nvPr userDrawn="1"/>
        </p:nvSpPr>
        <p:spPr>
          <a:xfrm>
            <a:off x="2999643" y="5324001"/>
            <a:ext cx="839614" cy="411225"/>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accent3"/>
                </a:solidFill>
              </a:rPr>
              <a:t>99</a:t>
            </a:r>
          </a:p>
          <a:p>
            <a:pPr algn="ctr"/>
            <a:r>
              <a:rPr lang="en-GB" sz="800" dirty="0">
                <a:solidFill>
                  <a:schemeClr val="accent3"/>
                </a:solidFill>
              </a:rPr>
              <a:t>235</a:t>
            </a:r>
          </a:p>
          <a:p>
            <a:pPr algn="ctr"/>
            <a:r>
              <a:rPr lang="en-GB" sz="800" dirty="0">
                <a:solidFill>
                  <a:schemeClr val="accent3"/>
                </a:solidFill>
              </a:rPr>
              <a:t>218</a:t>
            </a:r>
          </a:p>
        </p:txBody>
      </p:sp>
      <p:grpSp>
        <p:nvGrpSpPr>
          <p:cNvPr id="65" name="Group 64">
            <a:extLst>
              <a:ext uri="{FF2B5EF4-FFF2-40B4-BE49-F238E27FC236}">
                <a16:creationId xmlns:a16="http://schemas.microsoft.com/office/drawing/2014/main" id="{34556660-1591-47B1-B18E-F2FCE5FDCA50}"/>
              </a:ext>
            </a:extLst>
          </p:cNvPr>
          <p:cNvGrpSpPr/>
          <p:nvPr userDrawn="1"/>
        </p:nvGrpSpPr>
        <p:grpSpPr>
          <a:xfrm>
            <a:off x="3971416" y="2341846"/>
            <a:ext cx="1253995" cy="3303408"/>
            <a:chOff x="2169429" y="1756308"/>
            <a:chExt cx="2286000" cy="3303408"/>
          </a:xfrm>
        </p:grpSpPr>
        <p:sp>
          <p:nvSpPr>
            <p:cNvPr id="66" name="TextBox 65">
              <a:extLst>
                <a:ext uri="{FF2B5EF4-FFF2-40B4-BE49-F238E27FC236}">
                  <a16:creationId xmlns:a16="http://schemas.microsoft.com/office/drawing/2014/main" id="{C1242448-F6EA-445E-86F6-56F1F6B8DCA0}"/>
                </a:ext>
              </a:extLst>
            </p:cNvPr>
            <p:cNvSpPr txBox="1"/>
            <p:nvPr userDrawn="1"/>
          </p:nvSpPr>
          <p:spPr>
            <a:xfrm>
              <a:off x="2169429" y="2778422"/>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Pink</a:t>
              </a:r>
            </a:p>
          </p:txBody>
        </p:sp>
        <p:sp>
          <p:nvSpPr>
            <p:cNvPr id="67" name="TextBox 66">
              <a:extLst>
                <a:ext uri="{FF2B5EF4-FFF2-40B4-BE49-F238E27FC236}">
                  <a16:creationId xmlns:a16="http://schemas.microsoft.com/office/drawing/2014/main" id="{F9F2D96E-0391-44D3-9D85-C49CD2682224}"/>
                </a:ext>
              </a:extLst>
            </p:cNvPr>
            <p:cNvSpPr txBox="1"/>
            <p:nvPr userDrawn="1"/>
          </p:nvSpPr>
          <p:spPr>
            <a:xfrm>
              <a:off x="2169429" y="1756308"/>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Purple</a:t>
              </a:r>
            </a:p>
          </p:txBody>
        </p:sp>
        <p:sp>
          <p:nvSpPr>
            <p:cNvPr id="68" name="TextBox 67">
              <a:extLst>
                <a:ext uri="{FF2B5EF4-FFF2-40B4-BE49-F238E27FC236}">
                  <a16:creationId xmlns:a16="http://schemas.microsoft.com/office/drawing/2014/main" id="{712A9094-C141-4137-91C8-07CDF0270449}"/>
                </a:ext>
              </a:extLst>
            </p:cNvPr>
            <p:cNvSpPr txBox="1"/>
            <p:nvPr userDrawn="1"/>
          </p:nvSpPr>
          <p:spPr>
            <a:xfrm>
              <a:off x="2169429" y="3289479"/>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Pink</a:t>
              </a:r>
            </a:p>
          </p:txBody>
        </p:sp>
        <p:sp>
          <p:nvSpPr>
            <p:cNvPr id="69" name="TextBox 68">
              <a:extLst>
                <a:ext uri="{FF2B5EF4-FFF2-40B4-BE49-F238E27FC236}">
                  <a16:creationId xmlns:a16="http://schemas.microsoft.com/office/drawing/2014/main" id="{A455B7B5-73DE-46AF-B400-88997B50AD80}"/>
                </a:ext>
              </a:extLst>
            </p:cNvPr>
            <p:cNvSpPr txBox="1"/>
            <p:nvPr userDrawn="1"/>
          </p:nvSpPr>
          <p:spPr>
            <a:xfrm>
              <a:off x="2169429" y="3800536"/>
              <a:ext cx="2286000" cy="237066"/>
            </a:xfrm>
            <a:prstGeom prst="rect">
              <a:avLst/>
            </a:prstGeom>
            <a:noFill/>
          </p:spPr>
          <p:txBody>
            <a:bodyPr wrap="square" lIns="54610" tIns="54610" rIns="54610" bIns="54610" rtlCol="0" anchor="ctr">
              <a:noAutofit/>
            </a:bodyPr>
            <a:lstStyle/>
            <a:p>
              <a:pPr algn="l">
                <a:spcAft>
                  <a:spcPts val="600"/>
                </a:spcAft>
              </a:pPr>
              <a:r>
                <a:rPr lang="en-GB" sz="1000" dirty="0"/>
                <a:t>Dark Green</a:t>
              </a:r>
            </a:p>
          </p:txBody>
        </p:sp>
        <p:sp>
          <p:nvSpPr>
            <p:cNvPr id="70" name="TextBox 69">
              <a:extLst>
                <a:ext uri="{FF2B5EF4-FFF2-40B4-BE49-F238E27FC236}">
                  <a16:creationId xmlns:a16="http://schemas.microsoft.com/office/drawing/2014/main" id="{2B4C4881-6213-41A5-AC03-CCE78498A9AE}"/>
                </a:ext>
              </a:extLst>
            </p:cNvPr>
            <p:cNvSpPr txBox="1"/>
            <p:nvPr userDrawn="1"/>
          </p:nvSpPr>
          <p:spPr>
            <a:xfrm>
              <a:off x="2169429" y="2267365"/>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Purple</a:t>
              </a:r>
            </a:p>
          </p:txBody>
        </p:sp>
        <p:sp>
          <p:nvSpPr>
            <p:cNvPr id="71" name="TextBox 70">
              <a:extLst>
                <a:ext uri="{FF2B5EF4-FFF2-40B4-BE49-F238E27FC236}">
                  <a16:creationId xmlns:a16="http://schemas.microsoft.com/office/drawing/2014/main" id="{940387EA-5FDE-4F6F-BAF2-604549CCD0F0}"/>
                </a:ext>
              </a:extLst>
            </p:cNvPr>
            <p:cNvSpPr txBox="1"/>
            <p:nvPr userDrawn="1"/>
          </p:nvSpPr>
          <p:spPr>
            <a:xfrm>
              <a:off x="2169429" y="4311593"/>
              <a:ext cx="2286000" cy="237066"/>
            </a:xfrm>
            <a:prstGeom prst="rect">
              <a:avLst/>
            </a:prstGeom>
            <a:noFill/>
          </p:spPr>
          <p:txBody>
            <a:bodyPr wrap="square" lIns="54610" tIns="54610" rIns="54610" bIns="54610" rtlCol="0" anchor="ctr">
              <a:noAutofit/>
            </a:bodyPr>
            <a:lstStyle/>
            <a:p>
              <a:pPr algn="l">
                <a:spcAft>
                  <a:spcPts val="600"/>
                </a:spcAft>
              </a:pPr>
              <a:r>
                <a:rPr lang="en-GB" sz="1000" dirty="0"/>
                <a:t>Green</a:t>
              </a:r>
            </a:p>
          </p:txBody>
        </p:sp>
        <p:sp>
          <p:nvSpPr>
            <p:cNvPr id="72" name="TextBox 71">
              <a:extLst>
                <a:ext uri="{FF2B5EF4-FFF2-40B4-BE49-F238E27FC236}">
                  <a16:creationId xmlns:a16="http://schemas.microsoft.com/office/drawing/2014/main" id="{A92671DE-F6BD-48CB-B11C-208DD1F1CCB3}"/>
                </a:ext>
              </a:extLst>
            </p:cNvPr>
            <p:cNvSpPr txBox="1"/>
            <p:nvPr userDrawn="1"/>
          </p:nvSpPr>
          <p:spPr>
            <a:xfrm>
              <a:off x="2169429" y="4822650"/>
              <a:ext cx="2286000" cy="237066"/>
            </a:xfrm>
            <a:prstGeom prst="rect">
              <a:avLst/>
            </a:prstGeom>
            <a:noFill/>
          </p:spPr>
          <p:txBody>
            <a:bodyPr wrap="square" lIns="54610" tIns="54610" rIns="54610" bIns="54610" rtlCol="0" anchor="ctr">
              <a:noAutofit/>
            </a:bodyPr>
            <a:lstStyle/>
            <a:p>
              <a:pPr algn="l">
                <a:spcAft>
                  <a:spcPts val="600"/>
                </a:spcAft>
              </a:pPr>
              <a:r>
                <a:rPr lang="en-GB" sz="1000" dirty="0"/>
                <a:t>Light Green</a:t>
              </a:r>
            </a:p>
          </p:txBody>
        </p:sp>
      </p:grpSp>
      <p:sp>
        <p:nvSpPr>
          <p:cNvPr id="74" name="Rectangle 73">
            <a:extLst>
              <a:ext uri="{FF2B5EF4-FFF2-40B4-BE49-F238E27FC236}">
                <a16:creationId xmlns:a16="http://schemas.microsoft.com/office/drawing/2014/main" id="{35C7B945-9627-4D94-B008-C987FEA96972}"/>
              </a:ext>
            </a:extLst>
          </p:cNvPr>
          <p:cNvSpPr/>
          <p:nvPr userDrawn="1"/>
        </p:nvSpPr>
        <p:spPr>
          <a:xfrm>
            <a:off x="5232206" y="1731971"/>
            <a:ext cx="839614" cy="41122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51</a:t>
            </a:r>
          </a:p>
          <a:p>
            <a:pPr algn="ctr"/>
            <a:r>
              <a:rPr lang="en-GB" sz="800" dirty="0">
                <a:solidFill>
                  <a:schemeClr val="bg1"/>
                </a:solidFill>
              </a:rPr>
              <a:t>51</a:t>
            </a:r>
          </a:p>
          <a:p>
            <a:pPr algn="ctr"/>
            <a:r>
              <a:rPr lang="en-GB" sz="800" dirty="0">
                <a:solidFill>
                  <a:schemeClr val="bg1"/>
                </a:solidFill>
              </a:rPr>
              <a:t>51</a:t>
            </a:r>
          </a:p>
        </p:txBody>
      </p:sp>
      <p:sp>
        <p:nvSpPr>
          <p:cNvPr id="75" name="Rectangle 74">
            <a:extLst>
              <a:ext uri="{FF2B5EF4-FFF2-40B4-BE49-F238E27FC236}">
                <a16:creationId xmlns:a16="http://schemas.microsoft.com/office/drawing/2014/main" id="{AEB1F170-4966-4AAF-ABAA-3D2A0369F7FA}"/>
              </a:ext>
            </a:extLst>
          </p:cNvPr>
          <p:cNvSpPr/>
          <p:nvPr userDrawn="1"/>
        </p:nvSpPr>
        <p:spPr>
          <a:xfrm>
            <a:off x="5232206" y="2246533"/>
            <a:ext cx="839614" cy="411225"/>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a:p>
            <a:pPr algn="ctr"/>
            <a:endParaRPr lang="en-GB" sz="800" dirty="0">
              <a:solidFill>
                <a:schemeClr val="bg1"/>
              </a:solidFill>
            </a:endParaRPr>
          </a:p>
        </p:txBody>
      </p:sp>
      <p:sp>
        <p:nvSpPr>
          <p:cNvPr id="76" name="TextBox 75">
            <a:extLst>
              <a:ext uri="{FF2B5EF4-FFF2-40B4-BE49-F238E27FC236}">
                <a16:creationId xmlns:a16="http://schemas.microsoft.com/office/drawing/2014/main" id="{7033C2B2-E4D1-4420-8509-EC1E2C80321F}"/>
              </a:ext>
            </a:extLst>
          </p:cNvPr>
          <p:cNvSpPr txBox="1"/>
          <p:nvPr userDrawn="1"/>
        </p:nvSpPr>
        <p:spPr>
          <a:xfrm>
            <a:off x="5225411" y="1330325"/>
            <a:ext cx="1545229" cy="307777"/>
          </a:xfrm>
          <a:prstGeom prst="rect">
            <a:avLst/>
          </a:prstGeom>
          <a:noFill/>
        </p:spPr>
        <p:txBody>
          <a:bodyPr wrap="square" lIns="0" tIns="0" rIns="0" bIns="0" rtlCol="0">
            <a:spAutoFit/>
          </a:bodyPr>
          <a:lstStyle/>
          <a:p>
            <a:pPr algn="l">
              <a:spcAft>
                <a:spcPts val="600"/>
              </a:spcAft>
            </a:pPr>
            <a:r>
              <a:rPr lang="en-US" sz="1000" b="1" dirty="0">
                <a:solidFill>
                  <a:sysClr val="windowText" lastClr="000000"/>
                </a:solidFill>
              </a:rPr>
              <a:t>Neutrals for Infographics and charts only </a:t>
            </a:r>
          </a:p>
        </p:txBody>
      </p:sp>
      <p:sp>
        <p:nvSpPr>
          <p:cNvPr id="77" name="Rectangle 76">
            <a:extLst>
              <a:ext uri="{FF2B5EF4-FFF2-40B4-BE49-F238E27FC236}">
                <a16:creationId xmlns:a16="http://schemas.microsoft.com/office/drawing/2014/main" id="{9BFC6FF0-9D30-4829-A667-26B9E6467077}"/>
              </a:ext>
            </a:extLst>
          </p:cNvPr>
          <p:cNvSpPr/>
          <p:nvPr userDrawn="1"/>
        </p:nvSpPr>
        <p:spPr>
          <a:xfrm>
            <a:off x="5232206" y="2761094"/>
            <a:ext cx="839614" cy="411225"/>
          </a:xfrm>
          <a:prstGeom prst="rect">
            <a:avLst/>
          </a:prstGeom>
          <a:solidFill>
            <a:srgbClr val="98989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152</a:t>
            </a:r>
          </a:p>
          <a:p>
            <a:pPr algn="ctr"/>
            <a:r>
              <a:rPr lang="en-GB" sz="800" dirty="0">
                <a:solidFill>
                  <a:schemeClr val="bg1"/>
                </a:solidFill>
              </a:rPr>
              <a:t>152</a:t>
            </a:r>
          </a:p>
          <a:p>
            <a:pPr algn="ctr"/>
            <a:r>
              <a:rPr lang="en-GB" sz="800" dirty="0">
                <a:solidFill>
                  <a:schemeClr val="bg1"/>
                </a:solidFill>
              </a:rPr>
              <a:t>152</a:t>
            </a:r>
          </a:p>
        </p:txBody>
      </p:sp>
      <p:sp>
        <p:nvSpPr>
          <p:cNvPr id="78" name="Rectangle 77">
            <a:extLst>
              <a:ext uri="{FF2B5EF4-FFF2-40B4-BE49-F238E27FC236}">
                <a16:creationId xmlns:a16="http://schemas.microsoft.com/office/drawing/2014/main" id="{AF40F7A4-A491-46D0-AC78-F38FB368D987}"/>
              </a:ext>
            </a:extLst>
          </p:cNvPr>
          <p:cNvSpPr/>
          <p:nvPr userDrawn="1"/>
        </p:nvSpPr>
        <p:spPr>
          <a:xfrm>
            <a:off x="5232206" y="3275656"/>
            <a:ext cx="839614" cy="411225"/>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178</a:t>
            </a:r>
          </a:p>
          <a:p>
            <a:pPr algn="ctr"/>
            <a:r>
              <a:rPr lang="en-GB" sz="800" dirty="0">
                <a:solidFill>
                  <a:sysClr val="windowText" lastClr="000000"/>
                </a:solidFill>
              </a:rPr>
              <a:t>178</a:t>
            </a:r>
          </a:p>
          <a:p>
            <a:pPr algn="ctr"/>
            <a:r>
              <a:rPr lang="en-GB" sz="800" dirty="0">
                <a:solidFill>
                  <a:sysClr val="windowText" lastClr="000000"/>
                </a:solidFill>
              </a:rPr>
              <a:t>178</a:t>
            </a:r>
          </a:p>
        </p:txBody>
      </p:sp>
      <p:sp>
        <p:nvSpPr>
          <p:cNvPr id="79" name="Rectangle 78">
            <a:extLst>
              <a:ext uri="{FF2B5EF4-FFF2-40B4-BE49-F238E27FC236}">
                <a16:creationId xmlns:a16="http://schemas.microsoft.com/office/drawing/2014/main" id="{E22CE48C-CD62-438B-AF1B-E80398CE41CF}"/>
              </a:ext>
            </a:extLst>
          </p:cNvPr>
          <p:cNvSpPr/>
          <p:nvPr userDrawn="1"/>
        </p:nvSpPr>
        <p:spPr>
          <a:xfrm>
            <a:off x="5232206" y="3790216"/>
            <a:ext cx="839614" cy="411225"/>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tx1"/>
                </a:solidFill>
              </a:rPr>
              <a:t>229</a:t>
            </a:r>
          </a:p>
          <a:p>
            <a:pPr algn="ctr"/>
            <a:r>
              <a:rPr lang="en-GB" sz="800" dirty="0">
                <a:solidFill>
                  <a:schemeClr val="tx1"/>
                </a:solidFill>
              </a:rPr>
              <a:t>229</a:t>
            </a:r>
          </a:p>
          <a:p>
            <a:pPr algn="ctr"/>
            <a:r>
              <a:rPr lang="en-GB" sz="800" dirty="0">
                <a:solidFill>
                  <a:schemeClr val="tx1"/>
                </a:solidFill>
              </a:rPr>
              <a:t>229</a:t>
            </a:r>
          </a:p>
        </p:txBody>
      </p:sp>
      <p:sp>
        <p:nvSpPr>
          <p:cNvPr id="83" name="TextBox 82">
            <a:extLst>
              <a:ext uri="{FF2B5EF4-FFF2-40B4-BE49-F238E27FC236}">
                <a16:creationId xmlns:a16="http://schemas.microsoft.com/office/drawing/2014/main" id="{BFA814C9-BD96-4348-B664-2AD4A5DAAB12}"/>
              </a:ext>
            </a:extLst>
          </p:cNvPr>
          <p:cNvSpPr txBox="1"/>
          <p:nvPr userDrawn="1"/>
        </p:nvSpPr>
        <p:spPr>
          <a:xfrm>
            <a:off x="6203979" y="2852903"/>
            <a:ext cx="1253995" cy="237066"/>
          </a:xfrm>
          <a:prstGeom prst="rect">
            <a:avLst/>
          </a:prstGeom>
          <a:noFill/>
        </p:spPr>
        <p:txBody>
          <a:bodyPr wrap="square" lIns="54610" tIns="54610" rIns="54610" bIns="54610" rtlCol="0" anchor="ctr">
            <a:noAutofit/>
          </a:bodyPr>
          <a:lstStyle/>
          <a:p>
            <a:pPr algn="l">
              <a:spcAft>
                <a:spcPts val="600"/>
              </a:spcAft>
            </a:pPr>
            <a:r>
              <a:rPr lang="en-GB" sz="1000" dirty="0"/>
              <a:t>Grey 3</a:t>
            </a:r>
          </a:p>
        </p:txBody>
      </p:sp>
      <p:sp>
        <p:nvSpPr>
          <p:cNvPr id="84" name="TextBox 83">
            <a:extLst>
              <a:ext uri="{FF2B5EF4-FFF2-40B4-BE49-F238E27FC236}">
                <a16:creationId xmlns:a16="http://schemas.microsoft.com/office/drawing/2014/main" id="{B38E8C09-0782-4E70-887B-080A8FC240A9}"/>
              </a:ext>
            </a:extLst>
          </p:cNvPr>
          <p:cNvSpPr txBox="1"/>
          <p:nvPr userDrawn="1"/>
        </p:nvSpPr>
        <p:spPr>
          <a:xfrm>
            <a:off x="6203979" y="1830789"/>
            <a:ext cx="1253995" cy="237066"/>
          </a:xfrm>
          <a:prstGeom prst="rect">
            <a:avLst/>
          </a:prstGeom>
          <a:noFill/>
        </p:spPr>
        <p:txBody>
          <a:bodyPr wrap="square" lIns="54610" tIns="54610" rIns="54610" bIns="54610" rtlCol="0" anchor="ctr">
            <a:noAutofit/>
          </a:bodyPr>
          <a:lstStyle/>
          <a:p>
            <a:pPr algn="l">
              <a:spcAft>
                <a:spcPts val="600"/>
              </a:spcAft>
            </a:pPr>
            <a:r>
              <a:rPr lang="en-GB" sz="1000" dirty="0"/>
              <a:t>Grey 1</a:t>
            </a:r>
          </a:p>
        </p:txBody>
      </p:sp>
      <p:sp>
        <p:nvSpPr>
          <p:cNvPr id="85" name="TextBox 84">
            <a:extLst>
              <a:ext uri="{FF2B5EF4-FFF2-40B4-BE49-F238E27FC236}">
                <a16:creationId xmlns:a16="http://schemas.microsoft.com/office/drawing/2014/main" id="{7C3E17E9-EAB5-401D-99B5-E01BBCBAAE59}"/>
              </a:ext>
            </a:extLst>
          </p:cNvPr>
          <p:cNvSpPr txBox="1"/>
          <p:nvPr userDrawn="1"/>
        </p:nvSpPr>
        <p:spPr>
          <a:xfrm>
            <a:off x="6203979" y="3363960"/>
            <a:ext cx="1253995" cy="237066"/>
          </a:xfrm>
          <a:prstGeom prst="rect">
            <a:avLst/>
          </a:prstGeom>
          <a:noFill/>
        </p:spPr>
        <p:txBody>
          <a:bodyPr wrap="square" lIns="54610" tIns="54610" rIns="54610" bIns="54610" rtlCol="0" anchor="ctr">
            <a:noAutofit/>
          </a:bodyPr>
          <a:lstStyle/>
          <a:p>
            <a:pPr algn="l">
              <a:spcAft>
                <a:spcPts val="600"/>
              </a:spcAft>
            </a:pPr>
            <a:r>
              <a:rPr lang="en-GB" sz="1000" dirty="0"/>
              <a:t>Grey 4</a:t>
            </a:r>
          </a:p>
        </p:txBody>
      </p:sp>
      <p:sp>
        <p:nvSpPr>
          <p:cNvPr id="86" name="TextBox 85">
            <a:extLst>
              <a:ext uri="{FF2B5EF4-FFF2-40B4-BE49-F238E27FC236}">
                <a16:creationId xmlns:a16="http://schemas.microsoft.com/office/drawing/2014/main" id="{DA95C41B-9591-4042-8AC0-03DBDA91FD18}"/>
              </a:ext>
            </a:extLst>
          </p:cNvPr>
          <p:cNvSpPr txBox="1"/>
          <p:nvPr userDrawn="1"/>
        </p:nvSpPr>
        <p:spPr>
          <a:xfrm>
            <a:off x="6203979" y="3875017"/>
            <a:ext cx="1253995" cy="237066"/>
          </a:xfrm>
          <a:prstGeom prst="rect">
            <a:avLst/>
          </a:prstGeom>
          <a:noFill/>
        </p:spPr>
        <p:txBody>
          <a:bodyPr wrap="square" lIns="54610" tIns="54610" rIns="54610" bIns="54610" rtlCol="0" anchor="ctr">
            <a:noAutofit/>
          </a:bodyPr>
          <a:lstStyle/>
          <a:p>
            <a:pPr algn="l">
              <a:spcAft>
                <a:spcPts val="600"/>
              </a:spcAft>
            </a:pPr>
            <a:r>
              <a:rPr lang="en-GB" sz="1000" dirty="0"/>
              <a:t>Grey 5</a:t>
            </a:r>
          </a:p>
        </p:txBody>
      </p:sp>
      <p:sp>
        <p:nvSpPr>
          <p:cNvPr id="87" name="TextBox 86">
            <a:extLst>
              <a:ext uri="{FF2B5EF4-FFF2-40B4-BE49-F238E27FC236}">
                <a16:creationId xmlns:a16="http://schemas.microsoft.com/office/drawing/2014/main" id="{C924189F-5F86-46B9-810F-1AF60243011B}"/>
              </a:ext>
            </a:extLst>
          </p:cNvPr>
          <p:cNvSpPr txBox="1"/>
          <p:nvPr userDrawn="1"/>
        </p:nvSpPr>
        <p:spPr>
          <a:xfrm>
            <a:off x="6203979" y="2341846"/>
            <a:ext cx="1253995" cy="237066"/>
          </a:xfrm>
          <a:prstGeom prst="rect">
            <a:avLst/>
          </a:prstGeom>
          <a:noFill/>
        </p:spPr>
        <p:txBody>
          <a:bodyPr wrap="square" lIns="54610" tIns="54610" rIns="54610" bIns="54610" rtlCol="0" anchor="ctr">
            <a:noAutofit/>
          </a:bodyPr>
          <a:lstStyle/>
          <a:p>
            <a:pPr algn="l">
              <a:spcAft>
                <a:spcPts val="600"/>
              </a:spcAft>
            </a:pPr>
            <a:r>
              <a:rPr lang="en-GB" sz="1000" dirty="0"/>
              <a:t>Grey 2</a:t>
            </a:r>
          </a:p>
        </p:txBody>
      </p:sp>
      <p:sp>
        <p:nvSpPr>
          <p:cNvPr id="52" name="Rectangle 51">
            <a:extLst>
              <a:ext uri="{FF2B5EF4-FFF2-40B4-BE49-F238E27FC236}">
                <a16:creationId xmlns:a16="http://schemas.microsoft.com/office/drawing/2014/main" id="{4ACB48A6-B340-401D-8994-A0E53291AC9B}"/>
              </a:ext>
            </a:extLst>
          </p:cNvPr>
          <p:cNvSpPr/>
          <p:nvPr userDrawn="1"/>
        </p:nvSpPr>
        <p:spPr>
          <a:xfrm>
            <a:off x="7170486" y="2656172"/>
            <a:ext cx="839614" cy="411225"/>
          </a:xfrm>
          <a:prstGeom prst="rect">
            <a:avLst/>
          </a:prstGeom>
          <a:gradFill>
            <a:gsLst>
              <a:gs pos="100000">
                <a:schemeClr val="accent1"/>
              </a:gs>
              <a:gs pos="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dirty="0">
              <a:solidFill>
                <a:schemeClr val="bg1"/>
              </a:solidFill>
            </a:endParaRPr>
          </a:p>
        </p:txBody>
      </p:sp>
      <p:sp>
        <p:nvSpPr>
          <p:cNvPr id="53" name="Rectangle 52">
            <a:extLst>
              <a:ext uri="{FF2B5EF4-FFF2-40B4-BE49-F238E27FC236}">
                <a16:creationId xmlns:a16="http://schemas.microsoft.com/office/drawing/2014/main" id="{26F71474-A782-4BB1-8B9F-8DCCEAF88E0C}"/>
              </a:ext>
            </a:extLst>
          </p:cNvPr>
          <p:cNvSpPr/>
          <p:nvPr userDrawn="1"/>
        </p:nvSpPr>
        <p:spPr>
          <a:xfrm>
            <a:off x="9170077" y="2656172"/>
            <a:ext cx="839614" cy="411225"/>
          </a:xfrm>
          <a:prstGeom prst="rect">
            <a:avLst/>
          </a:prstGeom>
          <a:gradFill>
            <a:gsLst>
              <a:gs pos="100000">
                <a:srgbClr val="ACEAFF"/>
              </a:gs>
              <a:gs pos="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dirty="0">
              <a:solidFill>
                <a:schemeClr val="bg1"/>
              </a:solidFill>
            </a:endParaRPr>
          </a:p>
        </p:txBody>
      </p:sp>
      <p:sp>
        <p:nvSpPr>
          <p:cNvPr id="54" name="TextBox 53">
            <a:extLst>
              <a:ext uri="{FF2B5EF4-FFF2-40B4-BE49-F238E27FC236}">
                <a16:creationId xmlns:a16="http://schemas.microsoft.com/office/drawing/2014/main" id="{2102BFCC-8EF9-4273-ADB0-A655CD827F66}"/>
              </a:ext>
            </a:extLst>
          </p:cNvPr>
          <p:cNvSpPr txBox="1"/>
          <p:nvPr userDrawn="1"/>
        </p:nvSpPr>
        <p:spPr>
          <a:xfrm>
            <a:off x="8028290" y="2743862"/>
            <a:ext cx="1568421" cy="237066"/>
          </a:xfrm>
          <a:prstGeom prst="rect">
            <a:avLst/>
          </a:prstGeom>
          <a:noFill/>
        </p:spPr>
        <p:txBody>
          <a:bodyPr wrap="square" lIns="54610" tIns="54610" rIns="54610" bIns="54610" rtlCol="0" anchor="ctr">
            <a:noAutofit/>
          </a:bodyPr>
          <a:lstStyle/>
          <a:p>
            <a:pPr algn="l">
              <a:spcAft>
                <a:spcPts val="600"/>
              </a:spcAft>
            </a:pPr>
            <a:r>
              <a:rPr lang="en-GB" sz="1000" dirty="0"/>
              <a:t>Purple/</a:t>
            </a:r>
            <a:br>
              <a:rPr lang="en-GB" sz="1000" dirty="0"/>
            </a:br>
            <a:r>
              <a:rPr lang="en-GB" sz="1000" dirty="0"/>
              <a:t>Cobalt gradient</a:t>
            </a:r>
          </a:p>
        </p:txBody>
      </p:sp>
      <p:sp>
        <p:nvSpPr>
          <p:cNvPr id="55" name="TextBox 54">
            <a:extLst>
              <a:ext uri="{FF2B5EF4-FFF2-40B4-BE49-F238E27FC236}">
                <a16:creationId xmlns:a16="http://schemas.microsoft.com/office/drawing/2014/main" id="{02D8D802-07C6-434C-B36C-582D2F2FAF7C}"/>
              </a:ext>
            </a:extLst>
          </p:cNvPr>
          <p:cNvSpPr txBox="1"/>
          <p:nvPr userDrawn="1"/>
        </p:nvSpPr>
        <p:spPr>
          <a:xfrm>
            <a:off x="10053992" y="2743862"/>
            <a:ext cx="1709098" cy="237066"/>
          </a:xfrm>
          <a:prstGeom prst="rect">
            <a:avLst/>
          </a:prstGeom>
          <a:noFill/>
        </p:spPr>
        <p:txBody>
          <a:bodyPr wrap="square" lIns="54610" tIns="54610" rIns="54610" bIns="54610" rtlCol="0" anchor="ctr">
            <a:noAutofit/>
          </a:bodyPr>
          <a:lstStyle/>
          <a:p>
            <a:pPr algn="l">
              <a:spcAft>
                <a:spcPts val="600"/>
              </a:spcAft>
            </a:pPr>
            <a:r>
              <a:rPr lang="en-GB" sz="1000" dirty="0"/>
              <a:t>Pacific/</a:t>
            </a:r>
            <a:br>
              <a:rPr lang="en-GB" sz="1000" dirty="0"/>
            </a:br>
            <a:r>
              <a:rPr lang="en-GB" sz="1000" dirty="0"/>
              <a:t>Light Blue gradient</a:t>
            </a:r>
          </a:p>
        </p:txBody>
      </p:sp>
      <p:sp>
        <p:nvSpPr>
          <p:cNvPr id="56" name="TextBox 55">
            <a:extLst>
              <a:ext uri="{FF2B5EF4-FFF2-40B4-BE49-F238E27FC236}">
                <a16:creationId xmlns:a16="http://schemas.microsoft.com/office/drawing/2014/main" id="{F56630A0-1CC3-4558-99F3-72A9846C3FA4}"/>
              </a:ext>
            </a:extLst>
          </p:cNvPr>
          <p:cNvSpPr txBox="1"/>
          <p:nvPr userDrawn="1"/>
        </p:nvSpPr>
        <p:spPr>
          <a:xfrm>
            <a:off x="7146554" y="1298952"/>
            <a:ext cx="4047046" cy="1269578"/>
          </a:xfrm>
          <a:prstGeom prst="rect">
            <a:avLst/>
          </a:prstGeom>
          <a:noFill/>
        </p:spPr>
        <p:txBody>
          <a:bodyPr wrap="square" lIns="0" tIns="0" rIns="0" bIns="0" rtlCol="0">
            <a:spAutoFit/>
          </a:bodyPr>
          <a:lstStyle/>
          <a:p>
            <a:pPr algn="l">
              <a:spcAft>
                <a:spcPts val="300"/>
              </a:spcAft>
            </a:pPr>
            <a:r>
              <a:rPr lang="en-US" sz="1000" b="1" dirty="0">
                <a:solidFill>
                  <a:sysClr val="windowText" lastClr="000000"/>
                </a:solidFill>
              </a:rPr>
              <a:t>Gradients</a:t>
            </a:r>
          </a:p>
          <a:p>
            <a:pPr marL="171450" indent="-171450" algn="l">
              <a:spcAft>
                <a:spcPts val="300"/>
              </a:spcAft>
              <a:buFont typeface="Arial" panose="020B0604020202020204" pitchFamily="34" charset="0"/>
              <a:buChar char="•"/>
            </a:pPr>
            <a:r>
              <a:rPr lang="en-GB" sz="1000" b="0" dirty="0">
                <a:solidFill>
                  <a:sysClr val="windowText" lastClr="000000"/>
                </a:solidFill>
              </a:rPr>
              <a:t>The </a:t>
            </a:r>
            <a:r>
              <a:rPr lang="en-GB" sz="1000" b="0" dirty="0" err="1">
                <a:solidFill>
                  <a:sysClr val="windowText" lastClr="000000"/>
                </a:solidFill>
              </a:rPr>
              <a:t>colors</a:t>
            </a:r>
            <a:r>
              <a:rPr lang="en-GB" sz="1000" b="0" dirty="0">
                <a:solidFill>
                  <a:sysClr val="windowText" lastClr="000000"/>
                </a:solidFill>
              </a:rPr>
              <a:t> are applied at both ends of the gradient, at 0% and 100% locations</a:t>
            </a:r>
          </a:p>
          <a:p>
            <a:pPr marL="171450" indent="-171450" algn="l">
              <a:spcAft>
                <a:spcPts val="300"/>
              </a:spcAft>
              <a:buFont typeface="Arial" panose="020B0604020202020204" pitchFamily="34" charset="0"/>
              <a:buChar char="•"/>
            </a:pPr>
            <a:r>
              <a:rPr lang="en-GB" sz="1000" b="0" dirty="0">
                <a:solidFill>
                  <a:sysClr val="windowText" lastClr="000000"/>
                </a:solidFill>
              </a:rPr>
              <a:t>The mid-point is at 50%</a:t>
            </a:r>
          </a:p>
          <a:p>
            <a:pPr marL="171450" indent="-171450" algn="l">
              <a:spcAft>
                <a:spcPts val="300"/>
              </a:spcAft>
              <a:buFont typeface="Arial" panose="020B0604020202020204" pitchFamily="34" charset="0"/>
              <a:buChar char="•"/>
            </a:pPr>
            <a:r>
              <a:rPr lang="en-GB" sz="1000" b="0" dirty="0">
                <a:solidFill>
                  <a:sysClr val="windowText" lastClr="000000"/>
                </a:solidFill>
              </a:rPr>
              <a:t>The gradients are used at a 0º angle</a:t>
            </a:r>
          </a:p>
          <a:p>
            <a:pPr marL="171450" indent="-171450" algn="l">
              <a:spcAft>
                <a:spcPts val="300"/>
              </a:spcAft>
              <a:buFont typeface="Arial" panose="020B0604020202020204" pitchFamily="34" charset="0"/>
              <a:buChar char="•"/>
            </a:pPr>
            <a:r>
              <a:rPr lang="en-GB" sz="1000" b="0" dirty="0">
                <a:solidFill>
                  <a:sysClr val="windowText" lastClr="000000"/>
                </a:solidFill>
              </a:rPr>
              <a:t>Use the linear gradient, never radial</a:t>
            </a:r>
          </a:p>
          <a:p>
            <a:pPr marL="171450" indent="-171450" algn="l">
              <a:spcAft>
                <a:spcPts val="300"/>
              </a:spcAft>
              <a:buFont typeface="Arial" panose="020B0604020202020204" pitchFamily="34" charset="0"/>
              <a:buChar char="•"/>
            </a:pPr>
            <a:r>
              <a:rPr lang="en-GB" sz="1000" b="0" dirty="0">
                <a:solidFill>
                  <a:sysClr val="windowText" lastClr="000000"/>
                </a:solidFill>
              </a:rPr>
              <a:t>Do not create new gradients; use only the gradients shown here</a:t>
            </a:r>
            <a:endParaRPr lang="en-US" sz="1000" b="0" dirty="0">
              <a:solidFill>
                <a:sysClr val="windowText" lastClr="000000"/>
              </a:solidFill>
            </a:endParaRPr>
          </a:p>
        </p:txBody>
      </p:sp>
      <p:sp>
        <p:nvSpPr>
          <p:cNvPr id="57" name="Rectangle 56">
            <a:extLst>
              <a:ext uri="{FF2B5EF4-FFF2-40B4-BE49-F238E27FC236}">
                <a16:creationId xmlns:a16="http://schemas.microsoft.com/office/drawing/2014/main" id="{9D5AAA1F-BD76-48F7-8C50-6E5979B9537B}"/>
              </a:ext>
            </a:extLst>
          </p:cNvPr>
          <p:cNvSpPr/>
          <p:nvPr userDrawn="1"/>
        </p:nvSpPr>
        <p:spPr>
          <a:xfrm>
            <a:off x="5225411" y="4304594"/>
            <a:ext cx="839614" cy="4112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tx1"/>
                </a:solidFill>
              </a:rPr>
              <a:t>255</a:t>
            </a:r>
          </a:p>
          <a:p>
            <a:pPr algn="ctr"/>
            <a:r>
              <a:rPr lang="en-GB" sz="800" dirty="0">
                <a:solidFill>
                  <a:schemeClr val="tx1"/>
                </a:solidFill>
              </a:rPr>
              <a:t>255</a:t>
            </a:r>
          </a:p>
          <a:p>
            <a:pPr algn="ctr"/>
            <a:r>
              <a:rPr lang="en-GB" sz="800" dirty="0">
                <a:solidFill>
                  <a:schemeClr val="tx1"/>
                </a:solidFill>
              </a:rPr>
              <a:t>255</a:t>
            </a:r>
          </a:p>
        </p:txBody>
      </p:sp>
      <p:sp>
        <p:nvSpPr>
          <p:cNvPr id="58" name="TextBox 57">
            <a:extLst>
              <a:ext uri="{FF2B5EF4-FFF2-40B4-BE49-F238E27FC236}">
                <a16:creationId xmlns:a16="http://schemas.microsoft.com/office/drawing/2014/main" id="{3485E89C-C25F-4DDF-BA6F-8600323267FE}"/>
              </a:ext>
            </a:extLst>
          </p:cNvPr>
          <p:cNvSpPr txBox="1"/>
          <p:nvPr userDrawn="1"/>
        </p:nvSpPr>
        <p:spPr>
          <a:xfrm>
            <a:off x="6197184" y="4389395"/>
            <a:ext cx="1253995" cy="237066"/>
          </a:xfrm>
          <a:prstGeom prst="rect">
            <a:avLst/>
          </a:prstGeom>
          <a:noFill/>
        </p:spPr>
        <p:txBody>
          <a:bodyPr wrap="square" lIns="54610" tIns="54610" rIns="54610" bIns="54610" rtlCol="0" anchor="ctr">
            <a:noAutofit/>
          </a:bodyPr>
          <a:lstStyle/>
          <a:p>
            <a:pPr algn="l">
              <a:spcAft>
                <a:spcPts val="600"/>
              </a:spcAft>
            </a:pPr>
            <a:r>
              <a:rPr lang="en-GB" sz="1000" dirty="0"/>
              <a:t>White</a:t>
            </a:r>
          </a:p>
        </p:txBody>
      </p:sp>
      <p:sp>
        <p:nvSpPr>
          <p:cNvPr id="73" name="TextBox 72">
            <a:extLst>
              <a:ext uri="{FF2B5EF4-FFF2-40B4-BE49-F238E27FC236}">
                <a16:creationId xmlns:a16="http://schemas.microsoft.com/office/drawing/2014/main" id="{66117D9B-6EF8-4B36-A112-FD6D19D0AE23}"/>
              </a:ext>
            </a:extLst>
          </p:cNvPr>
          <p:cNvSpPr txBox="1"/>
          <p:nvPr userDrawn="1"/>
        </p:nvSpPr>
        <p:spPr>
          <a:xfrm>
            <a:off x="7146554" y="3336981"/>
            <a:ext cx="1194238" cy="153888"/>
          </a:xfrm>
          <a:prstGeom prst="rect">
            <a:avLst/>
          </a:prstGeom>
          <a:noFill/>
        </p:spPr>
        <p:txBody>
          <a:bodyPr wrap="none" lIns="0" tIns="0" rIns="0" bIns="0" rtlCol="0">
            <a:noAutofit/>
          </a:bodyPr>
          <a:lstStyle/>
          <a:p>
            <a:pPr algn="l">
              <a:spcAft>
                <a:spcPts val="600"/>
              </a:spcAft>
            </a:pPr>
            <a:r>
              <a:rPr lang="en-US" sz="1000" b="1" dirty="0">
                <a:solidFill>
                  <a:sysClr val="windowText" lastClr="000000"/>
                </a:solidFill>
              </a:rPr>
              <a:t>Traffic Light Palette</a:t>
            </a:r>
            <a:endParaRPr lang="en-US" sz="1000" b="0" dirty="0">
              <a:solidFill>
                <a:sysClr val="windowText" lastClr="000000"/>
              </a:solidFill>
            </a:endParaRPr>
          </a:p>
        </p:txBody>
      </p:sp>
      <p:sp>
        <p:nvSpPr>
          <p:cNvPr id="101" name="Rectangle 100">
            <a:extLst>
              <a:ext uri="{FF2B5EF4-FFF2-40B4-BE49-F238E27FC236}">
                <a16:creationId xmlns:a16="http://schemas.microsoft.com/office/drawing/2014/main" id="{8629CA1F-9C19-4EBE-AACF-DD30D2A7CB9D}"/>
              </a:ext>
            </a:extLst>
          </p:cNvPr>
          <p:cNvSpPr>
            <a:spLocks/>
          </p:cNvSpPr>
          <p:nvPr userDrawn="1"/>
        </p:nvSpPr>
        <p:spPr>
          <a:xfrm>
            <a:off x="9353776" y="3589581"/>
            <a:ext cx="839614" cy="411225"/>
          </a:xfrm>
          <a:prstGeom prst="rect">
            <a:avLst/>
          </a:prstGeom>
          <a:solidFill>
            <a:srgbClr val="2699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38</a:t>
            </a:r>
          </a:p>
          <a:p>
            <a:pPr algn="ctr"/>
            <a:r>
              <a:rPr lang="en-GB" sz="800" dirty="0">
                <a:solidFill>
                  <a:schemeClr val="bg1"/>
                </a:solidFill>
              </a:rPr>
              <a:t>153</a:t>
            </a:r>
          </a:p>
          <a:p>
            <a:pPr algn="ctr"/>
            <a:r>
              <a:rPr lang="en-GB" sz="800" dirty="0">
                <a:solidFill>
                  <a:schemeClr val="bg1"/>
                </a:solidFill>
              </a:rPr>
              <a:t>36</a:t>
            </a:r>
          </a:p>
        </p:txBody>
      </p:sp>
      <p:sp>
        <p:nvSpPr>
          <p:cNvPr id="102" name="Rectangle 101">
            <a:extLst>
              <a:ext uri="{FF2B5EF4-FFF2-40B4-BE49-F238E27FC236}">
                <a16:creationId xmlns:a16="http://schemas.microsoft.com/office/drawing/2014/main" id="{38F50825-9522-489D-AFE6-03DCC983AE45}"/>
              </a:ext>
            </a:extLst>
          </p:cNvPr>
          <p:cNvSpPr>
            <a:spLocks/>
          </p:cNvSpPr>
          <p:nvPr userDrawn="1"/>
        </p:nvSpPr>
        <p:spPr>
          <a:xfrm>
            <a:off x="8262131" y="3589581"/>
            <a:ext cx="839614" cy="411225"/>
          </a:xfrm>
          <a:prstGeom prst="rect">
            <a:avLst/>
          </a:prstGeom>
          <a:solidFill>
            <a:srgbClr val="F1C44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241</a:t>
            </a:r>
          </a:p>
          <a:p>
            <a:pPr algn="ctr"/>
            <a:r>
              <a:rPr lang="en-GB" sz="800" dirty="0">
                <a:solidFill>
                  <a:schemeClr val="bg1"/>
                </a:solidFill>
              </a:rPr>
              <a:t>196</a:t>
            </a:r>
          </a:p>
          <a:p>
            <a:pPr algn="ctr"/>
            <a:r>
              <a:rPr lang="en-GB" sz="800" dirty="0">
                <a:solidFill>
                  <a:schemeClr val="bg1"/>
                </a:solidFill>
              </a:rPr>
              <a:t>77</a:t>
            </a:r>
          </a:p>
        </p:txBody>
      </p:sp>
      <p:sp>
        <p:nvSpPr>
          <p:cNvPr id="103" name="Rectangle 102">
            <a:extLst>
              <a:ext uri="{FF2B5EF4-FFF2-40B4-BE49-F238E27FC236}">
                <a16:creationId xmlns:a16="http://schemas.microsoft.com/office/drawing/2014/main" id="{920DF8B8-BB57-4FAB-8303-1EA0BDA6B7F5}"/>
              </a:ext>
            </a:extLst>
          </p:cNvPr>
          <p:cNvSpPr>
            <a:spLocks/>
          </p:cNvSpPr>
          <p:nvPr userDrawn="1"/>
        </p:nvSpPr>
        <p:spPr>
          <a:xfrm>
            <a:off x="7170486" y="3589581"/>
            <a:ext cx="839614" cy="411225"/>
          </a:xfrm>
          <a:prstGeom prst="rect">
            <a:avLst/>
          </a:prstGeom>
          <a:solidFill>
            <a:srgbClr val="ED21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237</a:t>
            </a:r>
          </a:p>
          <a:p>
            <a:pPr algn="ctr"/>
            <a:r>
              <a:rPr lang="en-GB" sz="800" dirty="0">
                <a:solidFill>
                  <a:schemeClr val="bg1"/>
                </a:solidFill>
              </a:rPr>
              <a:t>33</a:t>
            </a:r>
          </a:p>
          <a:p>
            <a:pPr algn="ctr"/>
            <a:r>
              <a:rPr lang="en-GB" sz="800" dirty="0">
                <a:solidFill>
                  <a:schemeClr val="bg1"/>
                </a:solidFill>
              </a:rPr>
              <a:t>36</a:t>
            </a:r>
          </a:p>
        </p:txBody>
      </p:sp>
      <p:sp>
        <p:nvSpPr>
          <p:cNvPr id="104" name="TextBox 103">
            <a:extLst>
              <a:ext uri="{FF2B5EF4-FFF2-40B4-BE49-F238E27FC236}">
                <a16:creationId xmlns:a16="http://schemas.microsoft.com/office/drawing/2014/main" id="{0E284CC6-D89E-4E2E-9C1A-D2D015D4CCE1}"/>
              </a:ext>
            </a:extLst>
          </p:cNvPr>
          <p:cNvSpPr txBox="1"/>
          <p:nvPr userDrawn="1"/>
        </p:nvSpPr>
        <p:spPr>
          <a:xfrm>
            <a:off x="7146553" y="4285684"/>
            <a:ext cx="4159622" cy="626317"/>
          </a:xfrm>
          <a:prstGeom prst="rect">
            <a:avLst/>
          </a:prstGeom>
          <a:noFill/>
        </p:spPr>
        <p:txBody>
          <a:bodyPr wrap="square" lIns="0" tIns="0" rIns="0" bIns="0" rtlCol="0">
            <a:noAutofit/>
          </a:bodyPr>
          <a:lstStyle/>
          <a:p>
            <a:pPr algn="l">
              <a:spcAft>
                <a:spcPts val="600"/>
              </a:spcAft>
            </a:pPr>
            <a:r>
              <a:rPr lang="en-US" sz="1000" b="1" dirty="0">
                <a:solidFill>
                  <a:sysClr val="windowText" lastClr="000000"/>
                </a:solidFill>
              </a:rPr>
              <a:t>Potential chart color order</a:t>
            </a:r>
          </a:p>
          <a:p>
            <a:pPr marL="171450" indent="-171450" algn="l">
              <a:spcAft>
                <a:spcPts val="300"/>
              </a:spcAft>
              <a:buFont typeface="Arial" panose="020B0604020202020204" pitchFamily="34" charset="0"/>
              <a:buChar char="•"/>
            </a:pPr>
            <a:r>
              <a:rPr lang="en-US" sz="1000" b="0" dirty="0">
                <a:solidFill>
                  <a:sysClr val="windowText" lastClr="000000"/>
                </a:solidFill>
              </a:rPr>
              <a:t>Prioritize our blues, but they don’t have to be used all at once</a:t>
            </a:r>
          </a:p>
          <a:p>
            <a:pPr marL="171450" indent="-171450" algn="l">
              <a:spcAft>
                <a:spcPts val="300"/>
              </a:spcAft>
              <a:buFont typeface="Arial" panose="020B0604020202020204" pitchFamily="34" charset="0"/>
              <a:buChar char="•"/>
            </a:pPr>
            <a:r>
              <a:rPr lang="en-US" sz="1000" b="0" dirty="0">
                <a:solidFill>
                  <a:sysClr val="windowText" lastClr="000000"/>
                </a:solidFill>
              </a:rPr>
              <a:t>Mix light, mid and dark tones within data sets</a:t>
            </a:r>
          </a:p>
        </p:txBody>
      </p:sp>
      <p:cxnSp>
        <p:nvCxnSpPr>
          <p:cNvPr id="105" name="Straight Connector 104">
            <a:extLst>
              <a:ext uri="{FF2B5EF4-FFF2-40B4-BE49-F238E27FC236}">
                <a16:creationId xmlns:a16="http://schemas.microsoft.com/office/drawing/2014/main" id="{32E93FD9-5621-45B8-BDA7-4C88B41DB4D9}"/>
              </a:ext>
            </a:extLst>
          </p:cNvPr>
          <p:cNvCxnSpPr/>
          <p:nvPr userDrawn="1"/>
        </p:nvCxnSpPr>
        <p:spPr>
          <a:xfrm>
            <a:off x="7170486" y="324260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8F7303C-5EE8-4FA6-A437-87F2BF61E6C8}"/>
              </a:ext>
            </a:extLst>
          </p:cNvPr>
          <p:cNvCxnSpPr/>
          <p:nvPr userDrawn="1"/>
        </p:nvCxnSpPr>
        <p:spPr>
          <a:xfrm>
            <a:off x="7170486" y="417664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7" name="Group 106">
            <a:extLst>
              <a:ext uri="{FF2B5EF4-FFF2-40B4-BE49-F238E27FC236}">
                <a16:creationId xmlns:a16="http://schemas.microsoft.com/office/drawing/2014/main" id="{39C72177-73C5-408A-8C21-86379F35DFDA}"/>
              </a:ext>
            </a:extLst>
          </p:cNvPr>
          <p:cNvGrpSpPr/>
          <p:nvPr userDrawn="1"/>
        </p:nvGrpSpPr>
        <p:grpSpPr>
          <a:xfrm>
            <a:off x="7170486" y="5015319"/>
            <a:ext cx="4023114" cy="868052"/>
            <a:chOff x="6942744" y="5227726"/>
            <a:chExt cx="6397168" cy="1380293"/>
          </a:xfrm>
        </p:grpSpPr>
        <p:sp>
          <p:nvSpPr>
            <p:cNvPr id="108" name="Rectangle 107">
              <a:extLst>
                <a:ext uri="{FF2B5EF4-FFF2-40B4-BE49-F238E27FC236}">
                  <a16:creationId xmlns:a16="http://schemas.microsoft.com/office/drawing/2014/main" id="{09C4E567-3FDF-4915-8D1F-4D3869F8570F}"/>
                </a:ext>
              </a:extLst>
            </p:cNvPr>
            <p:cNvSpPr/>
            <p:nvPr userDrawn="1"/>
          </p:nvSpPr>
          <p:spPr>
            <a:xfrm>
              <a:off x="8821942" y="5227726"/>
              <a:ext cx="759576" cy="592341"/>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30</a:t>
              </a:r>
            </a:p>
            <a:p>
              <a:pPr algn="ctr"/>
              <a:r>
                <a:rPr lang="en-GB" sz="800" dirty="0">
                  <a:solidFill>
                    <a:schemeClr val="bg1"/>
                  </a:solidFill>
                </a:rPr>
                <a:t>73</a:t>
              </a:r>
            </a:p>
            <a:p>
              <a:pPr algn="ctr"/>
              <a:r>
                <a:rPr lang="en-GB" sz="800" dirty="0">
                  <a:solidFill>
                    <a:schemeClr val="bg1"/>
                  </a:solidFill>
                </a:rPr>
                <a:t>226</a:t>
              </a:r>
            </a:p>
          </p:txBody>
        </p:sp>
        <p:sp>
          <p:nvSpPr>
            <p:cNvPr id="109" name="Rectangle 108">
              <a:extLst>
                <a:ext uri="{FF2B5EF4-FFF2-40B4-BE49-F238E27FC236}">
                  <a16:creationId xmlns:a16="http://schemas.microsoft.com/office/drawing/2014/main" id="{2DA33985-45D0-4046-B44C-8DCBCFFD86AC}"/>
                </a:ext>
              </a:extLst>
            </p:cNvPr>
            <p:cNvSpPr/>
            <p:nvPr userDrawn="1"/>
          </p:nvSpPr>
          <p:spPr>
            <a:xfrm>
              <a:off x="6942744" y="5227726"/>
              <a:ext cx="759576" cy="59234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51</a:t>
              </a:r>
            </a:p>
            <a:p>
              <a:pPr algn="ctr"/>
              <a:r>
                <a:rPr lang="en-GB" sz="800" dirty="0">
                  <a:solidFill>
                    <a:schemeClr val="bg1"/>
                  </a:solidFill>
                </a:rPr>
                <a:t>141</a:t>
              </a:r>
            </a:p>
          </p:txBody>
        </p:sp>
        <p:sp>
          <p:nvSpPr>
            <p:cNvPr id="110" name="Rectangle 109">
              <a:extLst>
                <a:ext uri="{FF2B5EF4-FFF2-40B4-BE49-F238E27FC236}">
                  <a16:creationId xmlns:a16="http://schemas.microsoft.com/office/drawing/2014/main" id="{60024D76-5422-4C07-A547-F2C593130265}"/>
                </a:ext>
              </a:extLst>
            </p:cNvPr>
            <p:cNvSpPr/>
            <p:nvPr userDrawn="1"/>
          </p:nvSpPr>
          <p:spPr>
            <a:xfrm>
              <a:off x="9761541" y="5227726"/>
              <a:ext cx="759576" cy="592341"/>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118</a:t>
              </a:r>
            </a:p>
            <a:p>
              <a:pPr algn="ctr"/>
              <a:r>
                <a:rPr lang="en-GB" sz="800" dirty="0">
                  <a:solidFill>
                    <a:sysClr val="windowText" lastClr="000000"/>
                  </a:solidFill>
                </a:rPr>
                <a:t>210</a:t>
              </a:r>
            </a:p>
            <a:p>
              <a:pPr algn="ctr"/>
              <a:r>
                <a:rPr lang="en-GB" sz="800" dirty="0">
                  <a:solidFill>
                    <a:sysClr val="windowText" lastClr="000000"/>
                  </a:solidFill>
                </a:rPr>
                <a:t>255</a:t>
              </a:r>
            </a:p>
          </p:txBody>
        </p:sp>
        <p:sp>
          <p:nvSpPr>
            <p:cNvPr id="111" name="Rectangle 110">
              <a:extLst>
                <a:ext uri="{FF2B5EF4-FFF2-40B4-BE49-F238E27FC236}">
                  <a16:creationId xmlns:a16="http://schemas.microsoft.com/office/drawing/2014/main" id="{06E42AD4-4E53-43DB-966B-14EA0ED3E458}"/>
                </a:ext>
              </a:extLst>
            </p:cNvPr>
            <p:cNvSpPr/>
            <p:nvPr userDrawn="1"/>
          </p:nvSpPr>
          <p:spPr>
            <a:xfrm>
              <a:off x="11640737" y="5227726"/>
              <a:ext cx="759576" cy="592341"/>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180</a:t>
              </a:r>
            </a:p>
            <a:p>
              <a:pPr algn="ctr"/>
              <a:r>
                <a:rPr lang="en-GB" sz="800" dirty="0">
                  <a:solidFill>
                    <a:schemeClr val="bg1"/>
                  </a:solidFill>
                </a:rPr>
                <a:t>151</a:t>
              </a:r>
            </a:p>
            <a:p>
              <a:pPr algn="ctr"/>
              <a:r>
                <a:rPr lang="en-GB" sz="800" dirty="0">
                  <a:solidFill>
                    <a:schemeClr val="bg1"/>
                  </a:solidFill>
                </a:rPr>
                <a:t>255</a:t>
              </a:r>
            </a:p>
          </p:txBody>
        </p:sp>
        <p:sp>
          <p:nvSpPr>
            <p:cNvPr id="112" name="Rectangle 111">
              <a:extLst>
                <a:ext uri="{FF2B5EF4-FFF2-40B4-BE49-F238E27FC236}">
                  <a16:creationId xmlns:a16="http://schemas.microsoft.com/office/drawing/2014/main" id="{3123BFF0-C9BC-4A9F-8C1A-6677CDC1F631}"/>
                </a:ext>
              </a:extLst>
            </p:cNvPr>
            <p:cNvSpPr/>
            <p:nvPr userDrawn="1"/>
          </p:nvSpPr>
          <p:spPr>
            <a:xfrm>
              <a:off x="8821942" y="6015678"/>
              <a:ext cx="759576" cy="592341"/>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253</a:t>
              </a:r>
            </a:p>
            <a:p>
              <a:pPr algn="ctr"/>
              <a:r>
                <a:rPr lang="en-GB" sz="800" dirty="0">
                  <a:solidFill>
                    <a:schemeClr val="bg1"/>
                  </a:solidFill>
                </a:rPr>
                <a:t>52</a:t>
              </a:r>
            </a:p>
            <a:p>
              <a:pPr algn="ctr"/>
              <a:r>
                <a:rPr lang="en-GB" sz="800" dirty="0">
                  <a:solidFill>
                    <a:schemeClr val="bg1"/>
                  </a:solidFill>
                </a:rPr>
                <a:t>156</a:t>
              </a:r>
            </a:p>
          </p:txBody>
        </p:sp>
        <p:sp>
          <p:nvSpPr>
            <p:cNvPr id="113" name="Rectangle 112">
              <a:extLst>
                <a:ext uri="{FF2B5EF4-FFF2-40B4-BE49-F238E27FC236}">
                  <a16:creationId xmlns:a16="http://schemas.microsoft.com/office/drawing/2014/main" id="{2B91896C-FA19-4C29-A6A4-8285D7F3418C}"/>
                </a:ext>
              </a:extLst>
            </p:cNvPr>
            <p:cNvSpPr/>
            <p:nvPr userDrawn="1"/>
          </p:nvSpPr>
          <p:spPr>
            <a:xfrm>
              <a:off x="10701139" y="5227726"/>
              <a:ext cx="759576" cy="592341"/>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114</a:t>
              </a:r>
            </a:p>
            <a:p>
              <a:pPr algn="ctr"/>
              <a:r>
                <a:rPr lang="en-GB" sz="800" dirty="0">
                  <a:solidFill>
                    <a:schemeClr val="bg1"/>
                  </a:solidFill>
                </a:rPr>
                <a:t>19</a:t>
              </a:r>
            </a:p>
            <a:p>
              <a:pPr algn="ctr"/>
              <a:r>
                <a:rPr lang="en-GB" sz="800" dirty="0">
                  <a:solidFill>
                    <a:schemeClr val="bg1"/>
                  </a:solidFill>
                </a:rPr>
                <a:t>234</a:t>
              </a:r>
            </a:p>
          </p:txBody>
        </p:sp>
        <p:sp>
          <p:nvSpPr>
            <p:cNvPr id="114" name="Rectangle 113">
              <a:extLst>
                <a:ext uri="{FF2B5EF4-FFF2-40B4-BE49-F238E27FC236}">
                  <a16:creationId xmlns:a16="http://schemas.microsoft.com/office/drawing/2014/main" id="{48E4376B-58CB-4B0E-AB7F-3AF61E7659F9}"/>
                </a:ext>
              </a:extLst>
            </p:cNvPr>
            <p:cNvSpPr/>
            <p:nvPr userDrawn="1"/>
          </p:nvSpPr>
          <p:spPr>
            <a:xfrm>
              <a:off x="9761541" y="6015678"/>
              <a:ext cx="759576" cy="592341"/>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255</a:t>
              </a:r>
            </a:p>
            <a:p>
              <a:pPr algn="ctr"/>
              <a:r>
                <a:rPr lang="en-GB" sz="800" dirty="0">
                  <a:solidFill>
                    <a:schemeClr val="bg1"/>
                  </a:solidFill>
                </a:rPr>
                <a:t>163</a:t>
              </a:r>
            </a:p>
            <a:p>
              <a:pPr algn="ctr"/>
              <a:r>
                <a:rPr lang="en-GB" sz="800" dirty="0">
                  <a:solidFill>
                    <a:schemeClr val="bg1"/>
                  </a:solidFill>
                </a:rPr>
                <a:t>218</a:t>
              </a:r>
            </a:p>
          </p:txBody>
        </p:sp>
        <p:sp>
          <p:nvSpPr>
            <p:cNvPr id="115" name="Rectangle 114">
              <a:extLst>
                <a:ext uri="{FF2B5EF4-FFF2-40B4-BE49-F238E27FC236}">
                  <a16:creationId xmlns:a16="http://schemas.microsoft.com/office/drawing/2014/main" id="{6CCBC42E-797C-4CB6-8C59-2D6FCDDB1F33}"/>
                </a:ext>
              </a:extLst>
            </p:cNvPr>
            <p:cNvSpPr/>
            <p:nvPr userDrawn="1"/>
          </p:nvSpPr>
          <p:spPr>
            <a:xfrm>
              <a:off x="6942744" y="6015678"/>
              <a:ext cx="759576" cy="592341"/>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192</a:t>
              </a:r>
            </a:p>
            <a:p>
              <a:pPr algn="ctr"/>
              <a:r>
                <a:rPr lang="en-GB" sz="800" dirty="0">
                  <a:solidFill>
                    <a:schemeClr val="bg1"/>
                  </a:solidFill>
                </a:rPr>
                <a:t>174</a:t>
              </a:r>
            </a:p>
          </p:txBody>
        </p:sp>
        <p:sp>
          <p:nvSpPr>
            <p:cNvPr id="116" name="Rectangle 115">
              <a:extLst>
                <a:ext uri="{FF2B5EF4-FFF2-40B4-BE49-F238E27FC236}">
                  <a16:creationId xmlns:a16="http://schemas.microsoft.com/office/drawing/2014/main" id="{691DA2AF-1629-48DB-9571-C0A4059F3B38}"/>
                </a:ext>
              </a:extLst>
            </p:cNvPr>
            <p:cNvSpPr/>
            <p:nvPr userDrawn="1"/>
          </p:nvSpPr>
          <p:spPr>
            <a:xfrm>
              <a:off x="12580336" y="6015678"/>
              <a:ext cx="759576" cy="592341"/>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ysClr val="windowText" lastClr="000000"/>
                  </a:solidFill>
                </a:rPr>
                <a:t>99</a:t>
              </a:r>
            </a:p>
            <a:p>
              <a:pPr algn="ctr"/>
              <a:r>
                <a:rPr lang="en-GB" sz="800" dirty="0">
                  <a:solidFill>
                    <a:sysClr val="windowText" lastClr="000000"/>
                  </a:solidFill>
                </a:rPr>
                <a:t>235</a:t>
              </a:r>
            </a:p>
            <a:p>
              <a:pPr algn="ctr"/>
              <a:r>
                <a:rPr lang="en-GB" sz="800" dirty="0">
                  <a:solidFill>
                    <a:sysClr val="windowText" lastClr="000000"/>
                  </a:solidFill>
                </a:rPr>
                <a:t>218</a:t>
              </a:r>
            </a:p>
          </p:txBody>
        </p:sp>
        <p:sp>
          <p:nvSpPr>
            <p:cNvPr id="117" name="Rectangle 116">
              <a:extLst>
                <a:ext uri="{FF2B5EF4-FFF2-40B4-BE49-F238E27FC236}">
                  <a16:creationId xmlns:a16="http://schemas.microsoft.com/office/drawing/2014/main" id="{7004D9F3-522B-4798-8584-5DAEBCA82D69}"/>
                </a:ext>
              </a:extLst>
            </p:cNvPr>
            <p:cNvSpPr/>
            <p:nvPr userDrawn="1"/>
          </p:nvSpPr>
          <p:spPr>
            <a:xfrm>
              <a:off x="7882343" y="5227726"/>
              <a:ext cx="759576" cy="592341"/>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0</a:t>
              </a:r>
            </a:p>
            <a:p>
              <a:pPr algn="ctr"/>
              <a:r>
                <a:rPr lang="en-GB" sz="800" dirty="0">
                  <a:solidFill>
                    <a:schemeClr val="bg1"/>
                  </a:solidFill>
                </a:rPr>
                <a:t>184</a:t>
              </a:r>
            </a:p>
            <a:p>
              <a:pPr algn="ctr"/>
              <a:r>
                <a:rPr lang="en-GB" sz="800" dirty="0">
                  <a:solidFill>
                    <a:schemeClr val="bg1"/>
                  </a:solidFill>
                </a:rPr>
                <a:t>245</a:t>
              </a:r>
            </a:p>
          </p:txBody>
        </p:sp>
        <p:sp>
          <p:nvSpPr>
            <p:cNvPr id="118" name="Rectangle 117">
              <a:extLst>
                <a:ext uri="{FF2B5EF4-FFF2-40B4-BE49-F238E27FC236}">
                  <a16:creationId xmlns:a16="http://schemas.microsoft.com/office/drawing/2014/main" id="{DDFAE922-1756-4DBB-9867-8AF985CB3C58}"/>
                </a:ext>
              </a:extLst>
            </p:cNvPr>
            <p:cNvSpPr/>
            <p:nvPr userDrawn="1"/>
          </p:nvSpPr>
          <p:spPr>
            <a:xfrm>
              <a:off x="11640737" y="6015678"/>
              <a:ext cx="759576" cy="592341"/>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81</a:t>
              </a:r>
            </a:p>
            <a:p>
              <a:pPr algn="ctr"/>
              <a:r>
                <a:rPr lang="en-GB" sz="800" dirty="0">
                  <a:solidFill>
                    <a:schemeClr val="bg1"/>
                  </a:solidFill>
                </a:rPr>
                <a:t>13</a:t>
              </a:r>
            </a:p>
            <a:p>
              <a:pPr algn="ctr"/>
              <a:r>
                <a:rPr lang="en-GB" sz="800" dirty="0">
                  <a:solidFill>
                    <a:schemeClr val="bg1"/>
                  </a:solidFill>
                </a:rPr>
                <a:t>188</a:t>
              </a:r>
            </a:p>
          </p:txBody>
        </p:sp>
        <p:sp>
          <p:nvSpPr>
            <p:cNvPr id="119" name="Rectangle 118">
              <a:extLst>
                <a:ext uri="{FF2B5EF4-FFF2-40B4-BE49-F238E27FC236}">
                  <a16:creationId xmlns:a16="http://schemas.microsoft.com/office/drawing/2014/main" id="{88FF5845-C594-4FAB-AA8F-EA33A333B321}"/>
                </a:ext>
              </a:extLst>
            </p:cNvPr>
            <p:cNvSpPr/>
            <p:nvPr userDrawn="1"/>
          </p:nvSpPr>
          <p:spPr>
            <a:xfrm>
              <a:off x="12580336" y="5227726"/>
              <a:ext cx="759576" cy="592341"/>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9</a:t>
              </a:r>
            </a:p>
            <a:p>
              <a:pPr algn="ctr"/>
              <a:r>
                <a:rPr lang="en-GB" sz="800" dirty="0">
                  <a:solidFill>
                    <a:schemeClr val="bg1"/>
                  </a:solidFill>
                </a:rPr>
                <a:t>142</a:t>
              </a:r>
            </a:p>
            <a:p>
              <a:pPr algn="ctr"/>
              <a:r>
                <a:rPr lang="en-GB" sz="800" dirty="0">
                  <a:solidFill>
                    <a:schemeClr val="bg1"/>
                  </a:solidFill>
                </a:rPr>
                <a:t>126</a:t>
              </a:r>
            </a:p>
          </p:txBody>
        </p:sp>
        <p:sp>
          <p:nvSpPr>
            <p:cNvPr id="120" name="Rectangle 119">
              <a:extLst>
                <a:ext uri="{FF2B5EF4-FFF2-40B4-BE49-F238E27FC236}">
                  <a16:creationId xmlns:a16="http://schemas.microsoft.com/office/drawing/2014/main" id="{BDF8DBD9-3426-4B1A-A0E8-1F5F3DA02FE2}"/>
                </a:ext>
              </a:extLst>
            </p:cNvPr>
            <p:cNvSpPr/>
            <p:nvPr userDrawn="1"/>
          </p:nvSpPr>
          <p:spPr>
            <a:xfrm>
              <a:off x="10701139" y="6015678"/>
              <a:ext cx="759576" cy="592341"/>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102</a:t>
              </a:r>
            </a:p>
            <a:p>
              <a:pPr algn="ctr"/>
              <a:r>
                <a:rPr lang="en-GB" sz="800" dirty="0">
                  <a:solidFill>
                    <a:schemeClr val="bg1"/>
                  </a:solidFill>
                </a:rPr>
                <a:t>102</a:t>
              </a:r>
            </a:p>
            <a:p>
              <a:pPr algn="ctr"/>
              <a:r>
                <a:rPr lang="en-GB" sz="800" dirty="0">
                  <a:solidFill>
                    <a:schemeClr val="bg1"/>
                  </a:solidFill>
                </a:rPr>
                <a:t>102</a:t>
              </a:r>
            </a:p>
          </p:txBody>
        </p:sp>
        <p:sp>
          <p:nvSpPr>
            <p:cNvPr id="121" name="Rectangle 120">
              <a:extLst>
                <a:ext uri="{FF2B5EF4-FFF2-40B4-BE49-F238E27FC236}">
                  <a16:creationId xmlns:a16="http://schemas.microsoft.com/office/drawing/2014/main" id="{7F2702EE-4E6E-4980-B5D2-9FC76A136BA8}"/>
                </a:ext>
              </a:extLst>
            </p:cNvPr>
            <p:cNvSpPr/>
            <p:nvPr userDrawn="1"/>
          </p:nvSpPr>
          <p:spPr>
            <a:xfrm>
              <a:off x="7882343" y="6015678"/>
              <a:ext cx="759576" cy="592341"/>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dirty="0">
                  <a:solidFill>
                    <a:schemeClr val="bg1"/>
                  </a:solidFill>
                </a:rPr>
                <a:t>171</a:t>
              </a:r>
            </a:p>
            <a:p>
              <a:pPr algn="ctr"/>
              <a:r>
                <a:rPr lang="en-GB" sz="800" dirty="0">
                  <a:solidFill>
                    <a:schemeClr val="bg1"/>
                  </a:solidFill>
                </a:rPr>
                <a:t>13</a:t>
              </a:r>
            </a:p>
            <a:p>
              <a:pPr algn="ctr"/>
              <a:r>
                <a:rPr lang="en-GB" sz="800" dirty="0">
                  <a:solidFill>
                    <a:schemeClr val="bg1"/>
                  </a:solidFill>
                </a:rPr>
                <a:t>130</a:t>
              </a:r>
            </a:p>
          </p:txBody>
        </p:sp>
      </p:grpSp>
    </p:spTree>
    <p:extLst>
      <p:ext uri="{BB962C8B-B14F-4D97-AF65-F5344CB8AC3E}">
        <p14:creationId xmlns:p14="http://schemas.microsoft.com/office/powerpoint/2010/main" val="1656941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1_TITLE SLIDE - Right vertical dark image">
    <p:bg>
      <p:bgPr>
        <a:solidFill>
          <a:schemeClr val="tx2"/>
        </a:solidFill>
        <a:effectLst/>
      </p:bgPr>
    </p:bg>
    <p:spTree>
      <p:nvGrpSpPr>
        <p:cNvPr id="1" name=""/>
        <p:cNvGrpSpPr/>
        <p:nvPr/>
      </p:nvGrpSpPr>
      <p:grpSpPr>
        <a:xfrm>
          <a:off x="0" y="0"/>
          <a:ext cx="0" cy="0"/>
          <a:chOff x="0" y="0"/>
          <a:chExt cx="0" cy="0"/>
        </a:xfrm>
      </p:grpSpPr>
      <p:sp>
        <p:nvSpPr>
          <p:cNvPr id="8" name="Freeform 19">
            <a:extLst>
              <a:ext uri="{FF2B5EF4-FFF2-40B4-BE49-F238E27FC236}">
                <a16:creationId xmlns:a16="http://schemas.microsoft.com/office/drawing/2014/main" id="{457C79FB-C07C-444A-B79A-75D7F59B856B}"/>
              </a:ext>
            </a:extLst>
          </p:cNvPr>
          <p:cNvSpPr>
            <a:spLocks noChangeAspect="1" noEditPoints="1"/>
          </p:cNvSpPr>
          <p:nvPr userDrawn="1"/>
        </p:nvSpPr>
        <p:spPr bwMode="auto">
          <a:xfrm>
            <a:off x="998476" y="371311"/>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 name="Title 1"/>
          <p:cNvSpPr>
            <a:spLocks noGrp="1"/>
          </p:cNvSpPr>
          <p:nvPr>
            <p:ph type="ctrTitle" hasCustomPrompt="1"/>
          </p:nvPr>
        </p:nvSpPr>
        <p:spPr>
          <a:xfrm>
            <a:off x="998476" y="1485243"/>
            <a:ext cx="3600000" cy="3420000"/>
          </a:xfrm>
        </p:spPr>
        <p:txBody>
          <a:bodyPr anchor="t" anchorCtr="0"/>
          <a:lstStyle>
            <a:lvl1pPr algn="l">
              <a:defRPr sz="6600" baseline="0">
                <a:solidFill>
                  <a:schemeClr val="bg1"/>
                </a:solidFill>
              </a:defRPr>
            </a:lvl1pPr>
          </a:lstStyle>
          <a:p>
            <a:r>
              <a:rPr lang="en-GB" dirty="0"/>
              <a:t>Title slide text only</a:t>
            </a:r>
            <a:endParaRPr lang="en-US" dirty="0"/>
          </a:p>
        </p:txBody>
      </p:sp>
      <p:sp>
        <p:nvSpPr>
          <p:cNvPr id="6" name="Text Placeholder 3"/>
          <p:cNvSpPr>
            <a:spLocks noGrp="1"/>
          </p:cNvSpPr>
          <p:nvPr>
            <p:ph type="body" sz="quarter" idx="11"/>
          </p:nvPr>
        </p:nvSpPr>
        <p:spPr>
          <a:xfrm>
            <a:off x="998478" y="5007010"/>
            <a:ext cx="3600000" cy="810000"/>
          </a:xfrm>
        </p:spPr>
        <p:txBody>
          <a:bodyPr anchor="b"/>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43344430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F1D6EF-4A17-4922-AE62-C2DA25DF6918}" type="datetimeFigureOut">
              <a:rPr lang="en-GB" smtClean="0"/>
              <a:t>08/02/2024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2AA24A1-874A-4707-8E5D-076FDB93464F}" type="slidenum">
              <a:rPr lang="en-GB" smtClean="0"/>
              <a:t>‹#›</a:t>
            </a:fld>
            <a:endParaRPr lang="en-GB"/>
          </a:p>
        </p:txBody>
      </p:sp>
    </p:spTree>
    <p:extLst>
      <p:ext uri="{BB962C8B-B14F-4D97-AF65-F5344CB8AC3E}">
        <p14:creationId xmlns:p14="http://schemas.microsoft.com/office/powerpoint/2010/main" val="35852850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cSld name="Nur Titel">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1"/>
            </p:custDataLst>
            <p:extLst>
              <p:ext uri="{D42A27DB-BD31-4B8C-83A1-F6EECF244321}">
                <p14:modId xmlns:p14="http://schemas.microsoft.com/office/powerpoint/2010/main" val="1896125163"/>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3" name="Objekt 2"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de-DE"/>
              <a:t>Titelmasterformat durch Klicken bearbeiten</a:t>
            </a:r>
            <a:endParaRPr lang="en-US"/>
          </a:p>
        </p:txBody>
      </p:sp>
    </p:spTree>
    <p:extLst>
      <p:ext uri="{BB962C8B-B14F-4D97-AF65-F5344CB8AC3E}">
        <p14:creationId xmlns:p14="http://schemas.microsoft.com/office/powerpoint/2010/main" val="40722529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95C54D-682D-4352-B0A6-87F7C28F8836}"/>
              </a:ext>
            </a:extLst>
          </p:cNvPr>
          <p:cNvSpPr>
            <a:spLocks noGrp="1"/>
          </p:cNvSpPr>
          <p:nvPr>
            <p:ph type="dt" sz="half" idx="10"/>
          </p:nvPr>
        </p:nvSpPr>
        <p:spPr>
          <a:xfrm>
            <a:off x="838200" y="6356350"/>
            <a:ext cx="2743200" cy="365125"/>
          </a:xfrm>
          <a:prstGeom prst="rect">
            <a:avLst/>
          </a:prstGeom>
        </p:spPr>
        <p:txBody>
          <a:bodyPr/>
          <a:lstStyle/>
          <a:p>
            <a:fld id="{BB3C5F39-E100-4BD5-8785-73C5284714E1}" type="datetimeFigureOut">
              <a:rPr lang="en-US" smtClean="0"/>
              <a:t>2/8/2024</a:t>
            </a:fld>
            <a:endParaRPr lang="en-US"/>
          </a:p>
        </p:txBody>
      </p:sp>
      <p:sp>
        <p:nvSpPr>
          <p:cNvPr id="3" name="Footer Placeholder 2">
            <a:extLst>
              <a:ext uri="{FF2B5EF4-FFF2-40B4-BE49-F238E27FC236}">
                <a16:creationId xmlns:a16="http://schemas.microsoft.com/office/drawing/2014/main" id="{36635C2B-FFD3-4BEB-A850-8AE568AE566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3860286-DAC4-4F69-8A06-E53BE0A8C0CF}"/>
              </a:ext>
            </a:extLst>
          </p:cNvPr>
          <p:cNvSpPr>
            <a:spLocks noGrp="1"/>
          </p:cNvSpPr>
          <p:nvPr>
            <p:ph type="sldNum" sz="quarter" idx="12"/>
          </p:nvPr>
        </p:nvSpPr>
        <p:spPr>
          <a:xfrm>
            <a:off x="8610600" y="6356350"/>
            <a:ext cx="2743200" cy="365125"/>
          </a:xfrm>
          <a:prstGeom prst="rect">
            <a:avLst/>
          </a:prstGeom>
        </p:spPr>
        <p:txBody>
          <a:bodyPr/>
          <a:lstStyle/>
          <a:p>
            <a:fld id="{8AA36C2E-810B-47E5-B37E-8EA553558838}" type="slidenum">
              <a:rPr lang="en-US" smtClean="0"/>
              <a:t>‹#›</a:t>
            </a:fld>
            <a:endParaRPr lang="en-US"/>
          </a:p>
        </p:txBody>
      </p:sp>
    </p:spTree>
    <p:extLst>
      <p:ext uri="{BB962C8B-B14F-4D97-AF65-F5344CB8AC3E}">
        <p14:creationId xmlns:p14="http://schemas.microsoft.com/office/powerpoint/2010/main" val="3440740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BC1A25C-9C23-47D0-BC86-BD2474043CD3}"/>
              </a:ext>
            </a:extLst>
          </p:cNvPr>
          <p:cNvGrpSpPr/>
          <p:nvPr userDrawn="1"/>
        </p:nvGrpSpPr>
        <p:grpSpPr>
          <a:xfrm>
            <a:off x="998476" y="0"/>
            <a:ext cx="911399" cy="1485244"/>
            <a:chOff x="1008000" y="0"/>
            <a:chExt cx="911399" cy="1485244"/>
          </a:xfrm>
          <a:solidFill>
            <a:schemeClr val="bg1">
              <a:alpha val="0"/>
            </a:schemeClr>
          </a:solidFill>
        </p:grpSpPr>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1008000" y="0"/>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1008000" y="742622"/>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sp>
          <p:nvSpPr>
            <p:cNvPr id="9" name="Freeform 19">
              <a:extLst>
                <a:ext uri="{FF2B5EF4-FFF2-40B4-BE49-F238E27FC236}">
                  <a16:creationId xmlns:a16="http://schemas.microsoft.com/office/drawing/2014/main" id="{162D722E-1D64-4D54-98B6-8466501BFD3D}"/>
                </a:ext>
              </a:extLst>
            </p:cNvPr>
            <p:cNvSpPr>
              <a:spLocks noChangeAspect="1" noEditPoints="1"/>
            </p:cNvSpPr>
            <p:nvPr userDrawn="1"/>
          </p:nvSpPr>
          <p:spPr bwMode="auto">
            <a:xfrm>
              <a:off x="1008000" y="1113933"/>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dirty="0"/>
            </a:p>
          </p:txBody>
        </p:sp>
      </p:grpSp>
      <p:sp>
        <p:nvSpPr>
          <p:cNvPr id="104" name="Rectangle 103">
            <a:extLst>
              <a:ext uri="{FF2B5EF4-FFF2-40B4-BE49-F238E27FC236}">
                <a16:creationId xmlns:a16="http://schemas.microsoft.com/office/drawing/2014/main" id="{6A6246C3-5BC1-4146-9E95-B8B3F1B77C22}"/>
              </a:ext>
            </a:extLst>
          </p:cNvPr>
          <p:cNvSpPr>
            <a:spLocks noChangeAspect="1"/>
          </p:cNvSpPr>
          <p:nvPr userDrawn="1"/>
        </p:nvSpPr>
        <p:spPr>
          <a:xfrm>
            <a:off x="7435789" y="371311"/>
            <a:ext cx="3764024" cy="5415923"/>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dirty="0" err="1">
              <a:solidFill>
                <a:schemeClr val="bg1"/>
              </a:solidFill>
              <a:latin typeface="KPMG Bold" panose="020B0803030202040204" pitchFamily="34" charset="0"/>
              <a:ea typeface="+mj-ea"/>
              <a:cs typeface="+mj-cs"/>
            </a:endParaRPr>
          </a:p>
        </p:txBody>
      </p:sp>
      <p:sp>
        <p:nvSpPr>
          <p:cNvPr id="106" name="Text Placeholder 3">
            <a:extLst>
              <a:ext uri="{FF2B5EF4-FFF2-40B4-BE49-F238E27FC236}">
                <a16:creationId xmlns:a16="http://schemas.microsoft.com/office/drawing/2014/main" id="{E9A5689E-A0AC-4126-A5A7-5CD8528C6C2E}"/>
              </a:ext>
            </a:extLst>
          </p:cNvPr>
          <p:cNvSpPr>
            <a:spLocks noGrp="1"/>
          </p:cNvSpPr>
          <p:nvPr>
            <p:ph type="body" sz="quarter" idx="12"/>
          </p:nvPr>
        </p:nvSpPr>
        <p:spPr>
          <a:xfrm>
            <a:off x="7702252" y="4710484"/>
            <a:ext cx="3229510"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2" name="Title 1"/>
          <p:cNvSpPr>
            <a:spLocks noGrp="1"/>
          </p:cNvSpPr>
          <p:nvPr>
            <p:ph type="ctrTitle" hasCustomPrompt="1"/>
          </p:nvPr>
        </p:nvSpPr>
        <p:spPr>
          <a:xfrm>
            <a:off x="7702252" y="636808"/>
            <a:ext cx="3229510" cy="3950972"/>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pic>
        <p:nvPicPr>
          <p:cNvPr id="10" name="Graphic 9">
            <a:extLst>
              <a:ext uri="{FF2B5EF4-FFF2-40B4-BE49-F238E27FC236}">
                <a16:creationId xmlns:a16="http://schemas.microsoft.com/office/drawing/2014/main" id="{78DFFAD0-690D-40FA-92E3-26DD5F2CF71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396993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 Image_KPMG Blue">
    <p:bg>
      <p:bgPr>
        <a:solidFill>
          <a:schemeClr val="accent2"/>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200E6EA-7AA4-4C98-8E47-F5F83446E051}"/>
              </a:ext>
            </a:extLst>
          </p:cNvPr>
          <p:cNvSpPr>
            <a:spLocks noGrp="1" noChangeAspect="1"/>
          </p:cNvSpPr>
          <p:nvPr>
            <p:ph type="pic" sz="quarter" idx="12"/>
          </p:nvPr>
        </p:nvSpPr>
        <p:spPr>
          <a:xfrm>
            <a:off x="998477" y="1468380"/>
            <a:ext cx="5885053" cy="4087973"/>
          </a:xfrm>
          <a:solidFill>
            <a:schemeClr val="accent1"/>
          </a:solidFill>
        </p:spPr>
        <p:txBody>
          <a:bodyPr anchor="ctr"/>
          <a:lstStyle>
            <a:lvl1pPr algn="ctr">
              <a:defRPr sz="1000" b="0">
                <a:solidFill>
                  <a:schemeClr val="bg1"/>
                </a:solidFill>
              </a:defRPr>
            </a:lvl1pPr>
          </a:lstStyle>
          <a:p>
            <a:r>
              <a:rPr lang="en-US"/>
              <a:t>Click icon to add picture</a:t>
            </a:r>
            <a:endParaRPr lang="en-GB"/>
          </a:p>
        </p:txBody>
      </p:sp>
      <p:sp>
        <p:nvSpPr>
          <p:cNvPr id="2" name="Title 1"/>
          <p:cNvSpPr>
            <a:spLocks noGrp="1"/>
          </p:cNvSpPr>
          <p:nvPr>
            <p:ph type="ctrTitle" hasCustomPrompt="1"/>
          </p:nvPr>
        </p:nvSpPr>
        <p:spPr>
          <a:xfrm>
            <a:off x="7642337" y="1468380"/>
            <a:ext cx="3551186" cy="3098109"/>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7648627"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7648627"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6" name="Text Placeholder 3"/>
          <p:cNvSpPr>
            <a:spLocks noGrp="1"/>
          </p:cNvSpPr>
          <p:nvPr userDrawn="1">
            <p:ph type="body" sz="quarter" idx="11"/>
          </p:nvPr>
        </p:nvSpPr>
        <p:spPr>
          <a:xfrm>
            <a:off x="7648628" y="4746353"/>
            <a:ext cx="3551186"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pic>
        <p:nvPicPr>
          <p:cNvPr id="9" name="Graphic 8">
            <a:extLst>
              <a:ext uri="{FF2B5EF4-FFF2-40B4-BE49-F238E27FC236}">
                <a16:creationId xmlns:a16="http://schemas.microsoft.com/office/drawing/2014/main" id="{93430CE4-5B69-4517-8F25-A3A23061EE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47346" y="371311"/>
            <a:ext cx="914400" cy="368346"/>
          </a:xfrm>
          <a:prstGeom prst="rect">
            <a:avLst/>
          </a:prstGeom>
        </p:spPr>
      </p:pic>
    </p:spTree>
    <p:extLst>
      <p:ext uri="{BB962C8B-B14F-4D97-AF65-F5344CB8AC3E}">
        <p14:creationId xmlns:p14="http://schemas.microsoft.com/office/powerpoint/2010/main" val="4033362024"/>
      </p:ext>
    </p:extLst>
  </p:cSld>
  <p:clrMapOvr>
    <a:masterClrMapping/>
  </p:clrMapOvr>
  <p:extLst>
    <p:ext uri="{DCECCB84-F9BA-43D5-87BE-67443E8EF086}">
      <p15:sldGuideLst xmlns:p15="http://schemas.microsoft.com/office/powerpoint/2012/main">
        <p15:guide id="1" orient="horz" pos="349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 Image_KPMG Blue">
    <p:bg>
      <p:bgPr>
        <a:solidFill>
          <a:schemeClr val="accent2"/>
        </a:solidFill>
        <a:effectLst/>
      </p:bgPr>
    </p:bg>
    <p:spTree>
      <p:nvGrpSpPr>
        <p:cNvPr id="1" name=""/>
        <p:cNvGrpSpPr/>
        <p:nvPr/>
      </p:nvGrpSpPr>
      <p:grpSpPr>
        <a:xfrm>
          <a:off x="0" y="0"/>
          <a:ext cx="0" cy="0"/>
          <a:chOff x="0" y="0"/>
          <a:chExt cx="0" cy="0"/>
        </a:xfrm>
      </p:grpSpPr>
      <p:sp>
        <p:nvSpPr>
          <p:cNvPr id="28" name="Picture Placeholder 3">
            <a:extLst>
              <a:ext uri="{FF2B5EF4-FFF2-40B4-BE49-F238E27FC236}">
                <a16:creationId xmlns:a16="http://schemas.microsoft.com/office/drawing/2014/main" id="{445BA5F7-F13B-4C20-B0E0-112E55400EE4}"/>
              </a:ext>
            </a:extLst>
          </p:cNvPr>
          <p:cNvSpPr>
            <a:spLocks noGrp="1" noChangeAspect="1"/>
          </p:cNvSpPr>
          <p:nvPr>
            <p:ph type="pic" sz="quarter" idx="12"/>
          </p:nvPr>
        </p:nvSpPr>
        <p:spPr>
          <a:xfrm>
            <a:off x="998477" y="371311"/>
            <a:ext cx="3727618" cy="5392264"/>
          </a:xfrm>
          <a:solidFill>
            <a:schemeClr val="accent1"/>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
        <p:nvSpPr>
          <p:cNvPr id="2" name="Title 1"/>
          <p:cNvSpPr>
            <a:spLocks noGrp="1"/>
          </p:cNvSpPr>
          <p:nvPr>
            <p:ph type="ctrTitle" hasCustomPrompt="1"/>
          </p:nvPr>
        </p:nvSpPr>
        <p:spPr>
          <a:xfrm>
            <a:off x="5489910" y="1453783"/>
            <a:ext cx="5301922" cy="3446223"/>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4729193" y="614966"/>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6" name="Text Placeholder 3"/>
          <p:cNvSpPr>
            <a:spLocks noGrp="1"/>
          </p:cNvSpPr>
          <p:nvPr userDrawn="1">
            <p:ph type="body" sz="quarter" idx="11"/>
          </p:nvPr>
        </p:nvSpPr>
        <p:spPr>
          <a:xfrm>
            <a:off x="5489910" y="4953575"/>
            <a:ext cx="5301922"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pic>
        <p:nvPicPr>
          <p:cNvPr id="7" name="Graphic 6">
            <a:extLst>
              <a:ext uri="{FF2B5EF4-FFF2-40B4-BE49-F238E27FC236}">
                <a16:creationId xmlns:a16="http://schemas.microsoft.com/office/drawing/2014/main" id="{3FEB65A9-A8F4-40C5-AC08-82132F1B1BD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91560" y="371311"/>
            <a:ext cx="914400" cy="368346"/>
          </a:xfrm>
          <a:prstGeom prst="rect">
            <a:avLst/>
          </a:prstGeom>
        </p:spPr>
      </p:pic>
    </p:spTree>
    <p:extLst>
      <p:ext uri="{BB962C8B-B14F-4D97-AF65-F5344CB8AC3E}">
        <p14:creationId xmlns:p14="http://schemas.microsoft.com/office/powerpoint/2010/main" val="2454744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 Image_Cobalt Blue">
    <p:bg>
      <p:bgPr>
        <a:solidFill>
          <a:schemeClr val="accent1"/>
        </a:solidFill>
        <a:effectLst/>
      </p:bgPr>
    </p:bg>
    <p:spTree>
      <p:nvGrpSpPr>
        <p:cNvPr id="1" name=""/>
        <p:cNvGrpSpPr/>
        <p:nvPr/>
      </p:nvGrpSpPr>
      <p:grpSpPr>
        <a:xfrm>
          <a:off x="0" y="0"/>
          <a:ext cx="0" cy="0"/>
          <a:chOff x="0" y="0"/>
          <a:chExt cx="0" cy="0"/>
        </a:xfrm>
      </p:grpSpPr>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998476"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998476"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dirty="0"/>
          </a:p>
        </p:txBody>
      </p:sp>
      <p:sp>
        <p:nvSpPr>
          <p:cNvPr id="28" name="Picture Placeholder 3">
            <a:extLst>
              <a:ext uri="{FF2B5EF4-FFF2-40B4-BE49-F238E27FC236}">
                <a16:creationId xmlns:a16="http://schemas.microsoft.com/office/drawing/2014/main" id="{1D0B9D96-907F-4E37-B5A7-830AD095F223}"/>
              </a:ext>
            </a:extLst>
          </p:cNvPr>
          <p:cNvSpPr>
            <a:spLocks noGrp="1" noChangeAspect="1"/>
          </p:cNvSpPr>
          <p:nvPr>
            <p:ph type="pic" sz="quarter" idx="12"/>
          </p:nvPr>
        </p:nvSpPr>
        <p:spPr>
          <a:xfrm>
            <a:off x="4915965" y="1456388"/>
            <a:ext cx="6283848" cy="4364991"/>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
        <p:nvSpPr>
          <p:cNvPr id="34" name="Title 1">
            <a:extLst>
              <a:ext uri="{FF2B5EF4-FFF2-40B4-BE49-F238E27FC236}">
                <a16:creationId xmlns:a16="http://schemas.microsoft.com/office/drawing/2014/main" id="{E8E14845-BB2E-4EA2-8CBD-F35A520E366D}"/>
              </a:ext>
            </a:extLst>
          </p:cNvPr>
          <p:cNvSpPr>
            <a:spLocks noGrp="1"/>
          </p:cNvSpPr>
          <p:nvPr>
            <p:ph type="ctrTitle" hasCustomPrompt="1"/>
          </p:nvPr>
        </p:nvSpPr>
        <p:spPr>
          <a:xfrm>
            <a:off x="998478" y="1456388"/>
            <a:ext cx="3174866" cy="3427743"/>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40" name="Text Placeholder 3">
            <a:extLst>
              <a:ext uri="{FF2B5EF4-FFF2-40B4-BE49-F238E27FC236}">
                <a16:creationId xmlns:a16="http://schemas.microsoft.com/office/drawing/2014/main" id="{423222F2-0E39-45E4-8918-49125CD7C1EA}"/>
              </a:ext>
            </a:extLst>
          </p:cNvPr>
          <p:cNvSpPr>
            <a:spLocks noGrp="1"/>
          </p:cNvSpPr>
          <p:nvPr>
            <p:ph type="body" sz="quarter" idx="11"/>
          </p:nvPr>
        </p:nvSpPr>
        <p:spPr>
          <a:xfrm>
            <a:off x="998478" y="5007010"/>
            <a:ext cx="3174866"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pic>
        <p:nvPicPr>
          <p:cNvPr id="9" name="Graphic 8">
            <a:extLst>
              <a:ext uri="{FF2B5EF4-FFF2-40B4-BE49-F238E27FC236}">
                <a16:creationId xmlns:a16="http://schemas.microsoft.com/office/drawing/2014/main" id="{323EE304-3FCA-4CF8-84B4-178F6B5C57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3826175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 Image_Cobalt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8478" y="1456388"/>
            <a:ext cx="5249471" cy="3442681"/>
          </a:xfrm>
          <a:noFill/>
          <a:ln w="3175">
            <a:noFill/>
            <a:prstDash val="lgDash"/>
          </a:ln>
        </p:spPr>
        <p:txBody>
          <a:bodyPr lIns="0" tIns="0" rIns="0" bIns="0" anchor="t" anchorCtr="0">
            <a:noAutofit/>
          </a:bodyPr>
          <a:lstStyle>
            <a:lvl1pPr algn="l">
              <a:defRPr sz="6600" baseline="0">
                <a:solidFill>
                  <a:schemeClr val="bg1"/>
                </a:solidFill>
              </a:defRPr>
            </a:lvl1pPr>
          </a:lstStyle>
          <a:p>
            <a:r>
              <a:rPr lang="en-GB" dirty="0"/>
              <a:t>Title slide text only</a:t>
            </a:r>
            <a:endParaRPr lang="en-US" dirty="0"/>
          </a:p>
        </p:txBody>
      </p:sp>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998476" y="614966"/>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998476" y="1357588"/>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6" name="Text Placeholder 3"/>
          <p:cNvSpPr>
            <a:spLocks noGrp="1"/>
          </p:cNvSpPr>
          <p:nvPr userDrawn="1">
            <p:ph type="body" sz="quarter" idx="11"/>
          </p:nvPr>
        </p:nvSpPr>
        <p:spPr>
          <a:xfrm>
            <a:off x="998478" y="5007009"/>
            <a:ext cx="5249471"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28" name="Picture Placeholder 3">
            <a:extLst>
              <a:ext uri="{FF2B5EF4-FFF2-40B4-BE49-F238E27FC236}">
                <a16:creationId xmlns:a16="http://schemas.microsoft.com/office/drawing/2014/main" id="{13BD1F9C-C7CA-4162-BCD4-0E8701D30076}"/>
              </a:ext>
            </a:extLst>
          </p:cNvPr>
          <p:cNvSpPr>
            <a:spLocks noGrp="1" noChangeAspect="1"/>
          </p:cNvSpPr>
          <p:nvPr>
            <p:ph type="pic" sz="quarter" idx="12"/>
          </p:nvPr>
        </p:nvSpPr>
        <p:spPr>
          <a:xfrm>
            <a:off x="7428967" y="371311"/>
            <a:ext cx="3764557" cy="5445698"/>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pic>
        <p:nvPicPr>
          <p:cNvPr id="9" name="Graphic 8">
            <a:extLst>
              <a:ext uri="{FF2B5EF4-FFF2-40B4-BE49-F238E27FC236}">
                <a16:creationId xmlns:a16="http://schemas.microsoft.com/office/drawing/2014/main" id="{AA9325F0-DADC-43A7-A4FF-97033BB2202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1948208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33821-7F6E-47FF-89CD-D057DAFB6B1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08670719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ags" Target="../tags/tag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95364" y="431800"/>
            <a:ext cx="10204450" cy="533400"/>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p:cNvSpPr>
            <a:spLocks noGrp="1"/>
          </p:cNvSpPr>
          <p:nvPr>
            <p:ph type="body" idx="1"/>
          </p:nvPr>
        </p:nvSpPr>
        <p:spPr>
          <a:xfrm>
            <a:off x="995362" y="1330325"/>
            <a:ext cx="10200683" cy="454660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Shape 8"/>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accent2"/>
                </a:solidFill>
                <a:latin typeface="+mn-lt"/>
                <a:ea typeface="Arial"/>
                <a:cs typeface="Arial" panose="020B0604020202020204" pitchFamily="34" charset="0"/>
              </a:rPr>
              <a:pPr algn="r"/>
              <a:t>‹#›</a:t>
            </a:fld>
            <a:endParaRPr lang="en-GB" sz="1000" dirty="0">
              <a:solidFill>
                <a:schemeClr val="accent2"/>
              </a:solidFill>
              <a:latin typeface="+mn-lt"/>
              <a:ea typeface="Arial"/>
              <a:cs typeface="Arial" panose="020B0604020202020204" pitchFamily="34" charset="0"/>
            </a:endParaRPr>
          </a:p>
        </p:txBody>
      </p:sp>
      <p:sp>
        <p:nvSpPr>
          <p:cNvPr id="25" name="TextBox 24">
            <a:extLst>
              <a:ext uri="{C183D7F6-B498-43B3-948B-1728B52AA6E4}">
                <adec:decorative xmlns:adec="http://schemas.microsoft.com/office/drawing/2017/decorative" val="1"/>
              </a:ext>
            </a:extLst>
          </p:cNvPr>
          <p:cNvSpPr txBox="1"/>
          <p:nvPr userDrawn="1">
            <p:custDataLst>
              <p:tags r:id="rId41"/>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endParaRPr lang="en-GB" sz="600" b="0" kern="1200" noProof="0" dirty="0">
              <a:solidFill>
                <a:schemeClr val="bg1">
                  <a:lumMod val="65000"/>
                </a:schemeClr>
              </a:solidFill>
              <a:latin typeface="+mn-lt"/>
              <a:ea typeface="+mn-ea"/>
              <a:cs typeface="+mn-cs"/>
            </a:endParaRPr>
          </a:p>
        </p:txBody>
      </p:sp>
      <p:sp>
        <p:nvSpPr>
          <p:cNvPr id="8" name="TextBox 7">
            <a:extLst>
              <a:ext uri="{C183D7F6-B498-43B3-948B-1728B52AA6E4}">
                <adec:decorative xmlns:adec="http://schemas.microsoft.com/office/drawing/2017/decorative" val="1"/>
              </a:ext>
            </a:extLst>
          </p:cNvPr>
          <p:cNvSpPr txBox="1"/>
          <p:nvPr userDrawn="1">
            <p:custDataLst>
              <p:tags r:id="rId42"/>
            </p:custDataLst>
          </p:nvPr>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dirty="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cxnSp>
        <p:nvCxnSpPr>
          <p:cNvPr id="17" name="Straight Connector 16">
            <a:extLst>
              <a:ext uri="{FF2B5EF4-FFF2-40B4-BE49-F238E27FC236}">
                <a16:creationId xmlns:a16="http://schemas.microsoft.com/office/drawing/2014/main" id="{F024B3B3-3138-44BB-8DDD-6BDCEF24DEDC}"/>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Graphic 8">
            <a:extLst>
              <a:ext uri="{FF2B5EF4-FFF2-40B4-BE49-F238E27FC236}">
                <a16:creationId xmlns:a16="http://schemas.microsoft.com/office/drawing/2014/main" id="{9AC77B96-D96C-4FA2-858B-DEE0A3A7B7B6}"/>
              </a:ext>
            </a:extLst>
          </p:cNvPr>
          <p:cNvSpPr/>
          <p:nvPr/>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703" r:id="rId1"/>
    <p:sldLayoutId id="2147483783" r:id="rId2"/>
    <p:sldLayoutId id="2147483749" r:id="rId3"/>
    <p:sldLayoutId id="2147483750" r:id="rId4"/>
    <p:sldLayoutId id="2147483767" r:id="rId5"/>
    <p:sldLayoutId id="2147483768" r:id="rId6"/>
    <p:sldLayoutId id="2147483765" r:id="rId7"/>
    <p:sldLayoutId id="2147483766" r:id="rId8"/>
    <p:sldLayoutId id="2147483666" r:id="rId9"/>
    <p:sldLayoutId id="2147483712" r:id="rId10"/>
    <p:sldLayoutId id="2147483664" r:id="rId11"/>
    <p:sldLayoutId id="2147483769" r:id="rId12"/>
    <p:sldLayoutId id="2147483770" r:id="rId13"/>
    <p:sldLayoutId id="2147483714" r:id="rId14"/>
    <p:sldLayoutId id="2147483689" r:id="rId15"/>
    <p:sldLayoutId id="2147483716" r:id="rId16"/>
    <p:sldLayoutId id="2147483690" r:id="rId17"/>
    <p:sldLayoutId id="2147483692" r:id="rId18"/>
    <p:sldLayoutId id="2147483691" r:id="rId19"/>
    <p:sldLayoutId id="2147483693" r:id="rId20"/>
    <p:sldLayoutId id="2147483701" r:id="rId21"/>
    <p:sldLayoutId id="2147483771" r:id="rId22"/>
    <p:sldLayoutId id="2147483752" r:id="rId23"/>
    <p:sldLayoutId id="2147483697" r:id="rId24"/>
    <p:sldLayoutId id="2147483772" r:id="rId25"/>
    <p:sldLayoutId id="2147483754" r:id="rId26"/>
    <p:sldLayoutId id="2147483699" r:id="rId27"/>
    <p:sldLayoutId id="2147483700" r:id="rId28"/>
    <p:sldLayoutId id="2147483722" r:id="rId29"/>
    <p:sldLayoutId id="2147483682" r:id="rId30"/>
    <p:sldLayoutId id="2147483745" r:id="rId31"/>
    <p:sldLayoutId id="2147483746" r:id="rId32"/>
    <p:sldLayoutId id="2147483667" r:id="rId33"/>
    <p:sldLayoutId id="2147483748" r:id="rId34"/>
    <p:sldLayoutId id="2147483773" r:id="rId35"/>
    <p:sldLayoutId id="2147483787" r:id="rId36"/>
    <p:sldLayoutId id="2147483788" r:id="rId37"/>
    <p:sldLayoutId id="2147483789" r:id="rId38"/>
    <p:sldLayoutId id="2147483790" r:id="rId39"/>
  </p:sldLayoutIdLst>
  <p:txStyles>
    <p:titleStyle>
      <a:lvl1pPr algn="l" defTabSz="914400" rtl="0" eaLnBrk="1" latinLnBrk="0" hangingPunct="1">
        <a:lnSpc>
          <a:spcPct val="70000"/>
        </a:lnSpc>
        <a:spcBef>
          <a:spcPct val="0"/>
        </a:spcBef>
        <a:buNone/>
        <a:defRPr sz="440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16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600" kern="1200">
          <a:solidFill>
            <a:schemeClr val="accent2"/>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a:solidFill>
            <a:schemeClr val="accent2"/>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a:solidFill>
            <a:schemeClr val="accent2"/>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baseline="0">
          <a:solidFill>
            <a:schemeClr val="accent2"/>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02" userDrawn="1">
          <p15:clr>
            <a:srgbClr val="F26B43"/>
          </p15:clr>
        </p15:guide>
        <p15:guide id="2" pos="627" userDrawn="1">
          <p15:clr>
            <a:srgbClr val="F26B43"/>
          </p15:clr>
        </p15:guide>
        <p15:guide id="3" pos="7055" userDrawn="1">
          <p15:clr>
            <a:srgbClr val="F26B43"/>
          </p15:clr>
        </p15:guide>
        <p15:guide id="4" orient="horz" pos="838" userDrawn="1">
          <p15:clr>
            <a:srgbClr val="F26B43"/>
          </p15:clr>
        </p15:guide>
        <p15:guide id="5" orient="horz" pos="612" userDrawn="1">
          <p15:clr>
            <a:srgbClr val="F26B43"/>
          </p15:clr>
        </p15:guide>
        <p15:guide id="6" orient="horz" pos="27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tags" Target="../tags/tag18.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3" Type="http://schemas.openxmlformats.org/officeDocument/2006/relationships/hyperlink" Target="https://kpmgoneuk-my.sharepoint.com/personal/mike_poole_kpmg_co_uk/Documents/Desktop/Templates%20for%20ESG/KPMG%20ESG%20A4%20portrait%20template%20(RGB).pptx?web=1" TargetMode="External"/><Relationship Id="rId2" Type="http://schemas.openxmlformats.org/officeDocument/2006/relationships/slideLayout" Target="../slideLayouts/slideLayout33.xml"/><Relationship Id="rId1" Type="http://schemas.openxmlformats.org/officeDocument/2006/relationships/tags" Target="../tags/tag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37.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95363" y="1330325"/>
            <a:ext cx="3600000" cy="3420000"/>
          </a:xfrm>
        </p:spPr>
        <p:txBody>
          <a:bodyPr/>
          <a:lstStyle/>
          <a:p>
            <a:r>
              <a:rPr lang="en-GB" sz="5000" dirty="0"/>
              <a:t>Proposal for</a:t>
            </a:r>
            <a:br>
              <a:rPr lang="en-GB" sz="5000" dirty="0"/>
            </a:br>
            <a:r>
              <a:rPr lang="en-GB" sz="5000" dirty="0"/>
              <a:t>CyberArk PAM Phase 2.1</a:t>
            </a:r>
            <a:br>
              <a:rPr lang="en-GB" sz="5000" dirty="0"/>
            </a:br>
            <a:br>
              <a:rPr lang="en-GB" sz="5000" dirty="0"/>
            </a:br>
            <a:r>
              <a:rPr lang="en-GB" sz="5000" dirty="0"/>
              <a:t>(Device Discovery &amp; Account onboarding)        </a:t>
            </a:r>
          </a:p>
        </p:txBody>
      </p:sp>
    </p:spTree>
    <p:extLst>
      <p:ext uri="{BB962C8B-B14F-4D97-AF65-F5344CB8AC3E}">
        <p14:creationId xmlns:p14="http://schemas.microsoft.com/office/powerpoint/2010/main" val="2041116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A36E5A-5668-41FE-BFE6-D6091551F953}"/>
              </a:ext>
            </a:extLst>
          </p:cNvPr>
          <p:cNvSpPr>
            <a:spLocks noGrp="1"/>
          </p:cNvSpPr>
          <p:nvPr>
            <p:ph type="ctrTitle"/>
          </p:nvPr>
        </p:nvSpPr>
        <p:spPr>
          <a:xfrm>
            <a:off x="1274841" y="1717734"/>
            <a:ext cx="5765982" cy="2903488"/>
          </a:xfrm>
        </p:spPr>
        <p:txBody>
          <a:bodyPr/>
          <a:lstStyle/>
          <a:p>
            <a:r>
              <a:rPr lang="en-GB" sz="6600" dirty="0"/>
              <a:t>04</a:t>
            </a:r>
            <a:br>
              <a:rPr lang="en-GB" sz="6600" dirty="0"/>
            </a:br>
            <a:br>
              <a:rPr lang="en-GB" sz="6600" dirty="0"/>
            </a:br>
            <a:r>
              <a:rPr lang="en-GB" sz="6600" dirty="0"/>
              <a:t>Objectives and Scope</a:t>
            </a:r>
            <a:endParaRPr lang="en-GB" dirty="0"/>
          </a:p>
        </p:txBody>
      </p:sp>
    </p:spTree>
    <p:extLst>
      <p:ext uri="{BB962C8B-B14F-4D97-AF65-F5344CB8AC3E}">
        <p14:creationId xmlns:p14="http://schemas.microsoft.com/office/powerpoint/2010/main" val="2948597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0596BAA4-5AF4-4EB2-9481-6F1726D34366}"/>
              </a:ext>
            </a:extLst>
          </p:cNvPr>
          <p:cNvGrpSpPr/>
          <p:nvPr/>
        </p:nvGrpSpPr>
        <p:grpSpPr>
          <a:xfrm>
            <a:off x="833040" y="1005062"/>
            <a:ext cx="11139030" cy="1532401"/>
            <a:chOff x="-460779" y="654361"/>
            <a:chExt cx="11196715" cy="1610650"/>
          </a:xfrm>
        </p:grpSpPr>
        <p:sp>
          <p:nvSpPr>
            <p:cNvPr id="19" name="Flowchart: Manual Input 18">
              <a:extLst>
                <a:ext uri="{FF2B5EF4-FFF2-40B4-BE49-F238E27FC236}">
                  <a16:creationId xmlns:a16="http://schemas.microsoft.com/office/drawing/2014/main" id="{F322D4FD-F8A5-4CA3-BD78-C0F81AB12610}"/>
                </a:ext>
              </a:extLst>
            </p:cNvPr>
            <p:cNvSpPr/>
            <p:nvPr/>
          </p:nvSpPr>
          <p:spPr>
            <a:xfrm>
              <a:off x="-252120" y="654361"/>
              <a:ext cx="10988056" cy="1610650"/>
            </a:xfrm>
            <a:prstGeom prst="flowChartManualInput">
              <a:avLst/>
            </a:prstGeom>
            <a:gradFill flip="none" rotWithShape="1">
              <a:gsLst>
                <a:gs pos="0">
                  <a:srgbClr val="22488B">
                    <a:shade val="30000"/>
                    <a:satMod val="115000"/>
                  </a:srgbClr>
                </a:gs>
                <a:gs pos="25000">
                  <a:srgbClr val="22488B">
                    <a:shade val="67500"/>
                    <a:satMod val="115000"/>
                  </a:srgbClr>
                </a:gs>
                <a:gs pos="100000">
                  <a:srgbClr val="22488B">
                    <a:shade val="100000"/>
                    <a:satMod val="115000"/>
                  </a:srgb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lvl="1" defTabSz="333370">
                <a:defRPr/>
              </a:pPr>
              <a:r>
                <a:rPr lang="en-US" sz="2000" b="1" dirty="0">
                  <a:solidFill>
                    <a:srgbClr val="FFFFFF"/>
                  </a:solidFill>
                  <a:latin typeface="Arial" panose="020B0604020202020204" pitchFamily="34" charset="0"/>
                </a:rPr>
                <a:t>Phase 2.1 – Account Discovery &amp; Onboarding </a:t>
              </a:r>
              <a:endParaRPr lang="en-US" sz="1300" b="1" dirty="0">
                <a:solidFill>
                  <a:srgbClr val="FFFFFF"/>
                </a:solidFill>
                <a:latin typeface="Arial" panose="020B0604020202020204" pitchFamily="34" charset="0"/>
              </a:endParaRPr>
            </a:p>
          </p:txBody>
        </p:sp>
        <p:sp>
          <p:nvSpPr>
            <p:cNvPr id="20" name="Rectangle 19">
              <a:extLst>
                <a:ext uri="{FF2B5EF4-FFF2-40B4-BE49-F238E27FC236}">
                  <a16:creationId xmlns:a16="http://schemas.microsoft.com/office/drawing/2014/main" id="{9ED0119E-A7CF-4A8E-AA2B-56F3C8941F78}"/>
                </a:ext>
              </a:extLst>
            </p:cNvPr>
            <p:cNvSpPr/>
            <p:nvPr/>
          </p:nvSpPr>
          <p:spPr>
            <a:xfrm>
              <a:off x="-460779" y="1065081"/>
              <a:ext cx="11030696" cy="240421"/>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1000">
                <a:solidFill>
                  <a:schemeClr val="bg1"/>
                </a:solidFill>
                <a:latin typeface="Arial" panose="020B0604020202020204" pitchFamily="34" charset="0"/>
                <a:cs typeface="Arial" panose="020B0604020202020204" pitchFamily="34" charset="0"/>
              </a:endParaRPr>
            </a:p>
          </p:txBody>
        </p:sp>
      </p:grpSp>
      <p:grpSp>
        <p:nvGrpSpPr>
          <p:cNvPr id="32" name="Group 31">
            <a:extLst>
              <a:ext uri="{FF2B5EF4-FFF2-40B4-BE49-F238E27FC236}">
                <a16:creationId xmlns:a16="http://schemas.microsoft.com/office/drawing/2014/main" id="{999765A1-188E-4889-BD2A-373881B9D9C4}"/>
              </a:ext>
            </a:extLst>
          </p:cNvPr>
          <p:cNvGrpSpPr/>
          <p:nvPr/>
        </p:nvGrpSpPr>
        <p:grpSpPr>
          <a:xfrm>
            <a:off x="1033678" y="2535411"/>
            <a:ext cx="7412945" cy="286506"/>
            <a:chOff x="2229730" y="3169284"/>
            <a:chExt cx="3998980" cy="351400"/>
          </a:xfrm>
          <a:solidFill>
            <a:srgbClr val="FD349C"/>
          </a:solidFill>
        </p:grpSpPr>
        <p:sp>
          <p:nvSpPr>
            <p:cNvPr id="33" name="Isosceles Triangle 32">
              <a:extLst>
                <a:ext uri="{FF2B5EF4-FFF2-40B4-BE49-F238E27FC236}">
                  <a16:creationId xmlns:a16="http://schemas.microsoft.com/office/drawing/2014/main" id="{BD53B60A-604E-48FA-A6AD-B4593B134C5A}"/>
                </a:ext>
              </a:extLst>
            </p:cNvPr>
            <p:cNvSpPr/>
            <p:nvPr/>
          </p:nvSpPr>
          <p:spPr>
            <a:xfrm rot="10800000">
              <a:off x="2229730" y="3189162"/>
              <a:ext cx="3998980" cy="331522"/>
            </a:xfrm>
            <a:prstGeom prst="triangle">
              <a:avLst>
                <a:gd name="adj" fmla="val 50000"/>
              </a:avLst>
            </a:prstGeom>
            <a:solidFill>
              <a:srgbClr val="098E7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4370" tIns="44370" rIns="44370" bIns="44370" rtlCol="0" anchor="ctr"/>
            <a:lstStyle/>
            <a:p>
              <a:pPr defTabSz="914423">
                <a:defRPr/>
              </a:pPr>
              <a:endParaRPr lang="en-US" sz="1218">
                <a:solidFill>
                  <a:prstClr val="white"/>
                </a:solidFill>
                <a:latin typeface="Arial"/>
              </a:endParaRPr>
            </a:p>
          </p:txBody>
        </p:sp>
        <p:sp>
          <p:nvSpPr>
            <p:cNvPr id="34" name="TextBox 33">
              <a:extLst>
                <a:ext uri="{FF2B5EF4-FFF2-40B4-BE49-F238E27FC236}">
                  <a16:creationId xmlns:a16="http://schemas.microsoft.com/office/drawing/2014/main" id="{7F9D22FB-1883-46D9-A546-43384CA90798}"/>
                </a:ext>
              </a:extLst>
            </p:cNvPr>
            <p:cNvSpPr txBox="1"/>
            <p:nvPr/>
          </p:nvSpPr>
          <p:spPr>
            <a:xfrm>
              <a:off x="3534270" y="3169284"/>
              <a:ext cx="1389901" cy="217077"/>
            </a:xfrm>
            <a:prstGeom prst="rect">
              <a:avLst/>
            </a:prstGeom>
            <a:noFill/>
          </p:spPr>
          <p:txBody>
            <a:bodyPr wrap="square" lIns="44370" tIns="44370" rIns="44370" bIns="44370" rtlCol="0">
              <a:noAutofit/>
            </a:bodyPr>
            <a:lstStyle/>
            <a:p>
              <a:pPr algn="ctr" defTabSz="914423">
                <a:spcAft>
                  <a:spcPts val="489"/>
                </a:spcAft>
                <a:defRPr/>
              </a:pPr>
              <a:r>
                <a:rPr lang="en-US" sz="1050" b="1" dirty="0">
                  <a:solidFill>
                    <a:prstClr val="white"/>
                  </a:solidFill>
                </a:rPr>
                <a:t>SCOPE OF WORK</a:t>
              </a:r>
            </a:p>
          </p:txBody>
        </p:sp>
      </p:grpSp>
      <p:sp>
        <p:nvSpPr>
          <p:cNvPr id="31" name="TextBox 30">
            <a:extLst>
              <a:ext uri="{FF2B5EF4-FFF2-40B4-BE49-F238E27FC236}">
                <a16:creationId xmlns:a16="http://schemas.microsoft.com/office/drawing/2014/main" id="{F3DD626C-322B-48BF-BF99-A8FEABC892A8}"/>
              </a:ext>
            </a:extLst>
          </p:cNvPr>
          <p:cNvSpPr txBox="1"/>
          <p:nvPr/>
        </p:nvSpPr>
        <p:spPr>
          <a:xfrm>
            <a:off x="9509209" y="4228568"/>
            <a:ext cx="2722295" cy="1036467"/>
          </a:xfrm>
          <a:prstGeom prst="rect">
            <a:avLst/>
          </a:prstGeom>
          <a:noFill/>
        </p:spPr>
        <p:txBody>
          <a:bodyPr wrap="square" lIns="44370" tIns="44370" rIns="44370" bIns="44370" rtlCol="0">
            <a:noAutofit/>
          </a:bodyPr>
          <a:lstStyle/>
          <a:p>
            <a:pPr defTabSz="914423">
              <a:spcAft>
                <a:spcPts val="489"/>
              </a:spcAft>
              <a:defRPr/>
            </a:pPr>
            <a:endParaRPr lang="en-US" sz="1000">
              <a:solidFill>
                <a:schemeClr val="bg1"/>
              </a:solidFill>
            </a:endParaRPr>
          </a:p>
        </p:txBody>
      </p:sp>
      <p:sp>
        <p:nvSpPr>
          <p:cNvPr id="51" name="Rectangle 50">
            <a:extLst>
              <a:ext uri="{FF2B5EF4-FFF2-40B4-BE49-F238E27FC236}">
                <a16:creationId xmlns:a16="http://schemas.microsoft.com/office/drawing/2014/main" id="{14E90CBF-40CA-4654-B191-3DE3FB5E8C29}"/>
              </a:ext>
            </a:extLst>
          </p:cNvPr>
          <p:cNvSpPr/>
          <p:nvPr/>
        </p:nvSpPr>
        <p:spPr>
          <a:xfrm>
            <a:off x="8629072" y="3085982"/>
            <a:ext cx="3342998" cy="3611920"/>
          </a:xfrm>
          <a:prstGeom prst="rect">
            <a:avLst/>
          </a:prstGeom>
          <a:solidFill>
            <a:schemeClr val="accent5">
              <a:lumMod val="60000"/>
              <a:lumOff val="40000"/>
            </a:schemeClr>
          </a:solidFill>
          <a:ln w="12700" cap="flat" cmpd="sng" algn="ctr">
            <a:noFill/>
            <a:prstDash val="solid"/>
            <a:miter lim="800000"/>
          </a:ln>
          <a:effectLst>
            <a:outerShdw blurRad="50800" dist="38100" dir="2700000" algn="tl" rotWithShape="0">
              <a:prstClr val="black">
                <a:alpha val="40000"/>
              </a:prstClr>
            </a:outerShdw>
          </a:effectLst>
        </p:spPr>
        <p:txBody>
          <a:bodyPr rot="0" spcFirstLastPara="0" vert="horz" wrap="square" lIns="74295" tIns="37148" rIns="74295" bIns="37148" numCol="1" spcCol="0" rtlCol="0" fromWordArt="0" anchor="ctr" anchorCtr="0" forceAA="0" compatLnSpc="1">
            <a:prstTxWarp prst="textNoShape">
              <a:avLst/>
            </a:prstTxWarp>
            <a:noAutofit/>
          </a:bodyPr>
          <a:lstStyle/>
          <a:p>
            <a:pPr defTabSz="742969">
              <a:lnSpc>
                <a:spcPct val="107000"/>
              </a:lnSpc>
              <a:spcAft>
                <a:spcPts val="650"/>
              </a:spcAft>
              <a:defRPr/>
            </a:pPr>
            <a:endParaRPr lang="en-US" sz="894" kern="0">
              <a:solidFill>
                <a:sysClr val="window" lastClr="FFFFFF"/>
              </a:solidFill>
              <a:latin typeface="Arial" panose="020B0604020202020204" pitchFamily="34" charset="0"/>
              <a:ea typeface="Calibri" panose="020F0502020204030204" pitchFamily="34" charset="0"/>
              <a:cs typeface="Arial" panose="020B0604020202020204" pitchFamily="34" charset="0"/>
            </a:endParaRPr>
          </a:p>
        </p:txBody>
      </p:sp>
      <p:grpSp>
        <p:nvGrpSpPr>
          <p:cNvPr id="52" name="Group 51">
            <a:extLst>
              <a:ext uri="{FF2B5EF4-FFF2-40B4-BE49-F238E27FC236}">
                <a16:creationId xmlns:a16="http://schemas.microsoft.com/office/drawing/2014/main" id="{BA4035F7-7787-4698-A9A0-8E9726F04C6B}"/>
              </a:ext>
            </a:extLst>
          </p:cNvPr>
          <p:cNvGrpSpPr/>
          <p:nvPr/>
        </p:nvGrpSpPr>
        <p:grpSpPr>
          <a:xfrm>
            <a:off x="11502887" y="3112043"/>
            <a:ext cx="469183" cy="568006"/>
            <a:chOff x="10448124" y="4132139"/>
            <a:chExt cx="509845" cy="333781"/>
          </a:xfrm>
        </p:grpSpPr>
        <p:sp>
          <p:nvSpPr>
            <p:cNvPr id="53" name="Oval 52">
              <a:extLst>
                <a:ext uri="{FF2B5EF4-FFF2-40B4-BE49-F238E27FC236}">
                  <a16:creationId xmlns:a16="http://schemas.microsoft.com/office/drawing/2014/main" id="{72D73495-D17E-4549-89CC-7BB927E0A745}"/>
                </a:ext>
              </a:extLst>
            </p:cNvPr>
            <p:cNvSpPr/>
            <p:nvPr/>
          </p:nvSpPr>
          <p:spPr>
            <a:xfrm>
              <a:off x="10448124" y="4132139"/>
              <a:ext cx="509845" cy="333781"/>
            </a:xfrm>
            <a:prstGeom prst="ellipse">
              <a:avLst/>
            </a:prstGeom>
            <a:solidFill>
              <a:schemeClr val="bg1"/>
            </a:solidFill>
            <a:ln w="12700" cap="flat" cmpd="sng" algn="ctr">
              <a:noFill/>
              <a:prstDash val="solid"/>
              <a:miter lim="800000"/>
            </a:ln>
            <a:effectLst>
              <a:outerShdw blurRad="50800" dist="38100" dir="2700000" algn="tl" rotWithShape="0">
                <a:prstClr val="black">
                  <a:alpha val="40000"/>
                </a:prstClr>
              </a:outerShdw>
            </a:effectLst>
          </p:spPr>
          <p:txBody>
            <a:bodyPr rot="0" spcFirstLastPara="0" vert="horz" wrap="square" lIns="74295" tIns="37148" rIns="74295" bIns="37148" numCol="1" spcCol="0" rtlCol="0" fromWordArt="0" anchor="ctr" anchorCtr="0" forceAA="0" compatLnSpc="1">
              <a:prstTxWarp prst="textNoShape">
                <a:avLst/>
              </a:prstTxWarp>
              <a:noAutofit/>
            </a:bodyPr>
            <a:lstStyle/>
            <a:p>
              <a:pPr defTabSz="742969">
                <a:defRPr/>
              </a:pPr>
              <a:endParaRPr lang="en-US" sz="1463" kern="0">
                <a:solidFill>
                  <a:sysClr val="window" lastClr="FFFFFF"/>
                </a:solidFill>
                <a:latin typeface="Arial" panose="020B0604020202020204" pitchFamily="34" charset="0"/>
              </a:endParaRPr>
            </a:p>
          </p:txBody>
        </p:sp>
        <p:sp>
          <p:nvSpPr>
            <p:cNvPr id="54" name="Freeform 682">
              <a:extLst>
                <a:ext uri="{FF2B5EF4-FFF2-40B4-BE49-F238E27FC236}">
                  <a16:creationId xmlns:a16="http://schemas.microsoft.com/office/drawing/2014/main" id="{D9B8CA05-D02C-4860-AF46-61E77153CE09}"/>
                </a:ext>
              </a:extLst>
            </p:cNvPr>
            <p:cNvSpPr>
              <a:spLocks noEditPoints="1"/>
            </p:cNvSpPr>
            <p:nvPr/>
          </p:nvSpPr>
          <p:spPr bwMode="auto">
            <a:xfrm>
              <a:off x="10516450" y="4143152"/>
              <a:ext cx="360106" cy="310196"/>
            </a:xfrm>
            <a:custGeom>
              <a:avLst/>
              <a:gdLst>
                <a:gd name="T0" fmla="*/ 69 w 96"/>
                <a:gd name="T1" fmla="*/ 34 h 97"/>
                <a:gd name="T2" fmla="*/ 55 w 96"/>
                <a:gd name="T3" fmla="*/ 47 h 97"/>
                <a:gd name="T4" fmla="*/ 56 w 96"/>
                <a:gd name="T5" fmla="*/ 49 h 97"/>
                <a:gd name="T6" fmla="*/ 48 w 96"/>
                <a:gd name="T7" fmla="*/ 57 h 97"/>
                <a:gd name="T8" fmla="*/ 41 w 96"/>
                <a:gd name="T9" fmla="*/ 53 h 97"/>
                <a:gd name="T10" fmla="*/ 30 w 96"/>
                <a:gd name="T11" fmla="*/ 53 h 97"/>
                <a:gd name="T12" fmla="*/ 28 w 96"/>
                <a:gd name="T13" fmla="*/ 50 h 97"/>
                <a:gd name="T14" fmla="*/ 28 w 96"/>
                <a:gd name="T15" fmla="*/ 47 h 97"/>
                <a:gd name="T16" fmla="*/ 30 w 96"/>
                <a:gd name="T17" fmla="*/ 45 h 97"/>
                <a:gd name="T18" fmla="*/ 41 w 96"/>
                <a:gd name="T19" fmla="*/ 45 h 97"/>
                <a:gd name="T20" fmla="*/ 48 w 96"/>
                <a:gd name="T21" fmla="*/ 40 h 97"/>
                <a:gd name="T22" fmla="*/ 50 w 96"/>
                <a:gd name="T23" fmla="*/ 41 h 97"/>
                <a:gd name="T24" fmla="*/ 63 w 96"/>
                <a:gd name="T25" fmla="*/ 28 h 97"/>
                <a:gd name="T26" fmla="*/ 66 w 96"/>
                <a:gd name="T27" fmla="*/ 28 h 97"/>
                <a:gd name="T28" fmla="*/ 69 w 96"/>
                <a:gd name="T29" fmla="*/ 31 h 97"/>
                <a:gd name="T30" fmla="*/ 69 w 96"/>
                <a:gd name="T31" fmla="*/ 34 h 97"/>
                <a:gd name="T32" fmla="*/ 95 w 96"/>
                <a:gd name="T33" fmla="*/ 57 h 97"/>
                <a:gd name="T34" fmla="*/ 96 w 96"/>
                <a:gd name="T35" fmla="*/ 48 h 97"/>
                <a:gd name="T36" fmla="*/ 48 w 96"/>
                <a:gd name="T37" fmla="*/ 0 h 97"/>
                <a:gd name="T38" fmla="*/ 0 w 96"/>
                <a:gd name="T39" fmla="*/ 48 h 97"/>
                <a:gd name="T40" fmla="*/ 48 w 96"/>
                <a:gd name="T41" fmla="*/ 96 h 97"/>
                <a:gd name="T42" fmla="*/ 48 w 96"/>
                <a:gd name="T43" fmla="*/ 96 h 97"/>
                <a:gd name="T44" fmla="*/ 74 w 96"/>
                <a:gd name="T45" fmla="*/ 89 h 97"/>
                <a:gd name="T46" fmla="*/ 74 w 96"/>
                <a:gd name="T47" fmla="*/ 88 h 97"/>
                <a:gd name="T48" fmla="*/ 80 w 96"/>
                <a:gd name="T49" fmla="*/ 97 h 97"/>
                <a:gd name="T50" fmla="*/ 82 w 96"/>
                <a:gd name="T51" fmla="*/ 96 h 97"/>
                <a:gd name="T52" fmla="*/ 91 w 96"/>
                <a:gd name="T53" fmla="*/ 71 h 97"/>
                <a:gd name="T54" fmla="*/ 89 w 96"/>
                <a:gd name="T55" fmla="*/ 69 h 97"/>
                <a:gd name="T56" fmla="*/ 62 w 96"/>
                <a:gd name="T57" fmla="*/ 69 h 97"/>
                <a:gd name="T58" fmla="*/ 61 w 96"/>
                <a:gd name="T59" fmla="*/ 70 h 97"/>
                <a:gd name="T60" fmla="*/ 67 w 96"/>
                <a:gd name="T61" fmla="*/ 79 h 97"/>
                <a:gd name="T62" fmla="*/ 48 w 96"/>
                <a:gd name="T63" fmla="*/ 84 h 97"/>
                <a:gd name="T64" fmla="*/ 48 w 96"/>
                <a:gd name="T65" fmla="*/ 84 h 97"/>
                <a:gd name="T66" fmla="*/ 12 w 96"/>
                <a:gd name="T67" fmla="*/ 48 h 97"/>
                <a:gd name="T68" fmla="*/ 48 w 96"/>
                <a:gd name="T69" fmla="*/ 12 h 97"/>
                <a:gd name="T70" fmla="*/ 84 w 96"/>
                <a:gd name="T71" fmla="*/ 48 h 97"/>
                <a:gd name="T72" fmla="*/ 83 w 96"/>
                <a:gd name="T73" fmla="*/ 57 h 97"/>
                <a:gd name="T74" fmla="*/ 95 w 96"/>
                <a:gd name="T75"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97">
                  <a:moveTo>
                    <a:pt x="69" y="34"/>
                  </a:moveTo>
                  <a:cubicBezTo>
                    <a:pt x="55" y="47"/>
                    <a:pt x="55" y="47"/>
                    <a:pt x="55" y="47"/>
                  </a:cubicBezTo>
                  <a:cubicBezTo>
                    <a:pt x="56" y="47"/>
                    <a:pt x="56" y="48"/>
                    <a:pt x="56" y="49"/>
                  </a:cubicBezTo>
                  <a:cubicBezTo>
                    <a:pt x="56" y="53"/>
                    <a:pt x="52" y="57"/>
                    <a:pt x="48" y="57"/>
                  </a:cubicBezTo>
                  <a:cubicBezTo>
                    <a:pt x="45" y="57"/>
                    <a:pt x="42" y="55"/>
                    <a:pt x="41" y="53"/>
                  </a:cubicBezTo>
                  <a:cubicBezTo>
                    <a:pt x="30" y="53"/>
                    <a:pt x="30" y="53"/>
                    <a:pt x="30" y="53"/>
                  </a:cubicBezTo>
                  <a:cubicBezTo>
                    <a:pt x="29" y="53"/>
                    <a:pt x="28" y="52"/>
                    <a:pt x="28" y="50"/>
                  </a:cubicBezTo>
                  <a:cubicBezTo>
                    <a:pt x="28" y="47"/>
                    <a:pt x="28" y="47"/>
                    <a:pt x="28" y="47"/>
                  </a:cubicBezTo>
                  <a:cubicBezTo>
                    <a:pt x="28" y="46"/>
                    <a:pt x="29" y="45"/>
                    <a:pt x="30" y="45"/>
                  </a:cubicBezTo>
                  <a:cubicBezTo>
                    <a:pt x="41" y="45"/>
                    <a:pt x="41" y="45"/>
                    <a:pt x="41" y="45"/>
                  </a:cubicBezTo>
                  <a:cubicBezTo>
                    <a:pt x="42" y="43"/>
                    <a:pt x="45" y="40"/>
                    <a:pt x="48" y="40"/>
                  </a:cubicBezTo>
                  <a:cubicBezTo>
                    <a:pt x="49" y="40"/>
                    <a:pt x="49" y="41"/>
                    <a:pt x="50" y="41"/>
                  </a:cubicBezTo>
                  <a:cubicBezTo>
                    <a:pt x="63" y="28"/>
                    <a:pt x="63" y="28"/>
                    <a:pt x="63" y="28"/>
                  </a:cubicBezTo>
                  <a:cubicBezTo>
                    <a:pt x="64" y="27"/>
                    <a:pt x="65" y="27"/>
                    <a:pt x="66" y="28"/>
                  </a:cubicBezTo>
                  <a:cubicBezTo>
                    <a:pt x="69" y="31"/>
                    <a:pt x="69" y="31"/>
                    <a:pt x="69" y="31"/>
                  </a:cubicBezTo>
                  <a:cubicBezTo>
                    <a:pt x="69" y="32"/>
                    <a:pt x="69" y="33"/>
                    <a:pt x="69" y="34"/>
                  </a:cubicBezTo>
                  <a:close/>
                  <a:moveTo>
                    <a:pt x="95" y="57"/>
                  </a:moveTo>
                  <a:cubicBezTo>
                    <a:pt x="95" y="53"/>
                    <a:pt x="96" y="51"/>
                    <a:pt x="96" y="48"/>
                  </a:cubicBezTo>
                  <a:cubicBezTo>
                    <a:pt x="96" y="22"/>
                    <a:pt x="74" y="0"/>
                    <a:pt x="48" y="0"/>
                  </a:cubicBezTo>
                  <a:cubicBezTo>
                    <a:pt x="21" y="0"/>
                    <a:pt x="0" y="22"/>
                    <a:pt x="0" y="48"/>
                  </a:cubicBezTo>
                  <a:cubicBezTo>
                    <a:pt x="0" y="75"/>
                    <a:pt x="20" y="96"/>
                    <a:pt x="48" y="96"/>
                  </a:cubicBezTo>
                  <a:cubicBezTo>
                    <a:pt x="48" y="96"/>
                    <a:pt x="48" y="96"/>
                    <a:pt x="48" y="96"/>
                  </a:cubicBezTo>
                  <a:cubicBezTo>
                    <a:pt x="56" y="96"/>
                    <a:pt x="66" y="94"/>
                    <a:pt x="74" y="89"/>
                  </a:cubicBezTo>
                  <a:cubicBezTo>
                    <a:pt x="74" y="88"/>
                    <a:pt x="74" y="88"/>
                    <a:pt x="74" y="88"/>
                  </a:cubicBezTo>
                  <a:cubicBezTo>
                    <a:pt x="80" y="97"/>
                    <a:pt x="80" y="97"/>
                    <a:pt x="80" y="97"/>
                  </a:cubicBezTo>
                  <a:cubicBezTo>
                    <a:pt x="81" y="97"/>
                    <a:pt x="81" y="97"/>
                    <a:pt x="82" y="96"/>
                  </a:cubicBezTo>
                  <a:cubicBezTo>
                    <a:pt x="91" y="71"/>
                    <a:pt x="91" y="71"/>
                    <a:pt x="91" y="71"/>
                  </a:cubicBezTo>
                  <a:cubicBezTo>
                    <a:pt x="91" y="69"/>
                    <a:pt x="90" y="69"/>
                    <a:pt x="89" y="69"/>
                  </a:cubicBezTo>
                  <a:cubicBezTo>
                    <a:pt x="62" y="69"/>
                    <a:pt x="62" y="69"/>
                    <a:pt x="62" y="69"/>
                  </a:cubicBezTo>
                  <a:cubicBezTo>
                    <a:pt x="61" y="69"/>
                    <a:pt x="60" y="69"/>
                    <a:pt x="61" y="70"/>
                  </a:cubicBezTo>
                  <a:cubicBezTo>
                    <a:pt x="67" y="79"/>
                    <a:pt x="67" y="79"/>
                    <a:pt x="67" y="79"/>
                  </a:cubicBezTo>
                  <a:cubicBezTo>
                    <a:pt x="61" y="82"/>
                    <a:pt x="56" y="84"/>
                    <a:pt x="48" y="84"/>
                  </a:cubicBezTo>
                  <a:cubicBezTo>
                    <a:pt x="48" y="84"/>
                    <a:pt x="48" y="84"/>
                    <a:pt x="48" y="84"/>
                  </a:cubicBezTo>
                  <a:cubicBezTo>
                    <a:pt x="28" y="84"/>
                    <a:pt x="12" y="68"/>
                    <a:pt x="12" y="48"/>
                  </a:cubicBezTo>
                  <a:cubicBezTo>
                    <a:pt x="12" y="29"/>
                    <a:pt x="28" y="12"/>
                    <a:pt x="48" y="12"/>
                  </a:cubicBezTo>
                  <a:cubicBezTo>
                    <a:pt x="68" y="12"/>
                    <a:pt x="84" y="29"/>
                    <a:pt x="84" y="48"/>
                  </a:cubicBezTo>
                  <a:cubicBezTo>
                    <a:pt x="84" y="51"/>
                    <a:pt x="83" y="53"/>
                    <a:pt x="83" y="57"/>
                  </a:cubicBezTo>
                  <a:lnTo>
                    <a:pt x="95" y="57"/>
                  </a:lnTo>
                  <a:close/>
                </a:path>
              </a:pathLst>
            </a:custGeom>
            <a:solidFill>
              <a:srgbClr val="3248E4"/>
            </a:solidFill>
            <a:ln>
              <a:noFill/>
            </a:ln>
          </p:spPr>
          <p:txBody>
            <a:bodyPr vert="horz" wrap="square" lIns="68580" tIns="34290" rIns="68580" bIns="34290" numCol="1" anchor="t" anchorCtr="0" compatLnSpc="1">
              <a:prstTxWarp prst="textNoShape">
                <a:avLst/>
              </a:prstTxWarp>
            </a:bodyPr>
            <a:lstStyle/>
            <a:p>
              <a:pPr defTabSz="742969">
                <a:defRPr/>
              </a:pPr>
              <a:endParaRPr lang="en-US" sz="1463" kern="0">
                <a:solidFill>
                  <a:sysClr val="windowText" lastClr="000000"/>
                </a:solidFill>
                <a:latin typeface="Arial"/>
              </a:endParaRPr>
            </a:p>
          </p:txBody>
        </p:sp>
      </p:grpSp>
      <p:sp>
        <p:nvSpPr>
          <p:cNvPr id="57" name="TextBox 56">
            <a:extLst>
              <a:ext uri="{FF2B5EF4-FFF2-40B4-BE49-F238E27FC236}">
                <a16:creationId xmlns:a16="http://schemas.microsoft.com/office/drawing/2014/main" id="{E596AD16-AD30-479A-BCC5-1657F297C0B5}"/>
              </a:ext>
            </a:extLst>
          </p:cNvPr>
          <p:cNvSpPr txBox="1"/>
          <p:nvPr/>
        </p:nvSpPr>
        <p:spPr>
          <a:xfrm>
            <a:off x="8564580" y="2852497"/>
            <a:ext cx="3054886" cy="3708708"/>
          </a:xfrm>
          <a:prstGeom prst="rect">
            <a:avLst/>
          </a:prstGeom>
          <a:noFill/>
        </p:spPr>
        <p:txBody>
          <a:bodyPr wrap="square">
            <a:spAutoFit/>
          </a:bodyPr>
          <a:lstStyle/>
          <a:p>
            <a:pPr marL="171450" indent="-171450" algn="l">
              <a:spcAft>
                <a:spcPts val="600"/>
              </a:spcAft>
              <a:buFont typeface="Wingdings" panose="05000000000000000000" pitchFamily="2" charset="2"/>
              <a:buChar char="ü"/>
            </a:pPr>
            <a:endParaRPr lang="en-US" sz="1000" b="1" dirty="0">
              <a:solidFill>
                <a:prstClr val="white"/>
              </a:solidFill>
            </a:endParaRPr>
          </a:p>
          <a:p>
            <a:pPr marL="171450" indent="-171450" algn="l">
              <a:spcAft>
                <a:spcPts val="600"/>
              </a:spcAft>
              <a:buFont typeface="Wingdings" panose="05000000000000000000" pitchFamily="2" charset="2"/>
              <a:buChar char="ü"/>
            </a:pPr>
            <a:r>
              <a:rPr lang="en-US" sz="1000" b="1" dirty="0">
                <a:solidFill>
                  <a:prstClr val="white"/>
                </a:solidFill>
              </a:rPr>
              <a:t>Phase 1 : Planning and preparation </a:t>
            </a:r>
          </a:p>
          <a:p>
            <a:pPr marL="171450" indent="-171450" algn="l">
              <a:spcAft>
                <a:spcPts val="600"/>
              </a:spcAft>
              <a:buFont typeface="Arial" panose="020B0604020202020204" pitchFamily="34" charset="0"/>
              <a:buChar char="•"/>
            </a:pPr>
            <a:r>
              <a:rPr lang="en-US" sz="1000" b="1" dirty="0">
                <a:solidFill>
                  <a:prstClr val="white"/>
                </a:solidFill>
              </a:rPr>
              <a:t>Identify all privilege account into Windows, Linux and Mac OS</a:t>
            </a:r>
          </a:p>
          <a:p>
            <a:pPr marL="171450" indent="-171450" algn="l">
              <a:spcAft>
                <a:spcPts val="600"/>
              </a:spcAft>
              <a:buFont typeface="Arial" panose="020B0604020202020204" pitchFamily="34" charset="0"/>
              <a:buChar char="•"/>
            </a:pPr>
            <a:r>
              <a:rPr lang="en-US" sz="1000" b="1" dirty="0">
                <a:solidFill>
                  <a:prstClr val="white"/>
                </a:solidFill>
              </a:rPr>
              <a:t>Gather information about the account that need to be managed </a:t>
            </a:r>
          </a:p>
          <a:p>
            <a:pPr algn="l">
              <a:spcAft>
                <a:spcPts val="600"/>
              </a:spcAft>
            </a:pPr>
            <a:endParaRPr lang="en-US" sz="1000" b="1" dirty="0">
              <a:solidFill>
                <a:prstClr val="white"/>
              </a:solidFill>
            </a:endParaRPr>
          </a:p>
          <a:p>
            <a:pPr marL="171450" indent="-171450" algn="l">
              <a:spcAft>
                <a:spcPts val="600"/>
              </a:spcAft>
              <a:buFont typeface="Wingdings" panose="05000000000000000000" pitchFamily="2" charset="2"/>
              <a:buChar char="ü"/>
            </a:pPr>
            <a:r>
              <a:rPr lang="en-US" sz="1000" b="1" dirty="0">
                <a:solidFill>
                  <a:prstClr val="white"/>
                </a:solidFill>
              </a:rPr>
              <a:t>Phase 2 : Account Discovery</a:t>
            </a:r>
          </a:p>
          <a:p>
            <a:pPr marL="171450" indent="-171450" algn="l">
              <a:spcAft>
                <a:spcPts val="600"/>
              </a:spcAft>
              <a:buFont typeface="Arial" panose="020B0604020202020204" pitchFamily="34" charset="0"/>
              <a:buChar char="•"/>
            </a:pPr>
            <a:r>
              <a:rPr lang="en-US" sz="1000" b="1" dirty="0">
                <a:solidFill>
                  <a:prstClr val="white"/>
                </a:solidFill>
              </a:rPr>
              <a:t>Run Account discovery scan to identify all privilege account </a:t>
            </a:r>
          </a:p>
          <a:p>
            <a:pPr marL="171450" indent="-171450" algn="l">
              <a:spcAft>
                <a:spcPts val="600"/>
              </a:spcAft>
              <a:buFont typeface="Arial" panose="020B0604020202020204" pitchFamily="34" charset="0"/>
              <a:buChar char="•"/>
            </a:pPr>
            <a:r>
              <a:rPr lang="en-US" sz="1000" b="1" dirty="0">
                <a:solidFill>
                  <a:prstClr val="white"/>
                </a:solidFill>
              </a:rPr>
              <a:t>Review the output result of account discovery </a:t>
            </a:r>
          </a:p>
          <a:p>
            <a:pPr algn="l">
              <a:spcAft>
                <a:spcPts val="600"/>
              </a:spcAft>
            </a:pPr>
            <a:endParaRPr lang="en-US" sz="1000" b="1" dirty="0">
              <a:solidFill>
                <a:prstClr val="white"/>
              </a:solidFill>
            </a:endParaRPr>
          </a:p>
          <a:p>
            <a:pPr marL="171450" indent="-171450" algn="l">
              <a:spcAft>
                <a:spcPts val="600"/>
              </a:spcAft>
              <a:buFont typeface="Wingdings" panose="05000000000000000000" pitchFamily="2" charset="2"/>
              <a:buChar char="ü"/>
            </a:pPr>
            <a:r>
              <a:rPr lang="en-US" sz="1000" b="1" dirty="0">
                <a:solidFill>
                  <a:prstClr val="white"/>
                </a:solidFill>
              </a:rPr>
              <a:t>Phase 3 : Account onboarding </a:t>
            </a:r>
          </a:p>
          <a:p>
            <a:pPr marL="171450" indent="-171450" algn="l">
              <a:spcAft>
                <a:spcPts val="600"/>
              </a:spcAft>
              <a:buFont typeface="Arial" panose="020B0604020202020204" pitchFamily="34" charset="0"/>
              <a:buChar char="•"/>
            </a:pPr>
            <a:r>
              <a:rPr lang="en-US" sz="1000" b="1" dirty="0">
                <a:solidFill>
                  <a:prstClr val="white"/>
                </a:solidFill>
              </a:rPr>
              <a:t>onboard the account and monitor to ensure that it is completed successfully </a:t>
            </a:r>
          </a:p>
          <a:p>
            <a:pPr marL="171450" indent="-171450" algn="l">
              <a:spcAft>
                <a:spcPts val="600"/>
              </a:spcAft>
              <a:buFont typeface="Arial" panose="020B0604020202020204" pitchFamily="34" charset="0"/>
              <a:buChar char="•"/>
            </a:pPr>
            <a:r>
              <a:rPr lang="en-US" sz="1000" b="1" dirty="0">
                <a:solidFill>
                  <a:prstClr val="white"/>
                </a:solidFill>
              </a:rPr>
              <a:t>verify that the onboarded account have account access rights </a:t>
            </a:r>
          </a:p>
        </p:txBody>
      </p:sp>
      <p:sp>
        <p:nvSpPr>
          <p:cNvPr id="38" name="Title 1">
            <a:extLst>
              <a:ext uri="{FF2B5EF4-FFF2-40B4-BE49-F238E27FC236}">
                <a16:creationId xmlns:a16="http://schemas.microsoft.com/office/drawing/2014/main" id="{14458EC6-2DD6-421B-B565-748C7F1AF94C}"/>
              </a:ext>
            </a:extLst>
          </p:cNvPr>
          <p:cNvSpPr txBox="1">
            <a:spLocks/>
          </p:cNvSpPr>
          <p:nvPr/>
        </p:nvSpPr>
        <p:spPr>
          <a:xfrm>
            <a:off x="1088905" y="431800"/>
            <a:ext cx="10204450" cy="533400"/>
          </a:xfrm>
          <a:prstGeom prst="rect">
            <a:avLst/>
          </a:prstGeom>
        </p:spPr>
        <p:txBody>
          <a:bodyPr vert="horz" lIns="0" tIns="0" rIns="0" bIns="0" rtlCol="0" anchor="ctr" anchorCtr="0">
            <a:noAutofit/>
          </a:bodyPr>
          <a:lstStyle>
            <a:lvl1pPr algn="l" defTabSz="914400" rtl="0" eaLnBrk="1" latinLnBrk="0" hangingPunct="1">
              <a:lnSpc>
                <a:spcPct val="70000"/>
              </a:lnSpc>
              <a:spcBef>
                <a:spcPct val="0"/>
              </a:spcBef>
              <a:buNone/>
              <a:defRPr sz="4400" kern="1200">
                <a:solidFill>
                  <a:schemeClr val="accent2"/>
                </a:solidFill>
                <a:latin typeface="Arial" panose="020B0604020202020204" pitchFamily="34" charset="0"/>
                <a:ea typeface="+mj-ea"/>
                <a:cs typeface="+mj-cs"/>
              </a:defRPr>
            </a:lvl1pPr>
          </a:lstStyle>
          <a:p>
            <a:r>
              <a:rPr lang="en-US" dirty="0">
                <a:latin typeface="+mj-lt"/>
              </a:rPr>
              <a:t>We have understood your engagement objectives and scope</a:t>
            </a:r>
          </a:p>
        </p:txBody>
      </p:sp>
      <p:grpSp>
        <p:nvGrpSpPr>
          <p:cNvPr id="15" name="Group 14">
            <a:extLst>
              <a:ext uri="{FF2B5EF4-FFF2-40B4-BE49-F238E27FC236}">
                <a16:creationId xmlns:a16="http://schemas.microsoft.com/office/drawing/2014/main" id="{52E7FF19-9AED-4C81-B5C3-B51E36E1C88A}"/>
              </a:ext>
            </a:extLst>
          </p:cNvPr>
          <p:cNvGrpSpPr/>
          <p:nvPr/>
        </p:nvGrpSpPr>
        <p:grpSpPr>
          <a:xfrm>
            <a:off x="1075461" y="2843384"/>
            <a:ext cx="7456873" cy="3346795"/>
            <a:chOff x="623209" y="2705388"/>
            <a:chExt cx="7169004" cy="2637861"/>
          </a:xfrm>
        </p:grpSpPr>
        <p:grpSp>
          <p:nvGrpSpPr>
            <p:cNvPr id="8" name="Group 7">
              <a:extLst>
                <a:ext uri="{FF2B5EF4-FFF2-40B4-BE49-F238E27FC236}">
                  <a16:creationId xmlns:a16="http://schemas.microsoft.com/office/drawing/2014/main" id="{B0D67F16-FF59-4638-9F7B-415EF673AC94}"/>
                </a:ext>
              </a:extLst>
            </p:cNvPr>
            <p:cNvGrpSpPr/>
            <p:nvPr/>
          </p:nvGrpSpPr>
          <p:grpSpPr>
            <a:xfrm>
              <a:off x="623209" y="2747827"/>
              <a:ext cx="3356522" cy="2595422"/>
              <a:chOff x="623209" y="2747827"/>
              <a:chExt cx="3356522" cy="2595422"/>
            </a:xfrm>
          </p:grpSpPr>
          <p:sp>
            <p:nvSpPr>
              <p:cNvPr id="39" name="Rectangle 16">
                <a:extLst>
                  <a:ext uri="{FF2B5EF4-FFF2-40B4-BE49-F238E27FC236}">
                    <a16:creationId xmlns:a16="http://schemas.microsoft.com/office/drawing/2014/main" id="{2DA51BDA-5614-47FA-BE9C-DC7AA90D72C1}"/>
                  </a:ext>
                </a:extLst>
              </p:cNvPr>
              <p:cNvSpPr txBox="1">
                <a:spLocks noChangeArrowheads="1"/>
              </p:cNvSpPr>
              <p:nvPr/>
            </p:nvSpPr>
            <p:spPr>
              <a:xfrm>
                <a:off x="623211" y="2870828"/>
                <a:ext cx="3356520" cy="2472421"/>
              </a:xfrm>
              <a:prstGeom prst="rect">
                <a:avLst/>
              </a:prstGeom>
              <a:noFill/>
              <a:ln w="19050">
                <a:solidFill>
                  <a:srgbClr val="C0C0C0"/>
                </a:solidFill>
              </a:ln>
            </p:spPr>
            <p:txBody>
              <a:bodyPr vert="horz" lIns="90000" tIns="90000" rIns="90000" bIns="90000" rtlCol="0" anchor="t" anchorCtr="0">
                <a:noAutofit/>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2"/>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2" indent="0" eaLnBrk="0" fontAlgn="base" hangingPunct="0">
                  <a:spcBef>
                    <a:spcPct val="30000"/>
                  </a:spcBef>
                  <a:spcAft>
                    <a:spcPct val="0"/>
                  </a:spcAft>
                  <a:buClr>
                    <a:srgbClr val="00B0F0"/>
                  </a:buClr>
                  <a:buSzPct val="100000"/>
                  <a:buNone/>
                </a:pPr>
                <a:r>
                  <a:rPr lang="en-US" sz="500">
                    <a:solidFill>
                      <a:srgbClr val="000000"/>
                    </a:solidFill>
                  </a:rPr>
                  <a:t>	</a:t>
                </a:r>
              </a:p>
            </p:txBody>
          </p:sp>
          <p:sp>
            <p:nvSpPr>
              <p:cNvPr id="75" name="Rectangle 74">
                <a:extLst>
                  <a:ext uri="{FF2B5EF4-FFF2-40B4-BE49-F238E27FC236}">
                    <a16:creationId xmlns:a16="http://schemas.microsoft.com/office/drawing/2014/main" id="{F6037B4C-A427-4175-BEF4-EA4735035E53}"/>
                  </a:ext>
                </a:extLst>
              </p:cNvPr>
              <p:cNvSpPr/>
              <p:nvPr/>
            </p:nvSpPr>
            <p:spPr>
              <a:xfrm>
                <a:off x="623209" y="2747827"/>
                <a:ext cx="2768917" cy="139090"/>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US" sz="1200" b="1" i="1" dirty="0">
                    <a:solidFill>
                      <a:schemeClr val="tx1"/>
                    </a:solidFill>
                  </a:rPr>
                  <a:t>ABCD Objective Phase 1</a:t>
                </a:r>
              </a:p>
            </p:txBody>
          </p:sp>
        </p:grpSp>
        <p:grpSp>
          <p:nvGrpSpPr>
            <p:cNvPr id="9" name="Group 8">
              <a:extLst>
                <a:ext uri="{FF2B5EF4-FFF2-40B4-BE49-F238E27FC236}">
                  <a16:creationId xmlns:a16="http://schemas.microsoft.com/office/drawing/2014/main" id="{DCA93B6E-8F03-4AAD-B5F6-41C127C4253F}"/>
                </a:ext>
              </a:extLst>
            </p:cNvPr>
            <p:cNvGrpSpPr/>
            <p:nvPr/>
          </p:nvGrpSpPr>
          <p:grpSpPr>
            <a:xfrm>
              <a:off x="4630005" y="2705388"/>
              <a:ext cx="3162208" cy="2634214"/>
              <a:chOff x="4630005" y="2705388"/>
              <a:chExt cx="3162208" cy="2634214"/>
            </a:xfrm>
          </p:grpSpPr>
          <p:sp>
            <p:nvSpPr>
              <p:cNvPr id="46" name="Rectangle 17">
                <a:extLst>
                  <a:ext uri="{FF2B5EF4-FFF2-40B4-BE49-F238E27FC236}">
                    <a16:creationId xmlns:a16="http://schemas.microsoft.com/office/drawing/2014/main" id="{6886A104-4763-4BE3-9F98-8D316A3AFCBA}"/>
                  </a:ext>
                </a:extLst>
              </p:cNvPr>
              <p:cNvSpPr>
                <a:spLocks noChangeArrowheads="1"/>
              </p:cNvSpPr>
              <p:nvPr/>
            </p:nvSpPr>
            <p:spPr bwMode="auto">
              <a:xfrm>
                <a:off x="4630005" y="2868580"/>
                <a:ext cx="3162208" cy="2471022"/>
              </a:xfrm>
              <a:prstGeom prst="rect">
                <a:avLst/>
              </a:prstGeom>
              <a:noFill/>
              <a:ln w="19050">
                <a:solidFill>
                  <a:srgbClr val="C0C0C0"/>
                </a:solidFill>
                <a:miter lim="800000"/>
                <a:headEnd/>
                <a:tailEnd/>
              </a:ln>
              <a:effectLst/>
            </p:spPr>
            <p:txBody>
              <a:bodyPr lIns="90000" tIns="90000" rIns="90000" bIns="90000"/>
              <a:lstStyle/>
              <a:p>
                <a:pPr marL="0" lvl="2" eaLnBrk="0" fontAlgn="base" hangingPunct="0">
                  <a:lnSpc>
                    <a:spcPct val="90000"/>
                  </a:lnSpc>
                  <a:spcBef>
                    <a:spcPct val="30000"/>
                  </a:spcBef>
                  <a:spcAft>
                    <a:spcPct val="0"/>
                  </a:spcAft>
                  <a:buClr>
                    <a:srgbClr val="00B0F0"/>
                  </a:buClr>
                  <a:buSzPct val="100000"/>
                </a:pPr>
                <a:endParaRPr lang="en-US" sz="500">
                  <a:solidFill>
                    <a:srgbClr val="000000"/>
                  </a:solidFill>
                </a:endParaRPr>
              </a:p>
            </p:txBody>
          </p:sp>
          <p:sp>
            <p:nvSpPr>
              <p:cNvPr id="76" name="Rectangle 75">
                <a:extLst>
                  <a:ext uri="{FF2B5EF4-FFF2-40B4-BE49-F238E27FC236}">
                    <a16:creationId xmlns:a16="http://schemas.microsoft.com/office/drawing/2014/main" id="{CD346E7D-CDB5-4C15-AF83-56CD33803BB6}"/>
                  </a:ext>
                </a:extLst>
              </p:cNvPr>
              <p:cNvSpPr/>
              <p:nvPr/>
            </p:nvSpPr>
            <p:spPr>
              <a:xfrm>
                <a:off x="5178830" y="2705388"/>
                <a:ext cx="2603231" cy="150543"/>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r"/>
                <a:r>
                  <a:rPr lang="en-US" sz="1200" b="1" i="1" dirty="0">
                    <a:solidFill>
                      <a:schemeClr val="tx1"/>
                    </a:solidFill>
                  </a:rPr>
                  <a:t>KPMG Scope of Work for Phase 1</a:t>
                </a:r>
              </a:p>
            </p:txBody>
          </p:sp>
        </p:grpSp>
      </p:grpSp>
      <p:sp>
        <p:nvSpPr>
          <p:cNvPr id="2" name="TextBox 1">
            <a:extLst>
              <a:ext uri="{FF2B5EF4-FFF2-40B4-BE49-F238E27FC236}">
                <a16:creationId xmlns:a16="http://schemas.microsoft.com/office/drawing/2014/main" id="{A9AED929-D05A-479F-8CD7-ECEDC24BD6F4}"/>
              </a:ext>
            </a:extLst>
          </p:cNvPr>
          <p:cNvSpPr txBox="1"/>
          <p:nvPr/>
        </p:nvSpPr>
        <p:spPr>
          <a:xfrm>
            <a:off x="1466425" y="3364508"/>
            <a:ext cx="2856206" cy="1171322"/>
          </a:xfrm>
          <a:prstGeom prst="rect">
            <a:avLst/>
          </a:prstGeom>
        </p:spPr>
        <p:txBody>
          <a:bodyPr vert="horz" wrap="square" lIns="0" tIns="0" rIns="0" bIns="0" rtlCol="0" anchor="t" anchorCtr="0">
            <a:noAutofit/>
          </a:bodyPr>
          <a:lstStyle/>
          <a:p>
            <a:pPr algn="l">
              <a:spcAft>
                <a:spcPts val="600"/>
              </a:spcAft>
            </a:pPr>
            <a:endParaRPr lang="en-US" sz="1500" b="1">
              <a:solidFill>
                <a:schemeClr val="tx2"/>
              </a:solidFill>
            </a:endParaRPr>
          </a:p>
        </p:txBody>
      </p:sp>
      <p:sp>
        <p:nvSpPr>
          <p:cNvPr id="5" name="TextBox 4">
            <a:extLst>
              <a:ext uri="{FF2B5EF4-FFF2-40B4-BE49-F238E27FC236}">
                <a16:creationId xmlns:a16="http://schemas.microsoft.com/office/drawing/2014/main" id="{F32B201A-5E84-4A56-9EE8-B853D4250B5F}"/>
              </a:ext>
            </a:extLst>
          </p:cNvPr>
          <p:cNvSpPr txBox="1"/>
          <p:nvPr/>
        </p:nvSpPr>
        <p:spPr>
          <a:xfrm>
            <a:off x="1103681" y="3149784"/>
            <a:ext cx="3445048" cy="1171322"/>
          </a:xfrm>
          <a:prstGeom prst="rect">
            <a:avLst/>
          </a:prstGeom>
        </p:spPr>
        <p:txBody>
          <a:bodyPr vert="horz" wrap="square" lIns="0" tIns="0" rIns="0" bIns="0" rtlCol="0" anchor="t" anchorCtr="0">
            <a:noAutofit/>
          </a:bodyPr>
          <a:lstStyle/>
          <a:p>
            <a:pPr marL="171450" indent="-171450">
              <a:buFont typeface="Arial" panose="020B0604020202020204" pitchFamily="34" charset="0"/>
              <a:buChar char="•"/>
            </a:pPr>
            <a:r>
              <a:rPr lang="en-US" sz="1000" dirty="0">
                <a:solidFill>
                  <a:schemeClr val="tx2"/>
                </a:solidFill>
              </a:rPr>
              <a:t>ABCD have several of accounts, both internal and external, and they are struggling to keep track of them all.</a:t>
            </a:r>
          </a:p>
          <a:p>
            <a:pPr marL="171450" indent="-171450">
              <a:buFont typeface="Arial" panose="020B0604020202020204" pitchFamily="34" charset="0"/>
              <a:buChar char="•"/>
            </a:pPr>
            <a:endParaRPr lang="en-US" sz="1000" dirty="0">
              <a:solidFill>
                <a:schemeClr val="tx2"/>
              </a:solidFill>
            </a:endParaRPr>
          </a:p>
          <a:p>
            <a:pPr marL="171450" indent="-171450">
              <a:buFont typeface="Arial" panose="020B0604020202020204" pitchFamily="34" charset="0"/>
              <a:buChar char="•"/>
            </a:pPr>
            <a:r>
              <a:rPr lang="en-US" sz="1000" dirty="0">
                <a:solidFill>
                  <a:schemeClr val="tx2"/>
                </a:solidFill>
              </a:rPr>
              <a:t>ABCD current accounts discovery process is manual and time-consuming. It involves manually searching through a variety of sources, such as email, CRM systems, and financial records.</a:t>
            </a:r>
          </a:p>
          <a:p>
            <a:pPr marL="171450" indent="-171450">
              <a:buFont typeface="Arial" panose="020B0604020202020204" pitchFamily="34" charset="0"/>
              <a:buChar char="•"/>
            </a:pPr>
            <a:endParaRPr lang="en-US" sz="1000" dirty="0">
              <a:solidFill>
                <a:schemeClr val="tx2"/>
              </a:solidFill>
            </a:endParaRPr>
          </a:p>
          <a:p>
            <a:pPr marL="171450" indent="-171450">
              <a:buFont typeface="Arial" panose="020B0604020202020204" pitchFamily="34" charset="0"/>
              <a:buChar char="•"/>
            </a:pPr>
            <a:r>
              <a:rPr lang="en-US" sz="1000" dirty="0">
                <a:solidFill>
                  <a:schemeClr val="tx2"/>
                </a:solidFill>
              </a:rPr>
              <a:t>In the current account onboarding process is also manual and inefficient. It involves a lot of paperwork and manual data entry.</a:t>
            </a:r>
          </a:p>
          <a:p>
            <a:pPr marL="171450" indent="-171450">
              <a:buFont typeface="Arial" panose="020B0604020202020204" pitchFamily="34" charset="0"/>
              <a:buChar char="•"/>
            </a:pPr>
            <a:endParaRPr lang="en-US" sz="1000" dirty="0">
              <a:solidFill>
                <a:schemeClr val="tx2"/>
              </a:solidFill>
            </a:endParaRPr>
          </a:p>
          <a:p>
            <a:pPr marL="171450" indent="-171450">
              <a:buFont typeface="Arial" panose="020B0604020202020204" pitchFamily="34" charset="0"/>
              <a:buChar char="•"/>
            </a:pPr>
            <a:r>
              <a:rPr lang="en-US" sz="1000" dirty="0">
                <a:solidFill>
                  <a:schemeClr val="tx2"/>
                </a:solidFill>
              </a:rPr>
              <a:t>As a result of these problems, the client is experiencing the following challenges:</a:t>
            </a:r>
          </a:p>
          <a:p>
            <a:endParaRPr lang="en-US" sz="1000" dirty="0">
              <a:solidFill>
                <a:schemeClr val="tx2"/>
              </a:solidFill>
            </a:endParaRPr>
          </a:p>
          <a:p>
            <a:pPr marL="171450" indent="-171450">
              <a:buFont typeface="Arial" panose="020B0604020202020204" pitchFamily="34" charset="0"/>
              <a:buChar char="•"/>
            </a:pPr>
            <a:r>
              <a:rPr lang="en-US" sz="1000" dirty="0">
                <a:solidFill>
                  <a:schemeClr val="tx2"/>
                </a:solidFill>
              </a:rPr>
              <a:t>Losing track of accounts, which can lead to security risks and compliance violations.</a:t>
            </a:r>
          </a:p>
          <a:p>
            <a:pPr algn="l">
              <a:spcAft>
                <a:spcPts val="600"/>
              </a:spcAft>
            </a:pPr>
            <a:endParaRPr lang="en-US" sz="900" dirty="0">
              <a:solidFill>
                <a:schemeClr val="tx2"/>
              </a:solidFill>
            </a:endParaRPr>
          </a:p>
        </p:txBody>
      </p:sp>
      <p:sp>
        <p:nvSpPr>
          <p:cNvPr id="71" name="TextBox 70">
            <a:extLst>
              <a:ext uri="{FF2B5EF4-FFF2-40B4-BE49-F238E27FC236}">
                <a16:creationId xmlns:a16="http://schemas.microsoft.com/office/drawing/2014/main" id="{DF9BC301-DA0B-4EFA-8DDD-4A3D6BCC6B43}"/>
              </a:ext>
            </a:extLst>
          </p:cNvPr>
          <p:cNvSpPr txBox="1"/>
          <p:nvPr/>
        </p:nvSpPr>
        <p:spPr>
          <a:xfrm>
            <a:off x="5249908" y="3011804"/>
            <a:ext cx="3379164" cy="3477875"/>
          </a:xfrm>
          <a:prstGeom prst="rect">
            <a:avLst/>
          </a:prstGeom>
          <a:noFill/>
        </p:spPr>
        <p:txBody>
          <a:bodyPr wrap="square">
            <a:spAutoFit/>
          </a:bodyPr>
          <a:lstStyle/>
          <a:p>
            <a:r>
              <a:rPr lang="en-US" sz="1000" dirty="0">
                <a:solidFill>
                  <a:schemeClr val="tx2"/>
                </a:solidFill>
              </a:rPr>
              <a:t>Accounts Discovery is a scalable and automated solution that can discover privileged accounts across on-premises, cloud, and hybrid environments. It uses a combination of active and passive scanning techniques to identify accounts, and it can collect a variety of information about each account, such as the account name, privileges, and location.</a:t>
            </a:r>
          </a:p>
          <a:p>
            <a:pPr algn="ctr"/>
            <a:endParaRPr lang="en-US" sz="1000" dirty="0">
              <a:solidFill>
                <a:schemeClr val="tx2"/>
              </a:solidFill>
            </a:endParaRPr>
          </a:p>
          <a:p>
            <a:pPr marL="171450" indent="-171450">
              <a:buFont typeface="Arial" panose="020B0604020202020204" pitchFamily="34" charset="0"/>
              <a:buChar char="•"/>
            </a:pPr>
            <a:r>
              <a:rPr lang="en-GB" sz="1000" dirty="0">
                <a:solidFill>
                  <a:schemeClr val="tx2"/>
                </a:solidFill>
                <a:ea typeface="Times New Roman" panose="02020603050405020304" pitchFamily="18" charset="0"/>
              </a:rPr>
              <a:t>Identify all privileged accounts existing across the organization's digital landscape, including those hidden or unmanaged</a:t>
            </a:r>
            <a:endParaRPr lang="en-US" sz="1000" dirty="0">
              <a:solidFill>
                <a:schemeClr val="tx2"/>
              </a:solidFill>
            </a:endParaRPr>
          </a:p>
          <a:p>
            <a:pPr marL="171450" indent="-171450">
              <a:buFont typeface="Arial" panose="020B0604020202020204" pitchFamily="34" charset="0"/>
              <a:buChar char="•"/>
            </a:pPr>
            <a:endParaRPr lang="en-US" sz="1000" dirty="0">
              <a:solidFill>
                <a:schemeClr val="tx2"/>
              </a:solidFill>
            </a:endParaRPr>
          </a:p>
          <a:p>
            <a:pPr marL="171450" indent="-171450">
              <a:buFont typeface="Arial" panose="020B0604020202020204" pitchFamily="34" charset="0"/>
              <a:buChar char="•"/>
            </a:pPr>
            <a:r>
              <a:rPr lang="en-GB" sz="1000" dirty="0">
                <a:solidFill>
                  <a:schemeClr val="tx2"/>
                </a:solidFill>
                <a:ea typeface="Times New Roman" panose="02020603050405020304" pitchFamily="18" charset="0"/>
              </a:rPr>
              <a:t>Conduct automated scans of Windows local and domain, Unix local &amp; SSH key and Mac OS to uncover privileged accounts that might have escaped conventional management.</a:t>
            </a:r>
          </a:p>
          <a:p>
            <a:pPr marL="171450" indent="-171450">
              <a:buFont typeface="Arial" panose="020B0604020202020204" pitchFamily="34" charset="0"/>
              <a:buChar char="•"/>
            </a:pPr>
            <a:endParaRPr lang="en-GB" sz="1000" dirty="0">
              <a:solidFill>
                <a:schemeClr val="tx2"/>
              </a:solidFill>
              <a:ea typeface="Times New Roman" panose="02020603050405020304" pitchFamily="18" charset="0"/>
            </a:endParaRPr>
          </a:p>
          <a:p>
            <a:pPr marL="171450" indent="-171450">
              <a:buFont typeface="Arial" panose="020B0604020202020204" pitchFamily="34" charset="0"/>
              <a:buChar char="•"/>
            </a:pPr>
            <a:r>
              <a:rPr lang="en-GB" sz="1000" dirty="0">
                <a:solidFill>
                  <a:schemeClr val="tx2"/>
                </a:solidFill>
                <a:ea typeface="Times New Roman" panose="02020603050405020304" pitchFamily="18" charset="0"/>
              </a:rPr>
              <a:t>Establish a structured process for creating new privileged accounts based on defined roles and responsibilities</a:t>
            </a:r>
            <a:endParaRPr lang="en-US" sz="1000" dirty="0">
              <a:solidFill>
                <a:schemeClr val="tx2"/>
              </a:solidFill>
            </a:endParaRPr>
          </a:p>
          <a:p>
            <a:pPr algn="ctr"/>
            <a:endParaRPr lang="en-US" sz="1000" dirty="0">
              <a:solidFill>
                <a:schemeClr val="tx1"/>
              </a:solidFill>
            </a:endParaRPr>
          </a:p>
          <a:p>
            <a:pPr algn="ctr"/>
            <a:endParaRPr lang="en-US" sz="1000" dirty="0">
              <a:solidFill>
                <a:schemeClr val="tx1"/>
              </a:solidFill>
            </a:endParaRPr>
          </a:p>
        </p:txBody>
      </p:sp>
      <p:grpSp>
        <p:nvGrpSpPr>
          <p:cNvPr id="35" name="Group 34">
            <a:extLst>
              <a:ext uri="{FF2B5EF4-FFF2-40B4-BE49-F238E27FC236}">
                <a16:creationId xmlns:a16="http://schemas.microsoft.com/office/drawing/2014/main" id="{F4A21647-860F-4CE9-AF24-7511B05E07B7}"/>
              </a:ext>
            </a:extLst>
          </p:cNvPr>
          <p:cNvGrpSpPr/>
          <p:nvPr/>
        </p:nvGrpSpPr>
        <p:grpSpPr>
          <a:xfrm>
            <a:off x="7834651" y="2585717"/>
            <a:ext cx="4291240" cy="260775"/>
            <a:chOff x="2229729" y="3181667"/>
            <a:chExt cx="3998980" cy="339017"/>
          </a:xfrm>
          <a:solidFill>
            <a:srgbClr val="7030A0"/>
          </a:solidFill>
        </p:grpSpPr>
        <p:sp>
          <p:nvSpPr>
            <p:cNvPr id="36" name="Isosceles Triangle 35">
              <a:extLst>
                <a:ext uri="{FF2B5EF4-FFF2-40B4-BE49-F238E27FC236}">
                  <a16:creationId xmlns:a16="http://schemas.microsoft.com/office/drawing/2014/main" id="{8CD18791-9B96-4A28-8226-8F6941D55D32}"/>
                </a:ext>
              </a:extLst>
            </p:cNvPr>
            <p:cNvSpPr/>
            <p:nvPr/>
          </p:nvSpPr>
          <p:spPr>
            <a:xfrm rot="10800000">
              <a:off x="2229729" y="3189162"/>
              <a:ext cx="3998980" cy="331522"/>
            </a:xfrm>
            <a:prstGeom prst="triangle">
              <a:avLst>
                <a:gd name="adj" fmla="val 50000"/>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4370" tIns="44370" rIns="44370" bIns="44370" rtlCol="0" anchor="ctr"/>
            <a:lstStyle/>
            <a:p>
              <a:pPr defTabSz="914423">
                <a:defRPr/>
              </a:pPr>
              <a:endParaRPr lang="en-US" sz="1218">
                <a:solidFill>
                  <a:prstClr val="white"/>
                </a:solidFill>
                <a:latin typeface="Arial"/>
              </a:endParaRPr>
            </a:p>
          </p:txBody>
        </p:sp>
        <p:sp>
          <p:nvSpPr>
            <p:cNvPr id="37" name="TextBox 36">
              <a:extLst>
                <a:ext uri="{FF2B5EF4-FFF2-40B4-BE49-F238E27FC236}">
                  <a16:creationId xmlns:a16="http://schemas.microsoft.com/office/drawing/2014/main" id="{D22ED548-FA2E-4881-9C74-3FBE447FD8EF}"/>
                </a:ext>
              </a:extLst>
            </p:cNvPr>
            <p:cNvSpPr txBox="1"/>
            <p:nvPr/>
          </p:nvSpPr>
          <p:spPr>
            <a:xfrm>
              <a:off x="3534270" y="3181667"/>
              <a:ext cx="1389901" cy="177077"/>
            </a:xfrm>
            <a:prstGeom prst="rect">
              <a:avLst/>
            </a:prstGeom>
            <a:grpFill/>
          </p:spPr>
          <p:txBody>
            <a:bodyPr wrap="square" lIns="44370" tIns="44370" rIns="44370" bIns="44370" rtlCol="0">
              <a:noAutofit/>
            </a:bodyPr>
            <a:lstStyle/>
            <a:p>
              <a:pPr algn="ctr" defTabSz="914423">
                <a:spcAft>
                  <a:spcPts val="489"/>
                </a:spcAft>
                <a:defRPr/>
              </a:pPr>
              <a:r>
                <a:rPr lang="en-US" sz="1050" b="1" dirty="0">
                  <a:solidFill>
                    <a:prstClr val="white"/>
                  </a:solidFill>
                </a:rPr>
                <a:t>Indicative Timelines</a:t>
              </a:r>
            </a:p>
          </p:txBody>
        </p:sp>
      </p:grpSp>
    </p:spTree>
    <p:extLst>
      <p:ext uri="{BB962C8B-B14F-4D97-AF65-F5344CB8AC3E}">
        <p14:creationId xmlns:p14="http://schemas.microsoft.com/office/powerpoint/2010/main" val="5709682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A36E5A-5668-41FE-BFE6-D6091551F953}"/>
              </a:ext>
            </a:extLst>
          </p:cNvPr>
          <p:cNvSpPr>
            <a:spLocks noGrp="1"/>
          </p:cNvSpPr>
          <p:nvPr>
            <p:ph type="ctrTitle"/>
          </p:nvPr>
        </p:nvSpPr>
        <p:spPr>
          <a:xfrm>
            <a:off x="1274841" y="1717734"/>
            <a:ext cx="5765982" cy="2903488"/>
          </a:xfrm>
        </p:spPr>
        <p:txBody>
          <a:bodyPr/>
          <a:lstStyle/>
          <a:p>
            <a:r>
              <a:rPr lang="en-GB" sz="6600" dirty="0"/>
              <a:t>05</a:t>
            </a:r>
            <a:br>
              <a:rPr lang="en-GB" sz="6600" dirty="0"/>
            </a:br>
            <a:br>
              <a:rPr lang="en-GB" sz="6600" dirty="0"/>
            </a:br>
            <a:r>
              <a:rPr lang="en-GB" sz="6600" dirty="0"/>
              <a:t>KPMG Solution Approach</a:t>
            </a:r>
            <a:endParaRPr lang="en-GB" dirty="0"/>
          </a:p>
        </p:txBody>
      </p:sp>
    </p:spTree>
    <p:extLst>
      <p:ext uri="{BB962C8B-B14F-4D97-AF65-F5344CB8AC3E}">
        <p14:creationId xmlns:p14="http://schemas.microsoft.com/office/powerpoint/2010/main" val="1743807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3">
            <a:extLst>
              <a:ext uri="{FF2B5EF4-FFF2-40B4-BE49-F238E27FC236}">
                <a16:creationId xmlns:a16="http://schemas.microsoft.com/office/drawing/2014/main" id="{751F56B4-258D-4FB2-93EE-ABF9D18FBC9A}"/>
              </a:ext>
            </a:extLst>
          </p:cNvPr>
          <p:cNvSpPr txBox="1">
            <a:spLocks/>
          </p:cNvSpPr>
          <p:nvPr/>
        </p:nvSpPr>
        <p:spPr>
          <a:xfrm>
            <a:off x="2076943" y="90459"/>
            <a:ext cx="10629699" cy="600862"/>
          </a:xfrm>
          <a:prstGeom prst="rect">
            <a:avLst/>
          </a:prstGeom>
        </p:spPr>
        <p:txBody>
          <a:bodyPr vert="horz" lIns="0" tIns="0" rIns="0" bIns="0" rtlCol="0" anchor="t" anchorCtr="0">
            <a:noAutofit/>
          </a:bodyPr>
          <a:lstStyle>
            <a:lvl1pPr algn="l" defTabSz="914400" rtl="0" eaLnBrk="1" latinLnBrk="0" hangingPunct="1">
              <a:lnSpc>
                <a:spcPct val="70000"/>
              </a:lnSpc>
              <a:spcBef>
                <a:spcPct val="0"/>
              </a:spcBef>
              <a:buNone/>
              <a:defRPr sz="5400" kern="1200">
                <a:solidFill>
                  <a:schemeClr val="tx2"/>
                </a:solidFill>
                <a:latin typeface="+mj-lt"/>
                <a:ea typeface="+mj-ea"/>
                <a:cs typeface="+mj-cs"/>
              </a:defRPr>
            </a:lvl1pPr>
          </a:lstStyle>
          <a:p>
            <a:pPr>
              <a:lnSpc>
                <a:spcPts val="4500"/>
              </a:lnSpc>
            </a:pPr>
            <a:endParaRPr lang="en-US" sz="1300" b="1" dirty="0"/>
          </a:p>
        </p:txBody>
      </p:sp>
      <p:sp>
        <p:nvSpPr>
          <p:cNvPr id="7" name="TextBox 6">
            <a:extLst>
              <a:ext uri="{FF2B5EF4-FFF2-40B4-BE49-F238E27FC236}">
                <a16:creationId xmlns:a16="http://schemas.microsoft.com/office/drawing/2014/main" id="{A3FA741E-8F42-4DF2-99F7-5CBF7302B2FB}"/>
              </a:ext>
            </a:extLst>
          </p:cNvPr>
          <p:cNvSpPr txBox="1"/>
          <p:nvPr/>
        </p:nvSpPr>
        <p:spPr>
          <a:xfrm>
            <a:off x="6219262" y="1238771"/>
            <a:ext cx="1475988" cy="1271039"/>
          </a:xfrm>
          <a:prstGeom prst="rect">
            <a:avLst/>
          </a:prstGeom>
        </p:spPr>
        <p:txBody>
          <a:bodyPr vert="horz" wrap="square" lIns="0" tIns="0" rIns="0" bIns="0" rtlCol="0" anchor="t" anchorCtr="0">
            <a:noAutofit/>
          </a:bodyPr>
          <a:lstStyle/>
          <a:p>
            <a:pPr algn="ctr">
              <a:spcAft>
                <a:spcPts val="600"/>
              </a:spcAft>
            </a:pPr>
            <a:endParaRPr lang="en-US" sz="1300" b="1">
              <a:solidFill>
                <a:schemeClr val="tx2"/>
              </a:solidFill>
            </a:endParaRPr>
          </a:p>
        </p:txBody>
      </p:sp>
      <p:sp>
        <p:nvSpPr>
          <p:cNvPr id="15" name="Arrow: Bent 14">
            <a:extLst>
              <a:ext uri="{FF2B5EF4-FFF2-40B4-BE49-F238E27FC236}">
                <a16:creationId xmlns:a16="http://schemas.microsoft.com/office/drawing/2014/main" id="{FBF0B09F-1A75-4B78-8C11-9F87C78F4028}"/>
              </a:ext>
            </a:extLst>
          </p:cNvPr>
          <p:cNvSpPr/>
          <p:nvPr/>
        </p:nvSpPr>
        <p:spPr>
          <a:xfrm>
            <a:off x="2071926" y="2053173"/>
            <a:ext cx="647322" cy="1076778"/>
          </a:xfrm>
          <a:prstGeom prst="bentArrow">
            <a:avLst>
              <a:gd name="adj1" fmla="val 25000"/>
              <a:gd name="adj2" fmla="val 7211"/>
              <a:gd name="adj3" fmla="val 25000"/>
              <a:gd name="adj4" fmla="val 10712"/>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300">
              <a:solidFill>
                <a:schemeClr val="bg1"/>
              </a:solidFill>
            </a:endParaRPr>
          </a:p>
        </p:txBody>
      </p:sp>
      <p:sp>
        <p:nvSpPr>
          <p:cNvPr id="21" name="Arrow: Right 20">
            <a:extLst>
              <a:ext uri="{FF2B5EF4-FFF2-40B4-BE49-F238E27FC236}">
                <a16:creationId xmlns:a16="http://schemas.microsoft.com/office/drawing/2014/main" id="{AEE2EC49-C40B-40C3-8931-988BBE370B81}"/>
              </a:ext>
            </a:extLst>
          </p:cNvPr>
          <p:cNvSpPr/>
          <p:nvPr/>
        </p:nvSpPr>
        <p:spPr>
          <a:xfrm>
            <a:off x="4618039" y="2036800"/>
            <a:ext cx="499898" cy="142900"/>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300">
              <a:solidFill>
                <a:schemeClr val="bg1"/>
              </a:solidFill>
            </a:endParaRPr>
          </a:p>
        </p:txBody>
      </p:sp>
      <p:sp>
        <p:nvSpPr>
          <p:cNvPr id="28" name="Arrow: Bent 27">
            <a:extLst>
              <a:ext uri="{FF2B5EF4-FFF2-40B4-BE49-F238E27FC236}">
                <a16:creationId xmlns:a16="http://schemas.microsoft.com/office/drawing/2014/main" id="{18C8B8A0-E5B1-4E2A-BC4E-B66C0909D351}"/>
              </a:ext>
            </a:extLst>
          </p:cNvPr>
          <p:cNvSpPr/>
          <p:nvPr/>
        </p:nvSpPr>
        <p:spPr>
          <a:xfrm rot="5400000">
            <a:off x="9157423" y="2195545"/>
            <a:ext cx="1132181" cy="676764"/>
          </a:xfrm>
          <a:prstGeom prst="bentArrow">
            <a:avLst>
              <a:gd name="adj1" fmla="val 25000"/>
              <a:gd name="adj2" fmla="val 7211"/>
              <a:gd name="adj3" fmla="val 15967"/>
              <a:gd name="adj4" fmla="val 10712"/>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300">
              <a:solidFill>
                <a:schemeClr val="bg1"/>
              </a:solidFill>
            </a:endParaRPr>
          </a:p>
        </p:txBody>
      </p:sp>
      <p:sp>
        <p:nvSpPr>
          <p:cNvPr id="29" name="Arrow: Bent 28">
            <a:extLst>
              <a:ext uri="{FF2B5EF4-FFF2-40B4-BE49-F238E27FC236}">
                <a16:creationId xmlns:a16="http://schemas.microsoft.com/office/drawing/2014/main" id="{EA71112D-3F40-4D34-87F3-1ACF00C706CB}"/>
              </a:ext>
            </a:extLst>
          </p:cNvPr>
          <p:cNvSpPr/>
          <p:nvPr/>
        </p:nvSpPr>
        <p:spPr>
          <a:xfrm rot="10800000">
            <a:off x="9415388" y="4216975"/>
            <a:ext cx="646507" cy="889812"/>
          </a:xfrm>
          <a:prstGeom prst="bentArrow">
            <a:avLst>
              <a:gd name="adj1" fmla="val 14422"/>
              <a:gd name="adj2" fmla="val 7211"/>
              <a:gd name="adj3" fmla="val 25000"/>
              <a:gd name="adj4" fmla="val 10712"/>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300">
              <a:solidFill>
                <a:schemeClr val="bg1"/>
              </a:solidFill>
            </a:endParaRPr>
          </a:p>
        </p:txBody>
      </p:sp>
      <p:sp>
        <p:nvSpPr>
          <p:cNvPr id="23" name="TextBox 22">
            <a:extLst>
              <a:ext uri="{FF2B5EF4-FFF2-40B4-BE49-F238E27FC236}">
                <a16:creationId xmlns:a16="http://schemas.microsoft.com/office/drawing/2014/main" id="{BA01C202-DB07-4DE9-9D72-33C01DE6A2DF}"/>
              </a:ext>
            </a:extLst>
          </p:cNvPr>
          <p:cNvSpPr txBox="1"/>
          <p:nvPr/>
        </p:nvSpPr>
        <p:spPr>
          <a:xfrm>
            <a:off x="5117937" y="3168981"/>
            <a:ext cx="4547713" cy="676275"/>
          </a:xfrm>
          <a:prstGeom prst="rect">
            <a:avLst/>
          </a:prstGeom>
        </p:spPr>
        <p:txBody>
          <a:bodyPr vert="horz" wrap="square" lIns="0" tIns="0" rIns="0" bIns="0" rtlCol="0" anchor="t" anchorCtr="0">
            <a:noAutofit/>
          </a:bodyPr>
          <a:lstStyle/>
          <a:p>
            <a:pPr algn="l">
              <a:spcAft>
                <a:spcPts val="600"/>
              </a:spcAft>
            </a:pPr>
            <a:endParaRPr lang="en-US" sz="1300" b="1">
              <a:solidFill>
                <a:schemeClr val="tx2"/>
              </a:solidFill>
            </a:endParaRPr>
          </a:p>
        </p:txBody>
      </p:sp>
      <p:sp>
        <p:nvSpPr>
          <p:cNvPr id="30" name="TextBox 29">
            <a:extLst>
              <a:ext uri="{FF2B5EF4-FFF2-40B4-BE49-F238E27FC236}">
                <a16:creationId xmlns:a16="http://schemas.microsoft.com/office/drawing/2014/main" id="{16AF7CA6-0DDF-4C96-93B7-3C952263530C}"/>
              </a:ext>
            </a:extLst>
          </p:cNvPr>
          <p:cNvSpPr txBox="1"/>
          <p:nvPr/>
        </p:nvSpPr>
        <p:spPr>
          <a:xfrm>
            <a:off x="3448804" y="3288863"/>
            <a:ext cx="5540916" cy="914400"/>
          </a:xfrm>
          <a:prstGeom prst="rect">
            <a:avLst/>
          </a:prstGeom>
        </p:spPr>
        <p:txBody>
          <a:bodyPr vert="horz" wrap="square" lIns="0" tIns="0" rIns="0" bIns="0" rtlCol="0" anchor="t" anchorCtr="0">
            <a:noAutofit/>
          </a:bodyPr>
          <a:lstStyle/>
          <a:p>
            <a:pPr algn="ctr">
              <a:spcAft>
                <a:spcPts val="600"/>
              </a:spcAft>
            </a:pPr>
            <a:r>
              <a:rPr lang="en-US" sz="2600" b="1" dirty="0">
                <a:solidFill>
                  <a:schemeClr val="tx2"/>
                </a:solidFill>
              </a:rPr>
              <a:t>CyberArk Account Discovery </a:t>
            </a:r>
          </a:p>
        </p:txBody>
      </p:sp>
      <p:sp>
        <p:nvSpPr>
          <p:cNvPr id="18" name="TextBox 17">
            <a:extLst>
              <a:ext uri="{FF2B5EF4-FFF2-40B4-BE49-F238E27FC236}">
                <a16:creationId xmlns:a16="http://schemas.microsoft.com/office/drawing/2014/main" id="{39D31D5D-3B7A-43F9-B9E1-BD0D0D8C8947}"/>
              </a:ext>
            </a:extLst>
          </p:cNvPr>
          <p:cNvSpPr txBox="1"/>
          <p:nvPr/>
        </p:nvSpPr>
        <p:spPr>
          <a:xfrm>
            <a:off x="1415095" y="4338159"/>
            <a:ext cx="1485900" cy="889812"/>
          </a:xfrm>
          <a:prstGeom prst="rect">
            <a:avLst/>
          </a:prstGeom>
        </p:spPr>
        <p:txBody>
          <a:bodyPr vert="horz" wrap="square" lIns="0" tIns="0" rIns="0" bIns="0" rtlCol="0" anchor="t" anchorCtr="0">
            <a:noAutofit/>
          </a:bodyPr>
          <a:lstStyle/>
          <a:p>
            <a:pPr algn="l">
              <a:spcAft>
                <a:spcPts val="600"/>
              </a:spcAft>
            </a:pPr>
            <a:endParaRPr lang="en-US" sz="1300" b="1">
              <a:solidFill>
                <a:schemeClr val="tx2"/>
              </a:solidFill>
            </a:endParaRPr>
          </a:p>
        </p:txBody>
      </p:sp>
      <p:sp>
        <p:nvSpPr>
          <p:cNvPr id="34" name="Rectangle: Rounded Corners 33">
            <a:extLst>
              <a:ext uri="{FF2B5EF4-FFF2-40B4-BE49-F238E27FC236}">
                <a16:creationId xmlns:a16="http://schemas.microsoft.com/office/drawing/2014/main" id="{9008DD5E-2D9D-4826-A907-1E45A0438A97}"/>
              </a:ext>
            </a:extLst>
          </p:cNvPr>
          <p:cNvSpPr/>
          <p:nvPr/>
        </p:nvSpPr>
        <p:spPr>
          <a:xfrm>
            <a:off x="1105462" y="3110900"/>
            <a:ext cx="1875652" cy="1132181"/>
          </a:xfrm>
          <a:prstGeom prst="roundRect">
            <a:avLst/>
          </a:prstGeom>
          <a:solidFill>
            <a:schemeClr val="accent3">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spcAft>
                <a:spcPts val="600"/>
              </a:spcAft>
            </a:pPr>
            <a:r>
              <a:rPr lang="en-US" sz="1300" b="1" dirty="0">
                <a:solidFill>
                  <a:schemeClr val="tx2"/>
                </a:solidFill>
              </a:rPr>
              <a:t>Assessment</a:t>
            </a:r>
          </a:p>
          <a:p>
            <a:pPr algn="ctr">
              <a:spcAft>
                <a:spcPts val="600"/>
              </a:spcAft>
            </a:pPr>
            <a:r>
              <a:rPr lang="en-GB" sz="1300" dirty="0">
                <a:solidFill>
                  <a:schemeClr val="tx2"/>
                </a:solidFill>
                <a:effectLst/>
              </a:rPr>
              <a:t>Evaluate existing infrastructure and asset lists</a:t>
            </a:r>
            <a:endParaRPr lang="en-US" sz="13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TextBox 21">
            <a:extLst>
              <a:ext uri="{FF2B5EF4-FFF2-40B4-BE49-F238E27FC236}">
                <a16:creationId xmlns:a16="http://schemas.microsoft.com/office/drawing/2014/main" id="{301B38F0-A272-430B-AF90-68C57458C36A}"/>
              </a:ext>
            </a:extLst>
          </p:cNvPr>
          <p:cNvSpPr txBox="1"/>
          <p:nvPr/>
        </p:nvSpPr>
        <p:spPr>
          <a:xfrm>
            <a:off x="3258180" y="1428161"/>
            <a:ext cx="1921306" cy="908995"/>
          </a:xfrm>
          <a:prstGeom prst="rect">
            <a:avLst/>
          </a:prstGeom>
        </p:spPr>
        <p:txBody>
          <a:bodyPr vert="horz" wrap="square" lIns="0" tIns="0" rIns="0" bIns="0" rtlCol="0" anchor="t" anchorCtr="0">
            <a:noAutofit/>
          </a:bodyPr>
          <a:lstStyle/>
          <a:p>
            <a:pPr algn="l">
              <a:spcAft>
                <a:spcPts val="600"/>
              </a:spcAft>
            </a:pPr>
            <a:endParaRPr lang="en-US" sz="1300" b="1">
              <a:solidFill>
                <a:schemeClr val="tx2"/>
              </a:solidFill>
            </a:endParaRPr>
          </a:p>
        </p:txBody>
      </p:sp>
      <p:sp>
        <p:nvSpPr>
          <p:cNvPr id="2" name="Title 3">
            <a:extLst>
              <a:ext uri="{FF2B5EF4-FFF2-40B4-BE49-F238E27FC236}">
                <a16:creationId xmlns:a16="http://schemas.microsoft.com/office/drawing/2014/main" id="{9108E2F9-A909-02C7-BE2F-7254D7F57E89}"/>
              </a:ext>
            </a:extLst>
          </p:cNvPr>
          <p:cNvSpPr txBox="1">
            <a:spLocks/>
          </p:cNvSpPr>
          <p:nvPr/>
        </p:nvSpPr>
        <p:spPr>
          <a:xfrm>
            <a:off x="1030512" y="446790"/>
            <a:ext cx="10629699" cy="600862"/>
          </a:xfrm>
          <a:prstGeom prst="rect">
            <a:avLst/>
          </a:prstGeom>
        </p:spPr>
        <p:txBody>
          <a:bodyPr vert="horz" lIns="0" tIns="0" rIns="0" bIns="0" rtlCol="0" anchor="t" anchorCtr="0">
            <a:noAutofit/>
          </a:bodyPr>
          <a:lstStyle>
            <a:lvl1pPr algn="l" defTabSz="914400" rtl="0" eaLnBrk="1" latinLnBrk="0" hangingPunct="1">
              <a:lnSpc>
                <a:spcPct val="70000"/>
              </a:lnSpc>
              <a:spcBef>
                <a:spcPct val="0"/>
              </a:spcBef>
              <a:buNone/>
              <a:defRPr sz="5400" kern="1200">
                <a:solidFill>
                  <a:schemeClr val="tx2"/>
                </a:solidFill>
                <a:latin typeface="+mj-lt"/>
                <a:ea typeface="+mj-ea"/>
                <a:cs typeface="+mj-cs"/>
              </a:defRPr>
            </a:lvl1pPr>
          </a:lstStyle>
          <a:p>
            <a:pPr>
              <a:lnSpc>
                <a:spcPts val="4500"/>
              </a:lnSpc>
            </a:pPr>
            <a:r>
              <a:rPr lang="en-US" sz="4000" b="1" dirty="0"/>
              <a:t>Our Approach for Phase 2.1 </a:t>
            </a:r>
          </a:p>
        </p:txBody>
      </p:sp>
      <p:sp>
        <p:nvSpPr>
          <p:cNvPr id="3" name="Rectangle: Rounded Corners 2">
            <a:extLst>
              <a:ext uri="{FF2B5EF4-FFF2-40B4-BE49-F238E27FC236}">
                <a16:creationId xmlns:a16="http://schemas.microsoft.com/office/drawing/2014/main" id="{C4BF7F23-B703-C48F-9099-0857F297414A}"/>
              </a:ext>
            </a:extLst>
          </p:cNvPr>
          <p:cNvSpPr/>
          <p:nvPr/>
        </p:nvSpPr>
        <p:spPr>
          <a:xfrm>
            <a:off x="7533289" y="4466679"/>
            <a:ext cx="1875652" cy="1132181"/>
          </a:xfrm>
          <a:prstGeom prst="roundRect">
            <a:avLst/>
          </a:prstGeom>
          <a:solidFill>
            <a:schemeClr val="accent3">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spcAft>
                <a:spcPts val="600"/>
              </a:spcAft>
            </a:pPr>
            <a:r>
              <a:rPr lang="en-US" sz="1300" b="1" dirty="0">
                <a:solidFill>
                  <a:schemeClr val="tx2"/>
                </a:solidFill>
              </a:rPr>
              <a:t>Reporting</a:t>
            </a:r>
          </a:p>
          <a:p>
            <a:pPr algn="ctr">
              <a:spcAft>
                <a:spcPts val="600"/>
              </a:spcAft>
            </a:pPr>
            <a:r>
              <a:rPr lang="en-GB" sz="1300" dirty="0">
                <a:solidFill>
                  <a:schemeClr val="tx2"/>
                </a:solidFill>
                <a:effectLst/>
              </a:rPr>
              <a:t>Generate device inventory reports</a:t>
            </a:r>
            <a:endParaRPr lang="en-US" sz="13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1BC23DED-72B9-4381-5815-C74FAA2C69EE}"/>
              </a:ext>
            </a:extLst>
          </p:cNvPr>
          <p:cNvSpPr/>
          <p:nvPr/>
        </p:nvSpPr>
        <p:spPr>
          <a:xfrm>
            <a:off x="2728950" y="1593963"/>
            <a:ext cx="1875652" cy="1132181"/>
          </a:xfrm>
          <a:prstGeom prst="roundRect">
            <a:avLst/>
          </a:prstGeom>
          <a:solidFill>
            <a:schemeClr val="accent3">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spcAft>
                <a:spcPts val="600"/>
              </a:spcAft>
            </a:pPr>
            <a:r>
              <a:rPr lang="en-US" sz="1300" b="1" dirty="0">
                <a:solidFill>
                  <a:schemeClr val="tx2"/>
                </a:solidFill>
              </a:rPr>
              <a:t>Plan and Design</a:t>
            </a:r>
          </a:p>
          <a:p>
            <a:pPr algn="ctr">
              <a:spcAft>
                <a:spcPts val="600"/>
              </a:spcAft>
            </a:pPr>
            <a:r>
              <a:rPr lang="en-GB" sz="1300" dirty="0">
                <a:solidFill>
                  <a:schemeClr val="tx2"/>
                </a:solidFill>
                <a:effectLst/>
              </a:rPr>
              <a:t>Define scope, goals, and desired outcomes</a:t>
            </a:r>
            <a:endParaRPr lang="en-US" sz="13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2592FFFA-48B9-DD15-FEBD-F1E600612C5A}"/>
              </a:ext>
            </a:extLst>
          </p:cNvPr>
          <p:cNvSpPr/>
          <p:nvPr/>
        </p:nvSpPr>
        <p:spPr>
          <a:xfrm>
            <a:off x="5118595" y="1571834"/>
            <a:ext cx="1875652" cy="1132181"/>
          </a:xfrm>
          <a:prstGeom prst="roundRect">
            <a:avLst/>
          </a:prstGeom>
          <a:solidFill>
            <a:schemeClr val="accent3">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spcAft>
                <a:spcPts val="600"/>
              </a:spcAft>
            </a:pPr>
            <a:r>
              <a:rPr lang="en-GB" sz="1300" b="1" dirty="0">
                <a:solidFill>
                  <a:schemeClr val="tx2"/>
                </a:solidFill>
                <a:effectLst/>
              </a:rPr>
              <a:t>Configuration</a:t>
            </a:r>
          </a:p>
          <a:p>
            <a:pPr algn="ctr">
              <a:spcAft>
                <a:spcPts val="600"/>
              </a:spcAft>
            </a:pPr>
            <a:r>
              <a:rPr lang="en-GB" sz="1300" dirty="0">
                <a:solidFill>
                  <a:schemeClr val="tx2"/>
                </a:solidFill>
                <a:effectLst/>
              </a:rPr>
              <a:t>Configure device scanning parameters</a:t>
            </a:r>
            <a:endParaRPr lang="en-US" sz="13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Arrow: Right 5">
            <a:extLst>
              <a:ext uri="{FF2B5EF4-FFF2-40B4-BE49-F238E27FC236}">
                <a16:creationId xmlns:a16="http://schemas.microsoft.com/office/drawing/2014/main" id="{434F4EE2-1985-52EF-F775-35BD8C213986}"/>
              </a:ext>
            </a:extLst>
          </p:cNvPr>
          <p:cNvSpPr/>
          <p:nvPr/>
        </p:nvSpPr>
        <p:spPr>
          <a:xfrm>
            <a:off x="6994247" y="1995025"/>
            <a:ext cx="499898" cy="142900"/>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300">
              <a:solidFill>
                <a:schemeClr val="bg1"/>
              </a:solidFill>
            </a:endParaRPr>
          </a:p>
        </p:txBody>
      </p:sp>
      <p:sp>
        <p:nvSpPr>
          <p:cNvPr id="10" name="Rectangle: Rounded Corners 9">
            <a:extLst>
              <a:ext uri="{FF2B5EF4-FFF2-40B4-BE49-F238E27FC236}">
                <a16:creationId xmlns:a16="http://schemas.microsoft.com/office/drawing/2014/main" id="{487765D2-2DCA-B09E-F1ED-755C630C8ECA}"/>
              </a:ext>
            </a:extLst>
          </p:cNvPr>
          <p:cNvSpPr/>
          <p:nvPr/>
        </p:nvSpPr>
        <p:spPr>
          <a:xfrm>
            <a:off x="7509480" y="1546841"/>
            <a:ext cx="1875652" cy="1132181"/>
          </a:xfrm>
          <a:prstGeom prst="roundRect">
            <a:avLst/>
          </a:prstGeom>
          <a:solidFill>
            <a:schemeClr val="accent3">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spcAft>
                <a:spcPts val="600"/>
              </a:spcAft>
            </a:pPr>
            <a:r>
              <a:rPr lang="en-US" sz="1300" b="1" dirty="0">
                <a:solidFill>
                  <a:schemeClr val="tx2"/>
                </a:solidFill>
              </a:rPr>
              <a:t>Integration  </a:t>
            </a:r>
          </a:p>
          <a:p>
            <a:pPr algn="ctr">
              <a:spcAft>
                <a:spcPts val="600"/>
              </a:spcAft>
            </a:pPr>
            <a:r>
              <a:rPr lang="en-GB" sz="1300" dirty="0">
                <a:solidFill>
                  <a:schemeClr val="tx2"/>
                </a:solidFill>
                <a:effectLst/>
              </a:rPr>
              <a:t>Integrate with existing asset management systems</a:t>
            </a:r>
            <a:endParaRPr lang="en-US" sz="13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9DBF0E38-858D-7380-F151-DABB62151700}"/>
              </a:ext>
            </a:extLst>
          </p:cNvPr>
          <p:cNvSpPr/>
          <p:nvPr/>
        </p:nvSpPr>
        <p:spPr>
          <a:xfrm>
            <a:off x="9155970" y="3105030"/>
            <a:ext cx="1875652" cy="1132181"/>
          </a:xfrm>
          <a:prstGeom prst="roundRect">
            <a:avLst/>
          </a:prstGeom>
          <a:solidFill>
            <a:schemeClr val="accent3">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spcAft>
                <a:spcPts val="600"/>
              </a:spcAft>
            </a:pPr>
            <a:r>
              <a:rPr lang="en-US" sz="1300" b="1" dirty="0">
                <a:solidFill>
                  <a:schemeClr val="tx2"/>
                </a:solidFill>
              </a:rPr>
              <a:t>Automation </a:t>
            </a:r>
          </a:p>
          <a:p>
            <a:pPr algn="ctr">
              <a:spcAft>
                <a:spcPts val="600"/>
              </a:spcAft>
            </a:pPr>
            <a:r>
              <a:rPr lang="en-GB" sz="1300" dirty="0">
                <a:solidFill>
                  <a:schemeClr val="tx2"/>
                </a:solidFill>
                <a:effectLst/>
              </a:rPr>
              <a:t>Schedule periodic device scans and updates</a:t>
            </a:r>
            <a:endParaRPr lang="en-US" sz="13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E482AD4B-47F2-972D-BCCB-05A11E91C26C}"/>
              </a:ext>
            </a:extLst>
          </p:cNvPr>
          <p:cNvSpPr/>
          <p:nvPr/>
        </p:nvSpPr>
        <p:spPr>
          <a:xfrm>
            <a:off x="5137838" y="4466679"/>
            <a:ext cx="1875652" cy="1132181"/>
          </a:xfrm>
          <a:prstGeom prst="roundRect">
            <a:avLst/>
          </a:prstGeom>
          <a:solidFill>
            <a:schemeClr val="accent3">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spcAft>
                <a:spcPts val="600"/>
              </a:spcAft>
            </a:pPr>
            <a:r>
              <a:rPr lang="en-US" sz="1300" b="1" dirty="0">
                <a:solidFill>
                  <a:schemeClr val="tx2"/>
                </a:solidFill>
              </a:rPr>
              <a:t>Compliance</a:t>
            </a:r>
            <a:r>
              <a:rPr lang="en-US" sz="1300" dirty="0">
                <a:solidFill>
                  <a:schemeClr val="tx2"/>
                </a:solidFill>
              </a:rPr>
              <a:t> </a:t>
            </a:r>
          </a:p>
          <a:p>
            <a:pPr algn="ctr">
              <a:spcAft>
                <a:spcPts val="600"/>
              </a:spcAft>
            </a:pPr>
            <a:r>
              <a:rPr lang="en-GB" sz="1300" dirty="0">
                <a:solidFill>
                  <a:schemeClr val="tx2"/>
                </a:solidFill>
                <a:effectLst/>
              </a:rPr>
              <a:t>Ensure compliance with regulatory</a:t>
            </a:r>
          </a:p>
          <a:p>
            <a:pPr algn="ctr">
              <a:spcAft>
                <a:spcPts val="600"/>
              </a:spcAft>
            </a:pPr>
            <a:r>
              <a:rPr lang="en-GB" sz="1300" dirty="0">
                <a:solidFill>
                  <a:schemeClr val="tx2"/>
                </a:solidFill>
                <a:effectLst/>
              </a:rPr>
              <a:t>requirements</a:t>
            </a:r>
            <a:endParaRPr lang="en-US" sz="13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Rectangle: Rounded Corners 12">
            <a:extLst>
              <a:ext uri="{FF2B5EF4-FFF2-40B4-BE49-F238E27FC236}">
                <a16:creationId xmlns:a16="http://schemas.microsoft.com/office/drawing/2014/main" id="{1AD962DC-0026-3444-8D8B-07BE24F9C711}"/>
              </a:ext>
            </a:extLst>
          </p:cNvPr>
          <p:cNvSpPr/>
          <p:nvPr/>
        </p:nvSpPr>
        <p:spPr>
          <a:xfrm>
            <a:off x="2742387" y="4480376"/>
            <a:ext cx="1875652" cy="1132181"/>
          </a:xfrm>
          <a:prstGeom prst="roundRect">
            <a:avLst/>
          </a:prstGeom>
          <a:solidFill>
            <a:schemeClr val="accent3">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spcAft>
                <a:spcPts val="600"/>
              </a:spcAft>
            </a:pPr>
            <a:r>
              <a:rPr lang="en-US" sz="1300" b="1" dirty="0">
                <a:solidFill>
                  <a:schemeClr val="tx2"/>
                </a:solidFill>
              </a:rPr>
              <a:t>Documentation</a:t>
            </a:r>
          </a:p>
          <a:p>
            <a:pPr algn="ctr">
              <a:spcAft>
                <a:spcPts val="600"/>
              </a:spcAft>
            </a:pPr>
            <a:r>
              <a:rPr lang="en-GB" sz="1300" dirty="0">
                <a:solidFill>
                  <a:schemeClr val="tx2"/>
                </a:solidFill>
                <a:effectLst/>
              </a:rPr>
              <a:t>Prepare documentation for device discovery</a:t>
            </a:r>
            <a:endParaRPr lang="en-US" sz="1300"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Arrow: Right 15">
            <a:extLst>
              <a:ext uri="{FF2B5EF4-FFF2-40B4-BE49-F238E27FC236}">
                <a16:creationId xmlns:a16="http://schemas.microsoft.com/office/drawing/2014/main" id="{E81AD74E-75D4-50E1-4433-50521366BF88}"/>
              </a:ext>
            </a:extLst>
          </p:cNvPr>
          <p:cNvSpPr/>
          <p:nvPr/>
        </p:nvSpPr>
        <p:spPr>
          <a:xfrm rot="10800000">
            <a:off x="4627989" y="4921981"/>
            <a:ext cx="499898" cy="142900"/>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300">
              <a:solidFill>
                <a:schemeClr val="bg1"/>
              </a:solidFill>
            </a:endParaRPr>
          </a:p>
        </p:txBody>
      </p:sp>
      <p:sp>
        <p:nvSpPr>
          <p:cNvPr id="17" name="Arrow: Right 16">
            <a:extLst>
              <a:ext uri="{FF2B5EF4-FFF2-40B4-BE49-F238E27FC236}">
                <a16:creationId xmlns:a16="http://schemas.microsoft.com/office/drawing/2014/main" id="{3F93D9E5-2785-9D37-4DAD-3DA2EBB9DD0C}"/>
              </a:ext>
            </a:extLst>
          </p:cNvPr>
          <p:cNvSpPr/>
          <p:nvPr/>
        </p:nvSpPr>
        <p:spPr>
          <a:xfrm rot="10800000">
            <a:off x="7023440" y="4890672"/>
            <a:ext cx="499898" cy="142900"/>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300">
              <a:solidFill>
                <a:schemeClr val="bg1"/>
              </a:solidFill>
            </a:endParaRPr>
          </a:p>
        </p:txBody>
      </p:sp>
    </p:spTree>
    <p:extLst>
      <p:ext uri="{BB962C8B-B14F-4D97-AF65-F5344CB8AC3E}">
        <p14:creationId xmlns:p14="http://schemas.microsoft.com/office/powerpoint/2010/main" val="2714797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3">
            <a:extLst>
              <a:ext uri="{FF2B5EF4-FFF2-40B4-BE49-F238E27FC236}">
                <a16:creationId xmlns:a16="http://schemas.microsoft.com/office/drawing/2014/main" id="{751F56B4-258D-4FB2-93EE-ABF9D18FBC9A}"/>
              </a:ext>
            </a:extLst>
          </p:cNvPr>
          <p:cNvSpPr txBox="1">
            <a:spLocks/>
          </p:cNvSpPr>
          <p:nvPr/>
        </p:nvSpPr>
        <p:spPr>
          <a:xfrm>
            <a:off x="2076943" y="150420"/>
            <a:ext cx="10629699" cy="600862"/>
          </a:xfrm>
          <a:prstGeom prst="rect">
            <a:avLst/>
          </a:prstGeom>
        </p:spPr>
        <p:txBody>
          <a:bodyPr vert="horz" lIns="0" tIns="0" rIns="0" bIns="0" rtlCol="0" anchor="t" anchorCtr="0">
            <a:noAutofit/>
          </a:bodyPr>
          <a:lstStyle>
            <a:lvl1pPr algn="l" defTabSz="914400" rtl="0" eaLnBrk="1" latinLnBrk="0" hangingPunct="1">
              <a:lnSpc>
                <a:spcPct val="70000"/>
              </a:lnSpc>
              <a:spcBef>
                <a:spcPct val="0"/>
              </a:spcBef>
              <a:buNone/>
              <a:defRPr sz="5400" kern="1200">
                <a:solidFill>
                  <a:schemeClr val="tx2"/>
                </a:solidFill>
                <a:latin typeface="+mj-lt"/>
                <a:ea typeface="+mj-ea"/>
                <a:cs typeface="+mj-cs"/>
              </a:defRPr>
            </a:lvl1pPr>
          </a:lstStyle>
          <a:p>
            <a:pPr>
              <a:lnSpc>
                <a:spcPts val="4500"/>
              </a:lnSpc>
            </a:pPr>
            <a:endParaRPr lang="en-US" sz="1300" b="1" dirty="0"/>
          </a:p>
        </p:txBody>
      </p:sp>
      <p:sp>
        <p:nvSpPr>
          <p:cNvPr id="7" name="TextBox 6">
            <a:extLst>
              <a:ext uri="{FF2B5EF4-FFF2-40B4-BE49-F238E27FC236}">
                <a16:creationId xmlns:a16="http://schemas.microsoft.com/office/drawing/2014/main" id="{A3FA741E-8F42-4DF2-99F7-5CBF7302B2FB}"/>
              </a:ext>
            </a:extLst>
          </p:cNvPr>
          <p:cNvSpPr txBox="1"/>
          <p:nvPr/>
        </p:nvSpPr>
        <p:spPr>
          <a:xfrm>
            <a:off x="6219262" y="1238771"/>
            <a:ext cx="1475988" cy="1271039"/>
          </a:xfrm>
          <a:prstGeom prst="rect">
            <a:avLst/>
          </a:prstGeom>
        </p:spPr>
        <p:txBody>
          <a:bodyPr vert="horz" wrap="square" lIns="0" tIns="0" rIns="0" bIns="0" rtlCol="0" anchor="t" anchorCtr="0">
            <a:noAutofit/>
          </a:bodyPr>
          <a:lstStyle/>
          <a:p>
            <a:pPr algn="ctr">
              <a:spcAft>
                <a:spcPts val="600"/>
              </a:spcAft>
            </a:pPr>
            <a:endParaRPr lang="en-US" sz="1300" b="1">
              <a:solidFill>
                <a:schemeClr val="tx2"/>
              </a:solidFill>
            </a:endParaRPr>
          </a:p>
        </p:txBody>
      </p:sp>
      <p:sp>
        <p:nvSpPr>
          <p:cNvPr id="15" name="Arrow: Bent 14">
            <a:extLst>
              <a:ext uri="{FF2B5EF4-FFF2-40B4-BE49-F238E27FC236}">
                <a16:creationId xmlns:a16="http://schemas.microsoft.com/office/drawing/2014/main" id="{FBF0B09F-1A75-4B78-8C11-9F87C78F4028}"/>
              </a:ext>
            </a:extLst>
          </p:cNvPr>
          <p:cNvSpPr/>
          <p:nvPr/>
        </p:nvSpPr>
        <p:spPr>
          <a:xfrm>
            <a:off x="2071926" y="2053173"/>
            <a:ext cx="647322" cy="1076778"/>
          </a:xfrm>
          <a:prstGeom prst="bentArrow">
            <a:avLst>
              <a:gd name="adj1" fmla="val 25000"/>
              <a:gd name="adj2" fmla="val 7211"/>
              <a:gd name="adj3" fmla="val 25000"/>
              <a:gd name="adj4" fmla="val 10712"/>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300">
              <a:solidFill>
                <a:schemeClr val="bg1"/>
              </a:solidFill>
            </a:endParaRPr>
          </a:p>
        </p:txBody>
      </p:sp>
      <p:sp>
        <p:nvSpPr>
          <p:cNvPr id="21" name="Arrow: Right 20">
            <a:extLst>
              <a:ext uri="{FF2B5EF4-FFF2-40B4-BE49-F238E27FC236}">
                <a16:creationId xmlns:a16="http://schemas.microsoft.com/office/drawing/2014/main" id="{AEE2EC49-C40B-40C3-8931-988BBE370B81}"/>
              </a:ext>
            </a:extLst>
          </p:cNvPr>
          <p:cNvSpPr/>
          <p:nvPr/>
        </p:nvSpPr>
        <p:spPr>
          <a:xfrm>
            <a:off x="4618039" y="2036800"/>
            <a:ext cx="499898" cy="142900"/>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300">
              <a:solidFill>
                <a:schemeClr val="bg1"/>
              </a:solidFill>
            </a:endParaRPr>
          </a:p>
        </p:txBody>
      </p:sp>
      <p:sp>
        <p:nvSpPr>
          <p:cNvPr id="28" name="Arrow: Bent 27">
            <a:extLst>
              <a:ext uri="{FF2B5EF4-FFF2-40B4-BE49-F238E27FC236}">
                <a16:creationId xmlns:a16="http://schemas.microsoft.com/office/drawing/2014/main" id="{18C8B8A0-E5B1-4E2A-BC4E-B66C0909D351}"/>
              </a:ext>
            </a:extLst>
          </p:cNvPr>
          <p:cNvSpPr/>
          <p:nvPr/>
        </p:nvSpPr>
        <p:spPr>
          <a:xfrm rot="5400000">
            <a:off x="9157423" y="2195545"/>
            <a:ext cx="1132181" cy="676764"/>
          </a:xfrm>
          <a:prstGeom prst="bentArrow">
            <a:avLst>
              <a:gd name="adj1" fmla="val 25000"/>
              <a:gd name="adj2" fmla="val 7211"/>
              <a:gd name="adj3" fmla="val 15967"/>
              <a:gd name="adj4" fmla="val 10712"/>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300">
              <a:solidFill>
                <a:schemeClr val="bg1"/>
              </a:solidFill>
            </a:endParaRPr>
          </a:p>
        </p:txBody>
      </p:sp>
      <p:sp>
        <p:nvSpPr>
          <p:cNvPr id="29" name="Arrow: Bent 28">
            <a:extLst>
              <a:ext uri="{FF2B5EF4-FFF2-40B4-BE49-F238E27FC236}">
                <a16:creationId xmlns:a16="http://schemas.microsoft.com/office/drawing/2014/main" id="{EA71112D-3F40-4D34-87F3-1ACF00C706CB}"/>
              </a:ext>
            </a:extLst>
          </p:cNvPr>
          <p:cNvSpPr/>
          <p:nvPr/>
        </p:nvSpPr>
        <p:spPr>
          <a:xfrm rot="10800000">
            <a:off x="9415388" y="4216975"/>
            <a:ext cx="646507" cy="889812"/>
          </a:xfrm>
          <a:prstGeom prst="bentArrow">
            <a:avLst>
              <a:gd name="adj1" fmla="val 14422"/>
              <a:gd name="adj2" fmla="val 7211"/>
              <a:gd name="adj3" fmla="val 25000"/>
              <a:gd name="adj4" fmla="val 10712"/>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300">
              <a:solidFill>
                <a:schemeClr val="bg1"/>
              </a:solidFill>
            </a:endParaRPr>
          </a:p>
        </p:txBody>
      </p:sp>
      <p:sp>
        <p:nvSpPr>
          <p:cNvPr id="23" name="TextBox 22">
            <a:extLst>
              <a:ext uri="{FF2B5EF4-FFF2-40B4-BE49-F238E27FC236}">
                <a16:creationId xmlns:a16="http://schemas.microsoft.com/office/drawing/2014/main" id="{BA01C202-DB07-4DE9-9D72-33C01DE6A2DF}"/>
              </a:ext>
            </a:extLst>
          </p:cNvPr>
          <p:cNvSpPr txBox="1"/>
          <p:nvPr/>
        </p:nvSpPr>
        <p:spPr>
          <a:xfrm>
            <a:off x="5117937" y="3168981"/>
            <a:ext cx="4547713" cy="676275"/>
          </a:xfrm>
          <a:prstGeom prst="rect">
            <a:avLst/>
          </a:prstGeom>
        </p:spPr>
        <p:txBody>
          <a:bodyPr vert="horz" wrap="square" lIns="0" tIns="0" rIns="0" bIns="0" rtlCol="0" anchor="t" anchorCtr="0">
            <a:noAutofit/>
          </a:bodyPr>
          <a:lstStyle/>
          <a:p>
            <a:pPr algn="l">
              <a:spcAft>
                <a:spcPts val="600"/>
              </a:spcAft>
            </a:pPr>
            <a:endParaRPr lang="en-US" sz="1300" b="1">
              <a:solidFill>
                <a:schemeClr val="tx2"/>
              </a:solidFill>
            </a:endParaRPr>
          </a:p>
        </p:txBody>
      </p:sp>
      <p:sp>
        <p:nvSpPr>
          <p:cNvPr id="30" name="TextBox 29">
            <a:extLst>
              <a:ext uri="{FF2B5EF4-FFF2-40B4-BE49-F238E27FC236}">
                <a16:creationId xmlns:a16="http://schemas.microsoft.com/office/drawing/2014/main" id="{16AF7CA6-0DDF-4C96-93B7-3C952263530C}"/>
              </a:ext>
            </a:extLst>
          </p:cNvPr>
          <p:cNvSpPr txBox="1"/>
          <p:nvPr/>
        </p:nvSpPr>
        <p:spPr>
          <a:xfrm>
            <a:off x="3448804" y="3288863"/>
            <a:ext cx="5540916" cy="914400"/>
          </a:xfrm>
          <a:prstGeom prst="rect">
            <a:avLst/>
          </a:prstGeom>
        </p:spPr>
        <p:txBody>
          <a:bodyPr vert="horz" wrap="square" lIns="0" tIns="0" rIns="0" bIns="0" rtlCol="0" anchor="t" anchorCtr="0">
            <a:noAutofit/>
          </a:bodyPr>
          <a:lstStyle/>
          <a:p>
            <a:pPr algn="ctr">
              <a:spcAft>
                <a:spcPts val="600"/>
              </a:spcAft>
            </a:pPr>
            <a:r>
              <a:rPr lang="en-US" sz="2600" b="1" dirty="0">
                <a:solidFill>
                  <a:schemeClr val="tx2"/>
                </a:solidFill>
              </a:rPr>
              <a:t>CyberArk Account Onboarding </a:t>
            </a:r>
          </a:p>
        </p:txBody>
      </p:sp>
      <p:sp>
        <p:nvSpPr>
          <p:cNvPr id="18" name="TextBox 17">
            <a:extLst>
              <a:ext uri="{FF2B5EF4-FFF2-40B4-BE49-F238E27FC236}">
                <a16:creationId xmlns:a16="http://schemas.microsoft.com/office/drawing/2014/main" id="{39D31D5D-3B7A-43F9-B9E1-BD0D0D8C8947}"/>
              </a:ext>
            </a:extLst>
          </p:cNvPr>
          <p:cNvSpPr txBox="1"/>
          <p:nvPr/>
        </p:nvSpPr>
        <p:spPr>
          <a:xfrm>
            <a:off x="1415095" y="4338159"/>
            <a:ext cx="1485900" cy="889812"/>
          </a:xfrm>
          <a:prstGeom prst="rect">
            <a:avLst/>
          </a:prstGeom>
        </p:spPr>
        <p:txBody>
          <a:bodyPr vert="horz" wrap="square" lIns="0" tIns="0" rIns="0" bIns="0" rtlCol="0" anchor="t" anchorCtr="0">
            <a:noAutofit/>
          </a:bodyPr>
          <a:lstStyle/>
          <a:p>
            <a:pPr algn="l">
              <a:spcAft>
                <a:spcPts val="600"/>
              </a:spcAft>
            </a:pPr>
            <a:endParaRPr lang="en-US" sz="1300" b="1">
              <a:solidFill>
                <a:schemeClr val="tx2"/>
              </a:solidFill>
            </a:endParaRPr>
          </a:p>
        </p:txBody>
      </p:sp>
      <p:sp>
        <p:nvSpPr>
          <p:cNvPr id="34" name="Rectangle: Rounded Corners 33">
            <a:extLst>
              <a:ext uri="{FF2B5EF4-FFF2-40B4-BE49-F238E27FC236}">
                <a16:creationId xmlns:a16="http://schemas.microsoft.com/office/drawing/2014/main" id="{9008DD5E-2D9D-4826-A907-1E45A0438A97}"/>
              </a:ext>
            </a:extLst>
          </p:cNvPr>
          <p:cNvSpPr/>
          <p:nvPr/>
        </p:nvSpPr>
        <p:spPr>
          <a:xfrm>
            <a:off x="1105462" y="3110900"/>
            <a:ext cx="1875652" cy="1132181"/>
          </a:xfrm>
          <a:prstGeom prst="roundRect">
            <a:avLst/>
          </a:prstGeom>
          <a:solidFill>
            <a:schemeClr val="accent3">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spcAft>
                <a:spcPts val="600"/>
              </a:spcAft>
            </a:pPr>
            <a:r>
              <a:rPr lang="en-US" sz="1300" b="1" dirty="0">
                <a:solidFill>
                  <a:schemeClr val="tx2"/>
                </a:solidFill>
              </a:rPr>
              <a:t>Assessment</a:t>
            </a:r>
          </a:p>
          <a:p>
            <a:pPr algn="ctr">
              <a:spcAft>
                <a:spcPts val="600"/>
              </a:spcAft>
            </a:pPr>
            <a:r>
              <a:rPr lang="en-GB" sz="1300" dirty="0">
                <a:solidFill>
                  <a:schemeClr val="tx2"/>
                </a:solidFill>
                <a:effectLst/>
              </a:rPr>
              <a:t>Identify critical accounts and systems</a:t>
            </a:r>
            <a:endParaRPr lang="en-US" sz="1300" dirty="0">
              <a:solidFill>
                <a:schemeClr val="tx2"/>
              </a:solidFill>
              <a:effectLst/>
              <a:ea typeface="Calibri" panose="020F0502020204030204" pitchFamily="34" charset="0"/>
              <a:cs typeface="Times New Roman" panose="02020603050405020304" pitchFamily="18" charset="0"/>
            </a:endParaRPr>
          </a:p>
        </p:txBody>
      </p:sp>
      <p:sp>
        <p:nvSpPr>
          <p:cNvPr id="22" name="TextBox 21">
            <a:extLst>
              <a:ext uri="{FF2B5EF4-FFF2-40B4-BE49-F238E27FC236}">
                <a16:creationId xmlns:a16="http://schemas.microsoft.com/office/drawing/2014/main" id="{301B38F0-A272-430B-AF90-68C57458C36A}"/>
              </a:ext>
            </a:extLst>
          </p:cNvPr>
          <p:cNvSpPr txBox="1"/>
          <p:nvPr/>
        </p:nvSpPr>
        <p:spPr>
          <a:xfrm>
            <a:off x="3258180" y="1428161"/>
            <a:ext cx="1921306" cy="908995"/>
          </a:xfrm>
          <a:prstGeom prst="rect">
            <a:avLst/>
          </a:prstGeom>
        </p:spPr>
        <p:txBody>
          <a:bodyPr vert="horz" wrap="square" lIns="0" tIns="0" rIns="0" bIns="0" rtlCol="0" anchor="t" anchorCtr="0">
            <a:noAutofit/>
          </a:bodyPr>
          <a:lstStyle/>
          <a:p>
            <a:pPr algn="l">
              <a:spcAft>
                <a:spcPts val="600"/>
              </a:spcAft>
            </a:pPr>
            <a:endParaRPr lang="en-US" sz="1300" b="1">
              <a:solidFill>
                <a:schemeClr val="tx2"/>
              </a:solidFill>
            </a:endParaRPr>
          </a:p>
        </p:txBody>
      </p:sp>
      <p:sp>
        <p:nvSpPr>
          <p:cNvPr id="2" name="Title 3">
            <a:extLst>
              <a:ext uri="{FF2B5EF4-FFF2-40B4-BE49-F238E27FC236}">
                <a16:creationId xmlns:a16="http://schemas.microsoft.com/office/drawing/2014/main" id="{9108E2F9-A909-02C7-BE2F-7254D7F57E89}"/>
              </a:ext>
            </a:extLst>
          </p:cNvPr>
          <p:cNvSpPr txBox="1">
            <a:spLocks/>
          </p:cNvSpPr>
          <p:nvPr/>
        </p:nvSpPr>
        <p:spPr>
          <a:xfrm>
            <a:off x="1010353" y="448381"/>
            <a:ext cx="10629699" cy="600862"/>
          </a:xfrm>
          <a:prstGeom prst="rect">
            <a:avLst/>
          </a:prstGeom>
        </p:spPr>
        <p:txBody>
          <a:bodyPr vert="horz" lIns="0" tIns="0" rIns="0" bIns="0" rtlCol="0" anchor="t" anchorCtr="0">
            <a:noAutofit/>
          </a:bodyPr>
          <a:lstStyle>
            <a:lvl1pPr algn="l" defTabSz="914400" rtl="0" eaLnBrk="1" latinLnBrk="0" hangingPunct="1">
              <a:lnSpc>
                <a:spcPct val="70000"/>
              </a:lnSpc>
              <a:spcBef>
                <a:spcPct val="0"/>
              </a:spcBef>
              <a:buNone/>
              <a:defRPr sz="5400" kern="1200">
                <a:solidFill>
                  <a:schemeClr val="tx2"/>
                </a:solidFill>
                <a:latin typeface="+mj-lt"/>
                <a:ea typeface="+mj-ea"/>
                <a:cs typeface="+mj-cs"/>
              </a:defRPr>
            </a:lvl1pPr>
          </a:lstStyle>
          <a:p>
            <a:pPr>
              <a:lnSpc>
                <a:spcPts val="4500"/>
              </a:lnSpc>
            </a:pPr>
            <a:r>
              <a:rPr lang="en-US" sz="4000" b="1" dirty="0"/>
              <a:t>Our Approach for Phase </a:t>
            </a:r>
          </a:p>
        </p:txBody>
      </p:sp>
      <p:sp>
        <p:nvSpPr>
          <p:cNvPr id="3" name="Rectangle: Rounded Corners 2">
            <a:extLst>
              <a:ext uri="{FF2B5EF4-FFF2-40B4-BE49-F238E27FC236}">
                <a16:creationId xmlns:a16="http://schemas.microsoft.com/office/drawing/2014/main" id="{C4BF7F23-B703-C48F-9099-0857F297414A}"/>
              </a:ext>
            </a:extLst>
          </p:cNvPr>
          <p:cNvSpPr/>
          <p:nvPr/>
        </p:nvSpPr>
        <p:spPr>
          <a:xfrm>
            <a:off x="7533289" y="4466679"/>
            <a:ext cx="1875652" cy="1132181"/>
          </a:xfrm>
          <a:prstGeom prst="roundRect">
            <a:avLst/>
          </a:prstGeom>
          <a:solidFill>
            <a:schemeClr val="accent3">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spcAft>
                <a:spcPts val="600"/>
              </a:spcAft>
            </a:pPr>
            <a:r>
              <a:rPr lang="en-US" sz="1300" b="1" dirty="0">
                <a:solidFill>
                  <a:schemeClr val="tx2"/>
                </a:solidFill>
              </a:rPr>
              <a:t>Reporting</a:t>
            </a:r>
          </a:p>
          <a:p>
            <a:pPr algn="ctr">
              <a:spcAft>
                <a:spcPts val="600"/>
              </a:spcAft>
            </a:pPr>
            <a:r>
              <a:rPr lang="en-GB" sz="1300" dirty="0">
                <a:solidFill>
                  <a:schemeClr val="tx2"/>
                </a:solidFill>
                <a:effectLst/>
              </a:rPr>
              <a:t>Create reports on account usage and compliance</a:t>
            </a:r>
            <a:endParaRPr lang="en-US" sz="1300" dirty="0">
              <a:solidFill>
                <a:schemeClr val="tx2"/>
              </a:solidFill>
              <a:effectLst/>
              <a:ea typeface="Calibri" panose="020F0502020204030204" pitchFamily="34"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1BC23DED-72B9-4381-5815-C74FAA2C69EE}"/>
              </a:ext>
            </a:extLst>
          </p:cNvPr>
          <p:cNvSpPr/>
          <p:nvPr/>
        </p:nvSpPr>
        <p:spPr>
          <a:xfrm>
            <a:off x="2728950" y="1593963"/>
            <a:ext cx="1875652" cy="1132181"/>
          </a:xfrm>
          <a:prstGeom prst="roundRect">
            <a:avLst/>
          </a:prstGeom>
          <a:solidFill>
            <a:schemeClr val="accent3">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spcAft>
                <a:spcPts val="600"/>
              </a:spcAft>
            </a:pPr>
            <a:r>
              <a:rPr lang="en-US" sz="1300" b="1" dirty="0">
                <a:solidFill>
                  <a:schemeClr val="tx2"/>
                </a:solidFill>
              </a:rPr>
              <a:t>Plan and Design</a:t>
            </a:r>
          </a:p>
          <a:p>
            <a:pPr algn="ctr">
              <a:spcAft>
                <a:spcPts val="600"/>
              </a:spcAft>
            </a:pPr>
            <a:r>
              <a:rPr lang="en-GB" sz="1300" dirty="0">
                <a:solidFill>
                  <a:schemeClr val="tx2"/>
                </a:solidFill>
                <a:effectLst/>
              </a:rPr>
              <a:t>Determine discovery methods and frequency</a:t>
            </a:r>
            <a:endParaRPr lang="en-US" sz="1300" dirty="0">
              <a:solidFill>
                <a:schemeClr val="tx2"/>
              </a:solidFill>
              <a:effectLst/>
              <a:ea typeface="Calibri" panose="020F0502020204030204" pitchFamily="34"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2592FFFA-48B9-DD15-FEBD-F1E600612C5A}"/>
              </a:ext>
            </a:extLst>
          </p:cNvPr>
          <p:cNvSpPr/>
          <p:nvPr/>
        </p:nvSpPr>
        <p:spPr>
          <a:xfrm>
            <a:off x="5118595" y="1571834"/>
            <a:ext cx="1875652" cy="1132181"/>
          </a:xfrm>
          <a:prstGeom prst="roundRect">
            <a:avLst/>
          </a:prstGeom>
          <a:solidFill>
            <a:schemeClr val="accent3">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spcAft>
                <a:spcPts val="600"/>
              </a:spcAft>
            </a:pPr>
            <a:endParaRPr lang="en-GB" sz="1300" b="1" dirty="0">
              <a:solidFill>
                <a:schemeClr val="tx2"/>
              </a:solidFill>
              <a:effectLst/>
            </a:endParaRPr>
          </a:p>
          <a:p>
            <a:pPr algn="ctr">
              <a:spcAft>
                <a:spcPts val="600"/>
              </a:spcAft>
            </a:pPr>
            <a:r>
              <a:rPr lang="en-GB" sz="1300" b="1" dirty="0">
                <a:solidFill>
                  <a:schemeClr val="tx2"/>
                </a:solidFill>
                <a:effectLst/>
              </a:rPr>
              <a:t>Configuration</a:t>
            </a:r>
          </a:p>
          <a:p>
            <a:pPr algn="ctr">
              <a:spcAft>
                <a:spcPts val="600"/>
              </a:spcAft>
            </a:pPr>
            <a:r>
              <a:rPr lang="en-GB" sz="1300" dirty="0">
                <a:solidFill>
                  <a:schemeClr val="tx2"/>
                </a:solidFill>
                <a:effectLst/>
              </a:rPr>
              <a:t>Define account discovery rules and policies</a:t>
            </a:r>
            <a:endParaRPr lang="en-US" sz="1300" dirty="0">
              <a:solidFill>
                <a:schemeClr val="tx2"/>
              </a:solidFill>
              <a:effectLst/>
              <a:ea typeface="Calibri" panose="020F0502020204030204" pitchFamily="34" charset="0"/>
              <a:cs typeface="Times New Roman" panose="02020603050405020304" pitchFamily="18" charset="0"/>
            </a:endParaRPr>
          </a:p>
          <a:p>
            <a:pPr algn="ctr">
              <a:spcAft>
                <a:spcPts val="600"/>
              </a:spcAft>
            </a:pPr>
            <a:endParaRPr lang="en-GB" sz="1300" dirty="0">
              <a:effectLst/>
            </a:endParaRPr>
          </a:p>
        </p:txBody>
      </p:sp>
      <p:sp>
        <p:nvSpPr>
          <p:cNvPr id="6" name="Arrow: Right 5">
            <a:extLst>
              <a:ext uri="{FF2B5EF4-FFF2-40B4-BE49-F238E27FC236}">
                <a16:creationId xmlns:a16="http://schemas.microsoft.com/office/drawing/2014/main" id="{434F4EE2-1985-52EF-F775-35BD8C213986}"/>
              </a:ext>
            </a:extLst>
          </p:cNvPr>
          <p:cNvSpPr/>
          <p:nvPr/>
        </p:nvSpPr>
        <p:spPr>
          <a:xfrm>
            <a:off x="6994247" y="1995025"/>
            <a:ext cx="499898" cy="142900"/>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300">
              <a:solidFill>
                <a:schemeClr val="bg1"/>
              </a:solidFill>
            </a:endParaRPr>
          </a:p>
        </p:txBody>
      </p:sp>
      <p:sp>
        <p:nvSpPr>
          <p:cNvPr id="10" name="Rectangle: Rounded Corners 9">
            <a:extLst>
              <a:ext uri="{FF2B5EF4-FFF2-40B4-BE49-F238E27FC236}">
                <a16:creationId xmlns:a16="http://schemas.microsoft.com/office/drawing/2014/main" id="{487765D2-2DCA-B09E-F1ED-755C630C8ECA}"/>
              </a:ext>
            </a:extLst>
          </p:cNvPr>
          <p:cNvSpPr/>
          <p:nvPr/>
        </p:nvSpPr>
        <p:spPr>
          <a:xfrm>
            <a:off x="7509480" y="1546841"/>
            <a:ext cx="1875652" cy="1132181"/>
          </a:xfrm>
          <a:prstGeom prst="roundRect">
            <a:avLst/>
          </a:prstGeom>
          <a:solidFill>
            <a:schemeClr val="accent3">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spcAft>
                <a:spcPts val="600"/>
              </a:spcAft>
            </a:pPr>
            <a:r>
              <a:rPr lang="en-US" sz="1300" b="1" dirty="0">
                <a:solidFill>
                  <a:schemeClr val="tx2"/>
                </a:solidFill>
              </a:rPr>
              <a:t>Integration  </a:t>
            </a:r>
          </a:p>
          <a:p>
            <a:pPr algn="ctr">
              <a:spcAft>
                <a:spcPts val="600"/>
              </a:spcAft>
            </a:pPr>
            <a:r>
              <a:rPr lang="en-GB" sz="1300" dirty="0">
                <a:solidFill>
                  <a:schemeClr val="tx2"/>
                </a:solidFill>
                <a:effectLst/>
              </a:rPr>
              <a:t>Integrate windows &amp; Unix </a:t>
            </a:r>
          </a:p>
        </p:txBody>
      </p:sp>
      <p:sp>
        <p:nvSpPr>
          <p:cNvPr id="11" name="Rectangle: Rounded Corners 10">
            <a:extLst>
              <a:ext uri="{FF2B5EF4-FFF2-40B4-BE49-F238E27FC236}">
                <a16:creationId xmlns:a16="http://schemas.microsoft.com/office/drawing/2014/main" id="{9DBF0E38-858D-7380-F151-DABB62151700}"/>
              </a:ext>
            </a:extLst>
          </p:cNvPr>
          <p:cNvSpPr/>
          <p:nvPr/>
        </p:nvSpPr>
        <p:spPr>
          <a:xfrm>
            <a:off x="9155970" y="3105030"/>
            <a:ext cx="1875652" cy="1132181"/>
          </a:xfrm>
          <a:prstGeom prst="roundRect">
            <a:avLst/>
          </a:prstGeom>
          <a:solidFill>
            <a:schemeClr val="accent3">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spcAft>
                <a:spcPts val="600"/>
              </a:spcAft>
            </a:pPr>
            <a:endParaRPr lang="en-US" sz="1300" b="1" dirty="0">
              <a:solidFill>
                <a:schemeClr val="tx2"/>
              </a:solidFill>
            </a:endParaRPr>
          </a:p>
          <a:p>
            <a:pPr algn="ctr">
              <a:spcAft>
                <a:spcPts val="600"/>
              </a:spcAft>
            </a:pPr>
            <a:r>
              <a:rPr lang="en-US" sz="1300" b="1" dirty="0">
                <a:solidFill>
                  <a:schemeClr val="tx2"/>
                </a:solidFill>
              </a:rPr>
              <a:t>Automation </a:t>
            </a:r>
          </a:p>
          <a:p>
            <a:pPr algn="ctr">
              <a:spcAft>
                <a:spcPts val="600"/>
              </a:spcAft>
            </a:pPr>
            <a:r>
              <a:rPr lang="en-GB" sz="1300" dirty="0">
                <a:solidFill>
                  <a:schemeClr val="tx2"/>
                </a:solidFill>
                <a:effectLst/>
              </a:rPr>
              <a:t>Automate account discovery and onboarding tasks</a:t>
            </a:r>
            <a:endParaRPr lang="en-US" sz="1300" dirty="0">
              <a:solidFill>
                <a:schemeClr val="tx2"/>
              </a:solidFill>
              <a:effectLst/>
              <a:ea typeface="Calibri" panose="020F0502020204030204" pitchFamily="34" charset="0"/>
              <a:cs typeface="Times New Roman" panose="02020603050405020304" pitchFamily="18" charset="0"/>
            </a:endParaRPr>
          </a:p>
          <a:p>
            <a:pPr algn="ctr">
              <a:spcAft>
                <a:spcPts val="600"/>
              </a:spcAft>
            </a:pPr>
            <a:endParaRPr lang="en-US" sz="1300" b="1" dirty="0">
              <a:solidFill>
                <a:schemeClr val="tx2"/>
              </a:solidFill>
            </a:endParaRPr>
          </a:p>
        </p:txBody>
      </p:sp>
      <p:sp>
        <p:nvSpPr>
          <p:cNvPr id="12" name="Rectangle: Rounded Corners 11">
            <a:extLst>
              <a:ext uri="{FF2B5EF4-FFF2-40B4-BE49-F238E27FC236}">
                <a16:creationId xmlns:a16="http://schemas.microsoft.com/office/drawing/2014/main" id="{E482AD4B-47F2-972D-BCCB-05A11E91C26C}"/>
              </a:ext>
            </a:extLst>
          </p:cNvPr>
          <p:cNvSpPr/>
          <p:nvPr/>
        </p:nvSpPr>
        <p:spPr>
          <a:xfrm>
            <a:off x="5137838" y="4466679"/>
            <a:ext cx="1875652" cy="1132181"/>
          </a:xfrm>
          <a:prstGeom prst="roundRect">
            <a:avLst/>
          </a:prstGeom>
          <a:solidFill>
            <a:schemeClr val="accent3">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spcAft>
                <a:spcPts val="600"/>
              </a:spcAft>
            </a:pPr>
            <a:endParaRPr lang="en-US" sz="1300" b="1" dirty="0">
              <a:solidFill>
                <a:schemeClr val="tx2"/>
              </a:solidFill>
            </a:endParaRPr>
          </a:p>
          <a:p>
            <a:pPr algn="ctr">
              <a:spcAft>
                <a:spcPts val="600"/>
              </a:spcAft>
            </a:pPr>
            <a:r>
              <a:rPr lang="en-US" sz="1300" b="1" dirty="0">
                <a:solidFill>
                  <a:schemeClr val="tx2"/>
                </a:solidFill>
              </a:rPr>
              <a:t>Compliance</a:t>
            </a:r>
            <a:r>
              <a:rPr lang="en-US" sz="1300" dirty="0">
                <a:solidFill>
                  <a:schemeClr val="tx2"/>
                </a:solidFill>
              </a:rPr>
              <a:t> </a:t>
            </a:r>
          </a:p>
          <a:p>
            <a:pPr algn="ctr">
              <a:spcAft>
                <a:spcPts val="600"/>
              </a:spcAft>
            </a:pPr>
            <a:r>
              <a:rPr lang="en-GB" sz="1300" dirty="0">
                <a:solidFill>
                  <a:schemeClr val="tx2"/>
                </a:solidFill>
                <a:effectLst/>
              </a:rPr>
              <a:t>Verify compliance with relevant standards</a:t>
            </a:r>
          </a:p>
          <a:p>
            <a:pPr algn="ctr">
              <a:spcAft>
                <a:spcPts val="600"/>
              </a:spcAft>
            </a:pPr>
            <a:endParaRPr lang="en-US" sz="1300" dirty="0">
              <a:solidFill>
                <a:schemeClr val="tx2"/>
              </a:solidFill>
              <a:effectLst/>
              <a:ea typeface="Calibri" panose="020F0502020204030204" pitchFamily="34" charset="0"/>
              <a:cs typeface="Times New Roman" panose="02020603050405020304" pitchFamily="18" charset="0"/>
            </a:endParaRPr>
          </a:p>
        </p:txBody>
      </p:sp>
      <p:sp>
        <p:nvSpPr>
          <p:cNvPr id="13" name="Rectangle: Rounded Corners 12">
            <a:extLst>
              <a:ext uri="{FF2B5EF4-FFF2-40B4-BE49-F238E27FC236}">
                <a16:creationId xmlns:a16="http://schemas.microsoft.com/office/drawing/2014/main" id="{1AD962DC-0026-3444-8D8B-07BE24F9C711}"/>
              </a:ext>
            </a:extLst>
          </p:cNvPr>
          <p:cNvSpPr/>
          <p:nvPr/>
        </p:nvSpPr>
        <p:spPr>
          <a:xfrm>
            <a:off x="2742387" y="4480376"/>
            <a:ext cx="1875652" cy="1132181"/>
          </a:xfrm>
          <a:prstGeom prst="roundRect">
            <a:avLst/>
          </a:prstGeom>
          <a:solidFill>
            <a:schemeClr val="accent3">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spcAft>
                <a:spcPts val="600"/>
              </a:spcAft>
            </a:pPr>
            <a:r>
              <a:rPr lang="en-US" sz="1300" b="1" dirty="0">
                <a:solidFill>
                  <a:schemeClr val="tx2"/>
                </a:solidFill>
              </a:rPr>
              <a:t>Documentation</a:t>
            </a:r>
          </a:p>
          <a:p>
            <a:pPr algn="ctr">
              <a:spcAft>
                <a:spcPts val="600"/>
              </a:spcAft>
            </a:pPr>
            <a:r>
              <a:rPr lang="en-GB" sz="1300" dirty="0">
                <a:solidFill>
                  <a:schemeClr val="tx2"/>
                </a:solidFill>
                <a:effectLst/>
              </a:rPr>
              <a:t>Document account discovery and onboarding processes</a:t>
            </a:r>
            <a:endParaRPr lang="en-US" sz="1300" dirty="0">
              <a:solidFill>
                <a:schemeClr val="tx2"/>
              </a:solidFill>
              <a:effectLst/>
              <a:ea typeface="Calibri" panose="020F0502020204030204" pitchFamily="34" charset="0"/>
              <a:cs typeface="Times New Roman" panose="02020603050405020304" pitchFamily="18" charset="0"/>
            </a:endParaRPr>
          </a:p>
        </p:txBody>
      </p:sp>
      <p:sp>
        <p:nvSpPr>
          <p:cNvPr id="16" name="Arrow: Right 15">
            <a:extLst>
              <a:ext uri="{FF2B5EF4-FFF2-40B4-BE49-F238E27FC236}">
                <a16:creationId xmlns:a16="http://schemas.microsoft.com/office/drawing/2014/main" id="{E81AD74E-75D4-50E1-4433-50521366BF88}"/>
              </a:ext>
            </a:extLst>
          </p:cNvPr>
          <p:cNvSpPr/>
          <p:nvPr/>
        </p:nvSpPr>
        <p:spPr>
          <a:xfrm rot="10800000">
            <a:off x="4627989" y="4921981"/>
            <a:ext cx="499898" cy="142900"/>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300">
              <a:solidFill>
                <a:schemeClr val="bg1"/>
              </a:solidFill>
            </a:endParaRPr>
          </a:p>
        </p:txBody>
      </p:sp>
      <p:sp>
        <p:nvSpPr>
          <p:cNvPr id="17" name="Arrow: Right 16">
            <a:extLst>
              <a:ext uri="{FF2B5EF4-FFF2-40B4-BE49-F238E27FC236}">
                <a16:creationId xmlns:a16="http://schemas.microsoft.com/office/drawing/2014/main" id="{3F93D9E5-2785-9D37-4DAD-3DA2EBB9DD0C}"/>
              </a:ext>
            </a:extLst>
          </p:cNvPr>
          <p:cNvSpPr/>
          <p:nvPr/>
        </p:nvSpPr>
        <p:spPr>
          <a:xfrm rot="10800000">
            <a:off x="7023440" y="4890672"/>
            <a:ext cx="499898" cy="142900"/>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300">
              <a:solidFill>
                <a:schemeClr val="bg1"/>
              </a:solidFill>
            </a:endParaRPr>
          </a:p>
        </p:txBody>
      </p:sp>
    </p:spTree>
    <p:extLst>
      <p:ext uri="{BB962C8B-B14F-4D97-AF65-F5344CB8AC3E}">
        <p14:creationId xmlns:p14="http://schemas.microsoft.com/office/powerpoint/2010/main" val="1719867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A36E5A-5668-41FE-BFE6-D6091551F953}"/>
              </a:ext>
            </a:extLst>
          </p:cNvPr>
          <p:cNvSpPr>
            <a:spLocks noGrp="1"/>
          </p:cNvSpPr>
          <p:nvPr>
            <p:ph type="ctrTitle"/>
          </p:nvPr>
        </p:nvSpPr>
        <p:spPr>
          <a:xfrm>
            <a:off x="1274841" y="1717734"/>
            <a:ext cx="5765982" cy="2903488"/>
          </a:xfrm>
        </p:spPr>
        <p:txBody>
          <a:bodyPr/>
          <a:lstStyle/>
          <a:p>
            <a:r>
              <a:rPr lang="en-GB" sz="6600" dirty="0"/>
              <a:t>06</a:t>
            </a:r>
            <a:br>
              <a:rPr lang="en-GB" sz="6600" dirty="0"/>
            </a:br>
            <a:br>
              <a:rPr lang="en-GB" sz="6600" dirty="0"/>
            </a:br>
            <a:r>
              <a:rPr lang="en-GB" sz="6600" dirty="0"/>
              <a:t>Purpose &amp; Goals</a:t>
            </a:r>
            <a:endParaRPr lang="en-GB" dirty="0"/>
          </a:p>
        </p:txBody>
      </p:sp>
    </p:spTree>
    <p:extLst>
      <p:ext uri="{BB962C8B-B14F-4D97-AF65-F5344CB8AC3E}">
        <p14:creationId xmlns:p14="http://schemas.microsoft.com/office/powerpoint/2010/main" val="3046495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9112" y="454266"/>
            <a:ext cx="10204450" cy="709985"/>
          </a:xfrm>
        </p:spPr>
        <p:txBody>
          <a:bodyPr/>
          <a:lstStyle/>
          <a:p>
            <a:r>
              <a:rPr lang="en-US" noProof="0" dirty="0"/>
              <a:t>Purpose</a:t>
            </a:r>
          </a:p>
        </p:txBody>
      </p:sp>
      <p:sp>
        <p:nvSpPr>
          <p:cNvPr id="680" name="Text Box 44">
            <a:extLst>
              <a:ext uri="{FF2B5EF4-FFF2-40B4-BE49-F238E27FC236}">
                <a16:creationId xmlns:a16="http://schemas.microsoft.com/office/drawing/2014/main" id="{286A642A-4DC6-2E5D-7F6C-75E06123BEE3}"/>
              </a:ext>
            </a:extLst>
          </p:cNvPr>
          <p:cNvSpPr txBox="1">
            <a:spLocks noChangeArrowheads="1"/>
          </p:cNvSpPr>
          <p:nvPr/>
        </p:nvSpPr>
        <p:spPr bwMode="gray">
          <a:xfrm>
            <a:off x="5053538" y="3455219"/>
            <a:ext cx="2082977" cy="725390"/>
          </a:xfrm>
          <a:prstGeom prst="rect">
            <a:avLst/>
          </a:prstGeom>
          <a:noFill/>
          <a:ln w="6350">
            <a:noFill/>
            <a:miter lim="800000"/>
            <a:headEnd/>
            <a:tailEnd/>
          </a:ln>
          <a:effectLst/>
        </p:spPr>
        <p:txBody>
          <a:bodyPr lIns="0" tIns="0" rIns="0" bIns="0" anchor="ctr" anchorCtr="1"/>
          <a:lstStyle/>
          <a:p>
            <a:pPr algn="ctr">
              <a:spcBef>
                <a:spcPct val="50000"/>
              </a:spcBef>
            </a:pPr>
            <a:r>
              <a:rPr lang="en-GB" sz="1200" b="1" dirty="0">
                <a:solidFill>
                  <a:schemeClr val="bg1"/>
                </a:solidFill>
                <a:cs typeface="Arial" pitchFamily="34" charset="0"/>
              </a:rPr>
              <a:t>[…]</a:t>
            </a:r>
          </a:p>
        </p:txBody>
      </p:sp>
      <p:sp>
        <p:nvSpPr>
          <p:cNvPr id="711" name="Text Box 6">
            <a:extLst>
              <a:ext uri="{FF2B5EF4-FFF2-40B4-BE49-F238E27FC236}">
                <a16:creationId xmlns:a16="http://schemas.microsoft.com/office/drawing/2014/main" id="{6EDF85B2-FD70-1FD2-5513-3C295AC2F97F}"/>
              </a:ext>
            </a:extLst>
          </p:cNvPr>
          <p:cNvSpPr txBox="1">
            <a:spLocks noChangeArrowheads="1"/>
          </p:cNvSpPr>
          <p:nvPr>
            <p:custDataLst>
              <p:tags r:id="rId1"/>
            </p:custDataLst>
          </p:nvPr>
        </p:nvSpPr>
        <p:spPr bwMode="gray">
          <a:xfrm>
            <a:off x="1024476" y="6040349"/>
            <a:ext cx="528462" cy="202693"/>
          </a:xfrm>
          <a:prstGeom prst="rect">
            <a:avLst/>
          </a:prstGeom>
          <a:noFill/>
          <a:ln w="6350">
            <a:noFill/>
            <a:miter lim="800000"/>
            <a:headEnd/>
            <a:tailEnd/>
          </a:ln>
          <a:effectLst/>
        </p:spPr>
        <p:txBody>
          <a:bodyPr lIns="36000" tIns="36000" rIns="36000" bIns="36000" anchor="ctr" anchorCtr="1"/>
          <a:lstStyle/>
          <a:p>
            <a:r>
              <a:rPr lang="en-GB" sz="1200" b="1" dirty="0">
                <a:solidFill>
                  <a:schemeClr val="bg1"/>
                </a:solidFill>
                <a:cs typeface="Arial" pitchFamily="34" charset="0"/>
              </a:rPr>
              <a:t>title</a:t>
            </a:r>
          </a:p>
        </p:txBody>
      </p:sp>
      <p:sp>
        <p:nvSpPr>
          <p:cNvPr id="715" name="Text Box 12">
            <a:extLst>
              <a:ext uri="{FF2B5EF4-FFF2-40B4-BE49-F238E27FC236}">
                <a16:creationId xmlns:a16="http://schemas.microsoft.com/office/drawing/2014/main" id="{143972CE-7A0C-2369-4B3B-A911205EA216}"/>
              </a:ext>
            </a:extLst>
          </p:cNvPr>
          <p:cNvSpPr txBox="1">
            <a:spLocks noChangeArrowheads="1"/>
          </p:cNvSpPr>
          <p:nvPr>
            <p:custDataLst>
              <p:tags r:id="rId2"/>
            </p:custDataLst>
          </p:nvPr>
        </p:nvSpPr>
        <p:spPr bwMode="gray">
          <a:xfrm>
            <a:off x="1024476" y="4798246"/>
            <a:ext cx="528462" cy="202693"/>
          </a:xfrm>
          <a:prstGeom prst="rect">
            <a:avLst/>
          </a:prstGeom>
          <a:noFill/>
          <a:ln w="6350">
            <a:noFill/>
            <a:miter lim="800000"/>
            <a:headEnd/>
            <a:tailEnd/>
          </a:ln>
          <a:effectLst/>
        </p:spPr>
        <p:txBody>
          <a:bodyPr lIns="36000" tIns="36000" rIns="36000" bIns="36000" anchor="ctr" anchorCtr="1"/>
          <a:lstStyle/>
          <a:p>
            <a:r>
              <a:rPr lang="en-GB" sz="1200" b="1" dirty="0">
                <a:solidFill>
                  <a:schemeClr val="bg1"/>
                </a:solidFill>
                <a:cs typeface="Arial" pitchFamily="34" charset="0"/>
              </a:rPr>
              <a:t>title</a:t>
            </a:r>
          </a:p>
        </p:txBody>
      </p:sp>
      <p:grpSp>
        <p:nvGrpSpPr>
          <p:cNvPr id="786" name="Group 785">
            <a:extLst>
              <a:ext uri="{FF2B5EF4-FFF2-40B4-BE49-F238E27FC236}">
                <a16:creationId xmlns:a16="http://schemas.microsoft.com/office/drawing/2014/main" id="{6E7BB706-CC28-1F28-27AD-0541B33B17FD}"/>
              </a:ext>
            </a:extLst>
          </p:cNvPr>
          <p:cNvGrpSpPr/>
          <p:nvPr/>
        </p:nvGrpSpPr>
        <p:grpSpPr>
          <a:xfrm>
            <a:off x="1061543" y="2280126"/>
            <a:ext cx="10138270" cy="2757351"/>
            <a:chOff x="1747535" y="4039207"/>
            <a:chExt cx="4235108" cy="1837718"/>
          </a:xfrm>
          <a:solidFill>
            <a:srgbClr val="02BFFF"/>
          </a:solidFill>
        </p:grpSpPr>
        <p:sp>
          <p:nvSpPr>
            <p:cNvPr id="794" name="Freeform: Shape 793">
              <a:extLst>
                <a:ext uri="{FF2B5EF4-FFF2-40B4-BE49-F238E27FC236}">
                  <a16:creationId xmlns:a16="http://schemas.microsoft.com/office/drawing/2014/main" id="{8A0C2041-8598-9221-ECD6-854F5A217D00}"/>
                </a:ext>
              </a:extLst>
            </p:cNvPr>
            <p:cNvSpPr/>
            <p:nvPr/>
          </p:nvSpPr>
          <p:spPr>
            <a:xfrm>
              <a:off x="4915126" y="4498788"/>
              <a:ext cx="1067517" cy="919161"/>
            </a:xfrm>
            <a:custGeom>
              <a:avLst/>
              <a:gdLst>
                <a:gd name="connsiteX0" fmla="*/ 1586442 w 2142320"/>
                <a:gd name="connsiteY0" fmla="*/ -45 h 1844596"/>
                <a:gd name="connsiteX1" fmla="*/ 591283 w 2142320"/>
                <a:gd name="connsiteY1" fmla="*/ -45 h 1844596"/>
                <a:gd name="connsiteX2" fmla="*/ 539066 w 2142320"/>
                <a:gd name="connsiteY2" fmla="*/ 30314 h 1844596"/>
                <a:gd name="connsiteX3" fmla="*/ 372701 w 2142320"/>
                <a:gd name="connsiteY3" fmla="*/ 315079 h 1844596"/>
                <a:gd name="connsiteX4" fmla="*/ 317508 w 2142320"/>
                <a:gd name="connsiteY4" fmla="*/ 327872 h 1844596"/>
                <a:gd name="connsiteX5" fmla="*/ 304697 w 2142320"/>
                <a:gd name="connsiteY5" fmla="*/ 315079 h 1844596"/>
                <a:gd name="connsiteX6" fmla="*/ 221514 w 2142320"/>
                <a:gd name="connsiteY6" fmla="*/ 231896 h 1844596"/>
                <a:gd name="connsiteX7" fmla="*/ 35476 w 2142320"/>
                <a:gd name="connsiteY7" fmla="*/ 287155 h 1844596"/>
                <a:gd name="connsiteX8" fmla="*/ 32683 w 2142320"/>
                <a:gd name="connsiteY8" fmla="*/ 292613 h 1844596"/>
                <a:gd name="connsiteX9" fmla="*/ 66684 w 2142320"/>
                <a:gd name="connsiteY9" fmla="*/ 484481 h 1844596"/>
                <a:gd name="connsiteX10" fmla="*/ 188119 w 2142320"/>
                <a:gd name="connsiteY10" fmla="*/ 518482 h 1844596"/>
                <a:gd name="connsiteX11" fmla="*/ 222971 w 2142320"/>
                <a:gd name="connsiteY11" fmla="*/ 564239 h 1844596"/>
                <a:gd name="connsiteX12" fmla="*/ 217871 w 2142320"/>
                <a:gd name="connsiteY12" fmla="*/ 579200 h 1844596"/>
                <a:gd name="connsiteX13" fmla="*/ 23575 w 2142320"/>
                <a:gd name="connsiteY13" fmla="*/ 922254 h 1844596"/>
                <a:gd name="connsiteX14" fmla="*/ 216050 w 2142320"/>
                <a:gd name="connsiteY14" fmla="*/ 1255592 h 1844596"/>
                <a:gd name="connsiteX15" fmla="*/ 201052 w 2142320"/>
                <a:gd name="connsiteY15" fmla="*/ 1311131 h 1844596"/>
                <a:gd name="connsiteX16" fmla="*/ 185083 w 2142320"/>
                <a:gd name="connsiteY16" fmla="*/ 1316310 h 1844596"/>
                <a:gd name="connsiteX17" fmla="*/ 63648 w 2142320"/>
                <a:gd name="connsiteY17" fmla="*/ 1348490 h 1844596"/>
                <a:gd name="connsiteX18" fmla="*/ 21086 w 2142320"/>
                <a:gd name="connsiteY18" fmla="*/ 1536939 h 1844596"/>
                <a:gd name="connsiteX19" fmla="*/ 25397 w 2142320"/>
                <a:gd name="connsiteY19" fmla="*/ 1543393 h 1844596"/>
                <a:gd name="connsiteX20" fmla="*/ 207549 w 2142320"/>
                <a:gd name="connsiteY20" fmla="*/ 1608361 h 1844596"/>
                <a:gd name="connsiteX21" fmla="*/ 298626 w 2142320"/>
                <a:gd name="connsiteY21" fmla="*/ 1517285 h 1844596"/>
                <a:gd name="connsiteX22" fmla="*/ 354546 w 2142320"/>
                <a:gd name="connsiteY22" fmla="*/ 1508153 h 1844596"/>
                <a:gd name="connsiteX23" fmla="*/ 366022 w 2142320"/>
                <a:gd name="connsiteY23" fmla="*/ 1520928 h 1844596"/>
                <a:gd name="connsiteX24" fmla="*/ 536030 w 2142320"/>
                <a:gd name="connsiteY24" fmla="*/ 1814193 h 1844596"/>
                <a:gd name="connsiteX25" fmla="*/ 588247 w 2142320"/>
                <a:gd name="connsiteY25" fmla="*/ 1844552 h 1844596"/>
                <a:gd name="connsiteX26" fmla="*/ 1583406 w 2142320"/>
                <a:gd name="connsiteY26" fmla="*/ 1844552 h 1844596"/>
                <a:gd name="connsiteX27" fmla="*/ 1636231 w 2142320"/>
                <a:gd name="connsiteY27" fmla="*/ 1814193 h 1844596"/>
                <a:gd name="connsiteX28" fmla="*/ 2134114 w 2142320"/>
                <a:gd name="connsiteY28" fmla="*/ 952612 h 1844596"/>
                <a:gd name="connsiteX29" fmla="*/ 2134114 w 2142320"/>
                <a:gd name="connsiteY29" fmla="*/ 891895 h 1844596"/>
                <a:gd name="connsiteX30" fmla="*/ 1636231 w 2142320"/>
                <a:gd name="connsiteY30" fmla="*/ 30314 h 1844596"/>
                <a:gd name="connsiteX31" fmla="*/ 1586442 w 2142320"/>
                <a:gd name="connsiteY31" fmla="*/ -45 h 1844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42320" h="1844596">
                  <a:moveTo>
                    <a:pt x="1586442" y="-45"/>
                  </a:moveTo>
                  <a:lnTo>
                    <a:pt x="591283" y="-45"/>
                  </a:lnTo>
                  <a:cubicBezTo>
                    <a:pt x="569729" y="83"/>
                    <a:pt x="549874" y="11643"/>
                    <a:pt x="539066" y="30314"/>
                  </a:cubicBezTo>
                  <a:lnTo>
                    <a:pt x="372701" y="315079"/>
                  </a:lnTo>
                  <a:cubicBezTo>
                    <a:pt x="360982" y="333859"/>
                    <a:pt x="336270" y="339585"/>
                    <a:pt x="317508" y="327872"/>
                  </a:cubicBezTo>
                  <a:cubicBezTo>
                    <a:pt x="312286" y="324642"/>
                    <a:pt x="307915" y="320264"/>
                    <a:pt x="304697" y="315079"/>
                  </a:cubicBezTo>
                  <a:cubicBezTo>
                    <a:pt x="283202" y="281739"/>
                    <a:pt x="254848" y="253372"/>
                    <a:pt x="221514" y="231896"/>
                  </a:cubicBezTo>
                  <a:cubicBezTo>
                    <a:pt x="154907" y="195787"/>
                    <a:pt x="71602" y="220524"/>
                    <a:pt x="35476" y="287155"/>
                  </a:cubicBezTo>
                  <a:cubicBezTo>
                    <a:pt x="34504" y="288952"/>
                    <a:pt x="33593" y="290774"/>
                    <a:pt x="32683" y="292613"/>
                  </a:cubicBezTo>
                  <a:cubicBezTo>
                    <a:pt x="7788" y="333901"/>
                    <a:pt x="-17106" y="438335"/>
                    <a:pt x="66684" y="484481"/>
                  </a:cubicBezTo>
                  <a:cubicBezTo>
                    <a:pt x="104633" y="503467"/>
                    <a:pt x="145860" y="515009"/>
                    <a:pt x="188119" y="518482"/>
                  </a:cubicBezTo>
                  <a:cubicBezTo>
                    <a:pt x="210403" y="521488"/>
                    <a:pt x="226007" y="541974"/>
                    <a:pt x="222971" y="564239"/>
                  </a:cubicBezTo>
                  <a:cubicBezTo>
                    <a:pt x="222303" y="569515"/>
                    <a:pt x="220542" y="574598"/>
                    <a:pt x="217871" y="579200"/>
                  </a:cubicBezTo>
                  <a:lnTo>
                    <a:pt x="23575" y="922254"/>
                  </a:lnTo>
                  <a:lnTo>
                    <a:pt x="216050" y="1255592"/>
                  </a:lnTo>
                  <a:cubicBezTo>
                    <a:pt x="227221" y="1275071"/>
                    <a:pt x="220542" y="1299940"/>
                    <a:pt x="201052" y="1311131"/>
                  </a:cubicBezTo>
                  <a:cubicBezTo>
                    <a:pt x="196134" y="1313948"/>
                    <a:pt x="190730" y="1315709"/>
                    <a:pt x="185083" y="1316310"/>
                  </a:cubicBezTo>
                  <a:cubicBezTo>
                    <a:pt x="142764" y="1318271"/>
                    <a:pt x="101354" y="1329243"/>
                    <a:pt x="63648" y="1348490"/>
                  </a:cubicBezTo>
                  <a:cubicBezTo>
                    <a:pt x="-165" y="1388770"/>
                    <a:pt x="-19230" y="1473143"/>
                    <a:pt x="21086" y="1536939"/>
                  </a:cubicBezTo>
                  <a:cubicBezTo>
                    <a:pt x="22421" y="1539131"/>
                    <a:pt x="23878" y="1541286"/>
                    <a:pt x="25397" y="1543393"/>
                  </a:cubicBezTo>
                  <a:cubicBezTo>
                    <a:pt x="49077" y="1585895"/>
                    <a:pt x="128009" y="1658149"/>
                    <a:pt x="207549" y="1608361"/>
                  </a:cubicBezTo>
                  <a:cubicBezTo>
                    <a:pt x="243554" y="1584213"/>
                    <a:pt x="274459" y="1553278"/>
                    <a:pt x="298626" y="1517285"/>
                  </a:cubicBezTo>
                  <a:cubicBezTo>
                    <a:pt x="311558" y="1499318"/>
                    <a:pt x="336574" y="1495232"/>
                    <a:pt x="354546" y="1508153"/>
                  </a:cubicBezTo>
                  <a:cubicBezTo>
                    <a:pt x="359282" y="1511535"/>
                    <a:pt x="363167" y="1515894"/>
                    <a:pt x="366022" y="1520928"/>
                  </a:cubicBezTo>
                  <a:lnTo>
                    <a:pt x="536030" y="1814193"/>
                  </a:lnTo>
                  <a:cubicBezTo>
                    <a:pt x="546838" y="1832864"/>
                    <a:pt x="566693" y="1844424"/>
                    <a:pt x="588247" y="1844552"/>
                  </a:cubicBezTo>
                  <a:lnTo>
                    <a:pt x="1583406" y="1844552"/>
                  </a:lnTo>
                  <a:cubicBezTo>
                    <a:pt x="1605204" y="1844637"/>
                    <a:pt x="1625363" y="1833052"/>
                    <a:pt x="1636231" y="1814193"/>
                  </a:cubicBezTo>
                  <a:lnTo>
                    <a:pt x="2134114" y="952612"/>
                  </a:lnTo>
                  <a:cubicBezTo>
                    <a:pt x="2144983" y="933826"/>
                    <a:pt x="2144983" y="910681"/>
                    <a:pt x="2134114" y="891895"/>
                  </a:cubicBezTo>
                  <a:lnTo>
                    <a:pt x="1636231" y="30314"/>
                  </a:lnTo>
                  <a:cubicBezTo>
                    <a:pt x="1625909" y="12366"/>
                    <a:pt x="1607147" y="921"/>
                    <a:pt x="1586442" y="-45"/>
                  </a:cubicBezTo>
                  <a:close/>
                </a:path>
              </a:pathLst>
            </a:custGeom>
            <a:solidFill>
              <a:schemeClr val="tx2"/>
            </a:solidFill>
            <a:ln w="25400" cap="flat">
              <a:solidFill>
                <a:schemeClr val="bg1"/>
              </a:solidFill>
              <a:prstDash val="solid"/>
              <a:miter/>
            </a:ln>
          </p:spPr>
          <p:txBody>
            <a:bodyPr rtlCol="0" anchor="ctr"/>
            <a:lstStyle/>
            <a:p>
              <a:endParaRPr lang="en-GB"/>
            </a:p>
          </p:txBody>
        </p:sp>
        <p:sp>
          <p:nvSpPr>
            <p:cNvPr id="795" name="Freeform: Shape 794">
              <a:extLst>
                <a:ext uri="{FF2B5EF4-FFF2-40B4-BE49-F238E27FC236}">
                  <a16:creationId xmlns:a16="http://schemas.microsoft.com/office/drawing/2014/main" id="{322B6BA2-D880-1A66-E56D-FA81102AF9E7}"/>
                </a:ext>
              </a:extLst>
            </p:cNvPr>
            <p:cNvSpPr/>
            <p:nvPr/>
          </p:nvSpPr>
          <p:spPr>
            <a:xfrm>
              <a:off x="4122961" y="4958368"/>
              <a:ext cx="1062147" cy="917346"/>
            </a:xfrm>
            <a:custGeom>
              <a:avLst/>
              <a:gdLst>
                <a:gd name="connsiteX0" fmla="*/ 1800321 w 2131544"/>
                <a:gd name="connsiteY0" fmla="*/ 686063 h 1840953"/>
                <a:gd name="connsiteX1" fmla="*/ 1618169 w 2131544"/>
                <a:gd name="connsiteY1" fmla="*/ 621095 h 1840953"/>
                <a:gd name="connsiteX2" fmla="*/ 1649985 w 2131544"/>
                <a:gd name="connsiteY2" fmla="*/ 430527 h 1840953"/>
                <a:gd name="connsiteX3" fmla="*/ 1656421 w 2131544"/>
                <a:gd name="connsiteY3" fmla="*/ 426192 h 1840953"/>
                <a:gd name="connsiteX4" fmla="*/ 1777856 w 2131544"/>
                <a:gd name="connsiteY4" fmla="*/ 394012 h 1840953"/>
                <a:gd name="connsiteX5" fmla="*/ 1813983 w 2131544"/>
                <a:gd name="connsiteY5" fmla="*/ 349251 h 1840953"/>
                <a:gd name="connsiteX6" fmla="*/ 1808822 w 2131544"/>
                <a:gd name="connsiteY6" fmla="*/ 333294 h 1840953"/>
                <a:gd name="connsiteX7" fmla="*/ 1613312 w 2131544"/>
                <a:gd name="connsiteY7" fmla="*/ -45 h 1840953"/>
                <a:gd name="connsiteX8" fmla="*/ 547721 w 2131544"/>
                <a:gd name="connsiteY8" fmla="*/ -45 h 1840953"/>
                <a:gd name="connsiteX9" fmla="*/ 365568 w 2131544"/>
                <a:gd name="connsiteY9" fmla="*/ 312043 h 1840953"/>
                <a:gd name="connsiteX10" fmla="*/ 310376 w 2131544"/>
                <a:gd name="connsiteY10" fmla="*/ 324836 h 1840953"/>
                <a:gd name="connsiteX11" fmla="*/ 297564 w 2131544"/>
                <a:gd name="connsiteY11" fmla="*/ 312043 h 1840953"/>
                <a:gd name="connsiteX12" fmla="*/ 211953 w 2131544"/>
                <a:gd name="connsiteY12" fmla="*/ 227039 h 1840953"/>
                <a:gd name="connsiteX13" fmla="*/ 27312 w 2131544"/>
                <a:gd name="connsiteY13" fmla="*/ 280822 h 1840953"/>
                <a:gd name="connsiteX14" fmla="*/ 23729 w 2131544"/>
                <a:gd name="connsiteY14" fmla="*/ 287756 h 1840953"/>
                <a:gd name="connsiteX15" fmla="*/ 58338 w 2131544"/>
                <a:gd name="connsiteY15" fmla="*/ 479623 h 1840953"/>
                <a:gd name="connsiteX16" fmla="*/ 179773 w 2131544"/>
                <a:gd name="connsiteY16" fmla="*/ 513625 h 1840953"/>
                <a:gd name="connsiteX17" fmla="*/ 215778 w 2131544"/>
                <a:gd name="connsiteY17" fmla="*/ 557384 h 1840953"/>
                <a:gd name="connsiteX18" fmla="*/ 210132 w 2131544"/>
                <a:gd name="connsiteY18" fmla="*/ 574343 h 1840953"/>
                <a:gd name="connsiteX19" fmla="*/ 27980 w 2131544"/>
                <a:gd name="connsiteY19" fmla="*/ 887645 h 1840953"/>
                <a:gd name="connsiteX20" fmla="*/ 27980 w 2131544"/>
                <a:gd name="connsiteY20" fmla="*/ 948362 h 1840953"/>
                <a:gd name="connsiteX21" fmla="*/ 525255 w 2131544"/>
                <a:gd name="connsiteY21" fmla="*/ 1810550 h 1840953"/>
                <a:gd name="connsiteX22" fmla="*/ 578080 w 2131544"/>
                <a:gd name="connsiteY22" fmla="*/ 1840909 h 1840953"/>
                <a:gd name="connsiteX23" fmla="*/ 1573239 w 2131544"/>
                <a:gd name="connsiteY23" fmla="*/ 1840909 h 1840953"/>
                <a:gd name="connsiteX24" fmla="*/ 1626063 w 2131544"/>
                <a:gd name="connsiteY24" fmla="*/ 1810550 h 1840953"/>
                <a:gd name="connsiteX25" fmla="*/ 2123339 w 2131544"/>
                <a:gd name="connsiteY25" fmla="*/ 948362 h 1840953"/>
                <a:gd name="connsiteX26" fmla="*/ 2123339 w 2131544"/>
                <a:gd name="connsiteY26" fmla="*/ 887645 h 1840953"/>
                <a:gd name="connsiteX27" fmla="*/ 1953936 w 2131544"/>
                <a:gd name="connsiteY27" fmla="*/ 594379 h 1840953"/>
                <a:gd name="connsiteX28" fmla="*/ 1899291 w 2131544"/>
                <a:gd name="connsiteY28" fmla="*/ 579273 h 1840953"/>
                <a:gd name="connsiteX29" fmla="*/ 1886541 w 2131544"/>
                <a:gd name="connsiteY29" fmla="*/ 590737 h 1840953"/>
                <a:gd name="connsiteX30" fmla="*/ 1800321 w 2131544"/>
                <a:gd name="connsiteY30" fmla="*/ 686063 h 1840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1544" h="1840953">
                  <a:moveTo>
                    <a:pt x="1800321" y="686063"/>
                  </a:moveTo>
                  <a:cubicBezTo>
                    <a:pt x="1719568" y="735851"/>
                    <a:pt x="1640635" y="663597"/>
                    <a:pt x="1618169" y="621095"/>
                  </a:cubicBezTo>
                  <a:cubicBezTo>
                    <a:pt x="1574331" y="559691"/>
                    <a:pt x="1588539" y="474371"/>
                    <a:pt x="1649985" y="430527"/>
                  </a:cubicBezTo>
                  <a:cubicBezTo>
                    <a:pt x="1652049" y="429021"/>
                    <a:pt x="1654236" y="427576"/>
                    <a:pt x="1656421" y="426192"/>
                  </a:cubicBezTo>
                  <a:cubicBezTo>
                    <a:pt x="1694127" y="406945"/>
                    <a:pt x="1735536" y="395973"/>
                    <a:pt x="1777856" y="394012"/>
                  </a:cubicBezTo>
                  <a:cubicBezTo>
                    <a:pt x="1800200" y="391631"/>
                    <a:pt x="1816351" y="371595"/>
                    <a:pt x="1813983" y="349251"/>
                  </a:cubicBezTo>
                  <a:cubicBezTo>
                    <a:pt x="1813376" y="343628"/>
                    <a:pt x="1811615" y="338194"/>
                    <a:pt x="1808822" y="333294"/>
                  </a:cubicBezTo>
                  <a:lnTo>
                    <a:pt x="1613312" y="-45"/>
                  </a:lnTo>
                  <a:lnTo>
                    <a:pt x="547721" y="-45"/>
                  </a:lnTo>
                  <a:lnTo>
                    <a:pt x="365568" y="312043"/>
                  </a:lnTo>
                  <a:cubicBezTo>
                    <a:pt x="353849" y="330823"/>
                    <a:pt x="329138" y="336549"/>
                    <a:pt x="310376" y="324836"/>
                  </a:cubicBezTo>
                  <a:cubicBezTo>
                    <a:pt x="305154" y="321606"/>
                    <a:pt x="300783" y="317229"/>
                    <a:pt x="297564" y="312043"/>
                  </a:cubicBezTo>
                  <a:cubicBezTo>
                    <a:pt x="275282" y="278060"/>
                    <a:pt x="246076" y="249103"/>
                    <a:pt x="211953" y="227039"/>
                  </a:cubicBezTo>
                  <a:cubicBezTo>
                    <a:pt x="146136" y="190894"/>
                    <a:pt x="63438" y="214974"/>
                    <a:pt x="27312" y="280822"/>
                  </a:cubicBezTo>
                  <a:cubicBezTo>
                    <a:pt x="26036" y="283099"/>
                    <a:pt x="24822" y="285413"/>
                    <a:pt x="23729" y="287756"/>
                  </a:cubicBezTo>
                  <a:cubicBezTo>
                    <a:pt x="-1772" y="329651"/>
                    <a:pt x="-25452" y="433478"/>
                    <a:pt x="58338" y="479623"/>
                  </a:cubicBezTo>
                  <a:cubicBezTo>
                    <a:pt x="96408" y="498336"/>
                    <a:pt x="137574" y="509867"/>
                    <a:pt x="179773" y="513625"/>
                  </a:cubicBezTo>
                  <a:cubicBezTo>
                    <a:pt x="201813" y="515762"/>
                    <a:pt x="217903" y="535356"/>
                    <a:pt x="215778" y="557384"/>
                  </a:cubicBezTo>
                  <a:cubicBezTo>
                    <a:pt x="215171" y="563389"/>
                    <a:pt x="213288" y="569188"/>
                    <a:pt x="210132" y="574343"/>
                  </a:cubicBezTo>
                  <a:lnTo>
                    <a:pt x="27980" y="887645"/>
                  </a:lnTo>
                  <a:cubicBezTo>
                    <a:pt x="17111" y="906431"/>
                    <a:pt x="17111" y="929576"/>
                    <a:pt x="27980" y="948362"/>
                  </a:cubicBezTo>
                  <a:lnTo>
                    <a:pt x="525255" y="1810550"/>
                  </a:lnTo>
                  <a:cubicBezTo>
                    <a:pt x="536123" y="1829433"/>
                    <a:pt x="556281" y="1840969"/>
                    <a:pt x="578080" y="1840909"/>
                  </a:cubicBezTo>
                  <a:lnTo>
                    <a:pt x="1573239" y="1840909"/>
                  </a:lnTo>
                  <a:cubicBezTo>
                    <a:pt x="1595036" y="1840969"/>
                    <a:pt x="1615194" y="1829433"/>
                    <a:pt x="1626063" y="1810550"/>
                  </a:cubicBezTo>
                  <a:lnTo>
                    <a:pt x="2123339" y="948362"/>
                  </a:lnTo>
                  <a:cubicBezTo>
                    <a:pt x="2134207" y="929576"/>
                    <a:pt x="2134207" y="906431"/>
                    <a:pt x="2123339" y="887645"/>
                  </a:cubicBezTo>
                  <a:lnTo>
                    <a:pt x="1953936" y="594379"/>
                  </a:lnTo>
                  <a:cubicBezTo>
                    <a:pt x="1943008" y="575126"/>
                    <a:pt x="1918600" y="568362"/>
                    <a:pt x="1899291" y="579273"/>
                  </a:cubicBezTo>
                  <a:cubicBezTo>
                    <a:pt x="1894252" y="582127"/>
                    <a:pt x="1889941" y="586037"/>
                    <a:pt x="1886541" y="590737"/>
                  </a:cubicBezTo>
                  <a:cubicBezTo>
                    <a:pt x="1864075" y="627677"/>
                    <a:pt x="1834809" y="660027"/>
                    <a:pt x="1800321" y="686063"/>
                  </a:cubicBezTo>
                  <a:close/>
                </a:path>
              </a:pathLst>
            </a:custGeom>
            <a:solidFill>
              <a:schemeClr val="accent4"/>
            </a:solidFill>
            <a:ln w="25400" cap="flat">
              <a:solidFill>
                <a:schemeClr val="bg1"/>
              </a:solidFill>
              <a:prstDash val="solid"/>
              <a:miter/>
            </a:ln>
          </p:spPr>
          <p:txBody>
            <a:bodyPr rtlCol="0" anchor="ctr"/>
            <a:lstStyle/>
            <a:p>
              <a:endParaRPr lang="en-GB"/>
            </a:p>
          </p:txBody>
        </p:sp>
        <p:sp>
          <p:nvSpPr>
            <p:cNvPr id="796" name="Freeform: Shape 795">
              <a:extLst>
                <a:ext uri="{FF2B5EF4-FFF2-40B4-BE49-F238E27FC236}">
                  <a16:creationId xmlns:a16="http://schemas.microsoft.com/office/drawing/2014/main" id="{9687E372-2419-D41B-60D4-6C7F8EABE548}"/>
                </a:ext>
              </a:extLst>
            </p:cNvPr>
            <p:cNvSpPr/>
            <p:nvPr/>
          </p:nvSpPr>
          <p:spPr>
            <a:xfrm>
              <a:off x="4113368" y="4041022"/>
              <a:ext cx="1073858" cy="917346"/>
            </a:xfrm>
            <a:custGeom>
              <a:avLst/>
              <a:gdLst>
                <a:gd name="connsiteX0" fmla="*/ 1826250 w 2155044"/>
                <a:gd name="connsiteY0" fmla="*/ 1504534 h 1840953"/>
                <a:gd name="connsiteX1" fmla="*/ 1811436 w 2155044"/>
                <a:gd name="connsiteY1" fmla="*/ 1448935 h 1840953"/>
                <a:gd name="connsiteX2" fmla="*/ 1796499 w 2155044"/>
                <a:gd name="connsiteY2" fmla="*/ 1443817 h 1840953"/>
                <a:gd name="connsiteX3" fmla="*/ 1675064 w 2155044"/>
                <a:gd name="connsiteY3" fmla="*/ 1409815 h 1840953"/>
                <a:gd name="connsiteX4" fmla="*/ 1641062 w 2155044"/>
                <a:gd name="connsiteY4" fmla="*/ 1217948 h 1840953"/>
                <a:gd name="connsiteX5" fmla="*/ 1824428 w 2155044"/>
                <a:gd name="connsiteY5" fmla="*/ 1154426 h 1840953"/>
                <a:gd name="connsiteX6" fmla="*/ 1829894 w 2155044"/>
                <a:gd name="connsiteY6" fmla="*/ 1157231 h 1840953"/>
                <a:gd name="connsiteX7" fmla="*/ 1913076 w 2155044"/>
                <a:gd name="connsiteY7" fmla="*/ 1240414 h 1840953"/>
                <a:gd name="connsiteX8" fmla="*/ 1969422 w 2155044"/>
                <a:gd name="connsiteY8" fmla="*/ 1252084 h 1840953"/>
                <a:gd name="connsiteX9" fmla="*/ 1981080 w 2155044"/>
                <a:gd name="connsiteY9" fmla="*/ 1240414 h 1840953"/>
                <a:gd name="connsiteX10" fmla="*/ 2146838 w 2155044"/>
                <a:gd name="connsiteY10" fmla="*/ 953220 h 1840953"/>
                <a:gd name="connsiteX11" fmla="*/ 2146838 w 2155044"/>
                <a:gd name="connsiteY11" fmla="*/ 892503 h 1840953"/>
                <a:gd name="connsiteX12" fmla="*/ 1649563 w 2155044"/>
                <a:gd name="connsiteY12" fmla="*/ 30315 h 1840953"/>
                <a:gd name="connsiteX13" fmla="*/ 1596738 w 2155044"/>
                <a:gd name="connsiteY13" fmla="*/ -44 h 1840953"/>
                <a:gd name="connsiteX14" fmla="*/ 602187 w 2155044"/>
                <a:gd name="connsiteY14" fmla="*/ -44 h 1840953"/>
                <a:gd name="connsiteX15" fmla="*/ 549362 w 2155044"/>
                <a:gd name="connsiteY15" fmla="*/ 30315 h 1840953"/>
                <a:gd name="connsiteX16" fmla="*/ 49657 w 2155044"/>
                <a:gd name="connsiteY16" fmla="*/ 888252 h 1840953"/>
                <a:gd name="connsiteX17" fmla="*/ 49657 w 2155044"/>
                <a:gd name="connsiteY17" fmla="*/ 948970 h 1840953"/>
                <a:gd name="connsiteX18" fmla="*/ 217845 w 2155044"/>
                <a:gd name="connsiteY18" fmla="*/ 1233735 h 1840953"/>
                <a:gd name="connsiteX19" fmla="*/ 204305 w 2155044"/>
                <a:gd name="connsiteY19" fmla="*/ 1288763 h 1840953"/>
                <a:gd name="connsiteX20" fmla="*/ 186272 w 2155044"/>
                <a:gd name="connsiteY20" fmla="*/ 1294452 h 1840953"/>
                <a:gd name="connsiteX21" fmla="*/ 64837 w 2155044"/>
                <a:gd name="connsiteY21" fmla="*/ 1326025 h 1840953"/>
                <a:gd name="connsiteX22" fmla="*/ 20877 w 2155044"/>
                <a:gd name="connsiteY22" fmla="*/ 1515925 h 1840953"/>
                <a:gd name="connsiteX23" fmla="*/ 24156 w 2155044"/>
                <a:gd name="connsiteY23" fmla="*/ 1520928 h 1840953"/>
                <a:gd name="connsiteX24" fmla="*/ 206308 w 2155044"/>
                <a:gd name="connsiteY24" fmla="*/ 1587110 h 1840953"/>
                <a:gd name="connsiteX25" fmla="*/ 299206 w 2155044"/>
                <a:gd name="connsiteY25" fmla="*/ 1494820 h 1840953"/>
                <a:gd name="connsiteX26" fmla="*/ 355127 w 2155044"/>
                <a:gd name="connsiteY26" fmla="*/ 1485688 h 1840953"/>
                <a:gd name="connsiteX27" fmla="*/ 366603 w 2155044"/>
                <a:gd name="connsiteY27" fmla="*/ 1498463 h 1840953"/>
                <a:gd name="connsiteX28" fmla="*/ 566970 w 2155044"/>
                <a:gd name="connsiteY28" fmla="*/ 1840909 h 1840953"/>
                <a:gd name="connsiteX29" fmla="*/ 1632562 w 2155044"/>
                <a:gd name="connsiteY29" fmla="*/ 1840909 h 1840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55044" h="1840953">
                  <a:moveTo>
                    <a:pt x="1826250" y="1504534"/>
                  </a:moveTo>
                  <a:cubicBezTo>
                    <a:pt x="1837544" y="1485099"/>
                    <a:pt x="1830926" y="1460205"/>
                    <a:pt x="1811436" y="1448935"/>
                  </a:cubicBezTo>
                  <a:cubicBezTo>
                    <a:pt x="1806881" y="1446270"/>
                    <a:pt x="1801781" y="1444528"/>
                    <a:pt x="1796499" y="1443817"/>
                  </a:cubicBezTo>
                  <a:cubicBezTo>
                    <a:pt x="1754178" y="1440508"/>
                    <a:pt x="1712951" y="1428960"/>
                    <a:pt x="1675064" y="1409815"/>
                  </a:cubicBezTo>
                  <a:cubicBezTo>
                    <a:pt x="1591274" y="1363670"/>
                    <a:pt x="1614347" y="1259236"/>
                    <a:pt x="1641062" y="1217948"/>
                  </a:cubicBezTo>
                  <a:cubicBezTo>
                    <a:pt x="1674153" y="1149768"/>
                    <a:pt x="1756243" y="1121334"/>
                    <a:pt x="1824428" y="1154426"/>
                  </a:cubicBezTo>
                  <a:cubicBezTo>
                    <a:pt x="1826250" y="1155318"/>
                    <a:pt x="1828071" y="1156253"/>
                    <a:pt x="1829894" y="1157231"/>
                  </a:cubicBezTo>
                  <a:cubicBezTo>
                    <a:pt x="1863227" y="1178706"/>
                    <a:pt x="1891582" y="1207073"/>
                    <a:pt x="1913076" y="1240414"/>
                  </a:cubicBezTo>
                  <a:cubicBezTo>
                    <a:pt x="1925402" y="1259193"/>
                    <a:pt x="1950661" y="1264415"/>
                    <a:pt x="1969422" y="1252084"/>
                  </a:cubicBezTo>
                  <a:cubicBezTo>
                    <a:pt x="1974036" y="1249029"/>
                    <a:pt x="1978043" y="1245059"/>
                    <a:pt x="1981080" y="1240414"/>
                  </a:cubicBezTo>
                  <a:lnTo>
                    <a:pt x="2146838" y="953220"/>
                  </a:lnTo>
                  <a:cubicBezTo>
                    <a:pt x="2157706" y="934434"/>
                    <a:pt x="2157706" y="911288"/>
                    <a:pt x="2146838" y="892503"/>
                  </a:cubicBezTo>
                  <a:lnTo>
                    <a:pt x="1649563" y="30315"/>
                  </a:lnTo>
                  <a:cubicBezTo>
                    <a:pt x="1638694" y="11456"/>
                    <a:pt x="1618536" y="-129"/>
                    <a:pt x="1596738" y="-44"/>
                  </a:cubicBezTo>
                  <a:lnTo>
                    <a:pt x="602187" y="-44"/>
                  </a:lnTo>
                  <a:cubicBezTo>
                    <a:pt x="580388" y="-129"/>
                    <a:pt x="560230" y="11456"/>
                    <a:pt x="549362" y="30315"/>
                  </a:cubicBezTo>
                  <a:lnTo>
                    <a:pt x="49657" y="888252"/>
                  </a:lnTo>
                  <a:cubicBezTo>
                    <a:pt x="38789" y="907038"/>
                    <a:pt x="38789" y="930184"/>
                    <a:pt x="49657" y="948970"/>
                  </a:cubicBezTo>
                  <a:lnTo>
                    <a:pt x="217845" y="1233735"/>
                  </a:lnTo>
                  <a:cubicBezTo>
                    <a:pt x="229320" y="1252672"/>
                    <a:pt x="223248" y="1277311"/>
                    <a:pt x="204305" y="1288763"/>
                  </a:cubicBezTo>
                  <a:cubicBezTo>
                    <a:pt x="198840" y="1292066"/>
                    <a:pt x="192647" y="1294021"/>
                    <a:pt x="186272" y="1294452"/>
                  </a:cubicBezTo>
                  <a:cubicBezTo>
                    <a:pt x="144012" y="1296407"/>
                    <a:pt x="102664" y="1307160"/>
                    <a:pt x="64837" y="1326025"/>
                  </a:cubicBezTo>
                  <a:cubicBezTo>
                    <a:pt x="234" y="1366323"/>
                    <a:pt x="-19439" y="1451346"/>
                    <a:pt x="20877" y="1515925"/>
                  </a:cubicBezTo>
                  <a:cubicBezTo>
                    <a:pt x="21909" y="1517613"/>
                    <a:pt x="23003" y="1519283"/>
                    <a:pt x="24156" y="1520928"/>
                  </a:cubicBezTo>
                  <a:cubicBezTo>
                    <a:pt x="47836" y="1563430"/>
                    <a:pt x="126161" y="1636291"/>
                    <a:pt x="206308" y="1587110"/>
                  </a:cubicBezTo>
                  <a:cubicBezTo>
                    <a:pt x="242738" y="1562404"/>
                    <a:pt x="274252" y="1531104"/>
                    <a:pt x="299206" y="1494820"/>
                  </a:cubicBezTo>
                  <a:cubicBezTo>
                    <a:pt x="312139" y="1476853"/>
                    <a:pt x="337155" y="1472767"/>
                    <a:pt x="355127" y="1485688"/>
                  </a:cubicBezTo>
                  <a:cubicBezTo>
                    <a:pt x="359862" y="1489070"/>
                    <a:pt x="363749" y="1493429"/>
                    <a:pt x="366603" y="1498463"/>
                  </a:cubicBezTo>
                  <a:lnTo>
                    <a:pt x="566970" y="1840909"/>
                  </a:lnTo>
                  <a:lnTo>
                    <a:pt x="1632562" y="1840909"/>
                  </a:lnTo>
                  <a:close/>
                </a:path>
              </a:pathLst>
            </a:custGeom>
            <a:solidFill>
              <a:schemeClr val="accent1"/>
            </a:solidFill>
            <a:ln w="25400" cap="flat">
              <a:solidFill>
                <a:schemeClr val="bg1"/>
              </a:solidFill>
              <a:prstDash val="solid"/>
              <a:miter/>
            </a:ln>
          </p:spPr>
          <p:txBody>
            <a:bodyPr rtlCol="0" anchor="ctr"/>
            <a:lstStyle/>
            <a:p>
              <a:endParaRPr lang="en-GB"/>
            </a:p>
          </p:txBody>
        </p:sp>
        <p:sp>
          <p:nvSpPr>
            <p:cNvPr id="797" name="Freeform: Shape 796">
              <a:extLst>
                <a:ext uri="{FF2B5EF4-FFF2-40B4-BE49-F238E27FC236}">
                  <a16:creationId xmlns:a16="http://schemas.microsoft.com/office/drawing/2014/main" id="{6781F407-2296-07BF-160B-2B45D15DD3B5}"/>
                </a:ext>
              </a:extLst>
            </p:cNvPr>
            <p:cNvSpPr/>
            <p:nvPr/>
          </p:nvSpPr>
          <p:spPr>
            <a:xfrm>
              <a:off x="3328695" y="4490047"/>
              <a:ext cx="1062270" cy="918254"/>
            </a:xfrm>
            <a:custGeom>
              <a:avLst/>
              <a:gdLst>
                <a:gd name="connsiteX0" fmla="*/ 1768644 w 2131789"/>
                <a:gd name="connsiteY0" fmla="*/ 670276 h 1842775"/>
                <a:gd name="connsiteX1" fmla="*/ 1586492 w 2131789"/>
                <a:gd name="connsiteY1" fmla="*/ 604095 h 1842775"/>
                <a:gd name="connsiteX2" fmla="*/ 1622194 w 2131789"/>
                <a:gd name="connsiteY2" fmla="*/ 412470 h 1842775"/>
                <a:gd name="connsiteX3" fmla="*/ 1627173 w 2131789"/>
                <a:gd name="connsiteY3" fmla="*/ 409192 h 1842775"/>
                <a:gd name="connsiteX4" fmla="*/ 1748608 w 2131789"/>
                <a:gd name="connsiteY4" fmla="*/ 377618 h 1842775"/>
                <a:gd name="connsiteX5" fmla="*/ 1785888 w 2131789"/>
                <a:gd name="connsiteY5" fmla="*/ 334922 h 1842775"/>
                <a:gd name="connsiteX6" fmla="*/ 1780181 w 2131789"/>
                <a:gd name="connsiteY6" fmla="*/ 316901 h 1842775"/>
                <a:gd name="connsiteX7" fmla="*/ 1608350 w 2131789"/>
                <a:gd name="connsiteY7" fmla="*/ 30315 h 1842775"/>
                <a:gd name="connsiteX8" fmla="*/ 1555526 w 2131789"/>
                <a:gd name="connsiteY8" fmla="*/ -44 h 1842775"/>
                <a:gd name="connsiteX9" fmla="*/ 565224 w 2131789"/>
                <a:gd name="connsiteY9" fmla="*/ -44 h 1842775"/>
                <a:gd name="connsiteX10" fmla="*/ 512400 w 2131789"/>
                <a:gd name="connsiteY10" fmla="*/ 30315 h 1842775"/>
                <a:gd name="connsiteX11" fmla="*/ 336927 w 2131789"/>
                <a:gd name="connsiteY11" fmla="*/ 333902 h 1842775"/>
                <a:gd name="connsiteX12" fmla="*/ 351924 w 2131789"/>
                <a:gd name="connsiteY12" fmla="*/ 389440 h 1842775"/>
                <a:gd name="connsiteX13" fmla="*/ 367893 w 2131789"/>
                <a:gd name="connsiteY13" fmla="*/ 394619 h 1842775"/>
                <a:gd name="connsiteX14" fmla="*/ 480220 w 2131789"/>
                <a:gd name="connsiteY14" fmla="*/ 424978 h 1842775"/>
                <a:gd name="connsiteX15" fmla="*/ 524179 w 2131789"/>
                <a:gd name="connsiteY15" fmla="*/ 614878 h 1842775"/>
                <a:gd name="connsiteX16" fmla="*/ 520900 w 2131789"/>
                <a:gd name="connsiteY16" fmla="*/ 619881 h 1842775"/>
                <a:gd name="connsiteX17" fmla="*/ 338748 w 2131789"/>
                <a:gd name="connsiteY17" fmla="*/ 686063 h 1842775"/>
                <a:gd name="connsiteX18" fmla="*/ 250101 w 2131789"/>
                <a:gd name="connsiteY18" fmla="*/ 599844 h 1842775"/>
                <a:gd name="connsiteX19" fmla="*/ 193148 w 2131789"/>
                <a:gd name="connsiteY19" fmla="*/ 591544 h 1842775"/>
                <a:gd name="connsiteX20" fmla="*/ 182097 w 2131789"/>
                <a:gd name="connsiteY20" fmla="*/ 604095 h 1842775"/>
                <a:gd name="connsiteX21" fmla="*/ -55 w 2131789"/>
                <a:gd name="connsiteY21" fmla="*/ 921647 h 1842775"/>
                <a:gd name="connsiteX22" fmla="*/ 7231 w 2131789"/>
                <a:gd name="connsiteY22" fmla="*/ 921647 h 1842775"/>
                <a:gd name="connsiteX23" fmla="*/ 184526 w 2131789"/>
                <a:gd name="connsiteY23" fmla="*/ 1229484 h 1842775"/>
                <a:gd name="connsiteX24" fmla="*/ 240265 w 2131789"/>
                <a:gd name="connsiteY24" fmla="*/ 1243735 h 1842775"/>
                <a:gd name="connsiteX25" fmla="*/ 252529 w 2131789"/>
                <a:gd name="connsiteY25" fmla="*/ 1232520 h 1842775"/>
                <a:gd name="connsiteX26" fmla="*/ 333284 w 2131789"/>
                <a:gd name="connsiteY26" fmla="*/ 1152373 h 1842775"/>
                <a:gd name="connsiteX27" fmla="*/ 517926 w 2131789"/>
                <a:gd name="connsiteY27" fmla="*/ 1206157 h 1842775"/>
                <a:gd name="connsiteX28" fmla="*/ 521508 w 2131789"/>
                <a:gd name="connsiteY28" fmla="*/ 1213091 h 1842775"/>
                <a:gd name="connsiteX29" fmla="*/ 486899 w 2131789"/>
                <a:gd name="connsiteY29" fmla="*/ 1404958 h 1842775"/>
                <a:gd name="connsiteX30" fmla="*/ 369714 w 2131789"/>
                <a:gd name="connsiteY30" fmla="*/ 1437745 h 1842775"/>
                <a:gd name="connsiteX31" fmla="*/ 333587 w 2131789"/>
                <a:gd name="connsiteY31" fmla="*/ 1482506 h 1842775"/>
                <a:gd name="connsiteX32" fmla="*/ 338748 w 2131789"/>
                <a:gd name="connsiteY32" fmla="*/ 1498463 h 1842775"/>
                <a:gd name="connsiteX33" fmla="*/ 520900 w 2131789"/>
                <a:gd name="connsiteY33" fmla="*/ 1812372 h 1842775"/>
                <a:gd name="connsiteX34" fmla="*/ 573725 w 2131789"/>
                <a:gd name="connsiteY34" fmla="*/ 1842731 h 1842775"/>
                <a:gd name="connsiteX35" fmla="*/ 1559169 w 2131789"/>
                <a:gd name="connsiteY35" fmla="*/ 1842731 h 1842775"/>
                <a:gd name="connsiteX36" fmla="*/ 1611993 w 2131789"/>
                <a:gd name="connsiteY36" fmla="*/ 1812372 h 1842775"/>
                <a:gd name="connsiteX37" fmla="*/ 1794146 w 2131789"/>
                <a:gd name="connsiteY37" fmla="*/ 1499070 h 1842775"/>
                <a:gd name="connsiteX38" fmla="*/ 1780728 w 2131789"/>
                <a:gd name="connsiteY38" fmla="*/ 1444005 h 1842775"/>
                <a:gd name="connsiteX39" fmla="*/ 1763787 w 2131789"/>
                <a:gd name="connsiteY39" fmla="*/ 1438352 h 1842775"/>
                <a:gd name="connsiteX40" fmla="*/ 1642352 w 2131789"/>
                <a:gd name="connsiteY40" fmla="*/ 1404351 h 1842775"/>
                <a:gd name="connsiteX41" fmla="*/ 1607744 w 2131789"/>
                <a:gd name="connsiteY41" fmla="*/ 1212483 h 1842775"/>
                <a:gd name="connsiteX42" fmla="*/ 1789045 w 2131789"/>
                <a:gd name="connsiteY42" fmla="*/ 1148214 h 1842775"/>
                <a:gd name="connsiteX43" fmla="*/ 1795967 w 2131789"/>
                <a:gd name="connsiteY43" fmla="*/ 1151766 h 1842775"/>
                <a:gd name="connsiteX44" fmla="*/ 1881579 w 2131789"/>
                <a:gd name="connsiteY44" fmla="*/ 1236770 h 1842775"/>
                <a:gd name="connsiteX45" fmla="*/ 1936771 w 2131789"/>
                <a:gd name="connsiteY45" fmla="*/ 1249564 h 1842775"/>
                <a:gd name="connsiteX46" fmla="*/ 1949582 w 2131789"/>
                <a:gd name="connsiteY46" fmla="*/ 1236770 h 1842775"/>
                <a:gd name="connsiteX47" fmla="*/ 2131735 w 2131789"/>
                <a:gd name="connsiteY47" fmla="*/ 924683 h 1842775"/>
                <a:gd name="connsiteX48" fmla="*/ 1935011 w 2131789"/>
                <a:gd name="connsiteY48" fmla="*/ 584058 h 1842775"/>
                <a:gd name="connsiteX49" fmla="*/ 1880364 w 2131789"/>
                <a:gd name="connsiteY49" fmla="*/ 568951 h 1842775"/>
                <a:gd name="connsiteX50" fmla="*/ 1867614 w 2131789"/>
                <a:gd name="connsiteY50" fmla="*/ 580415 h 1842775"/>
                <a:gd name="connsiteX51" fmla="*/ 1768644 w 2131789"/>
                <a:gd name="connsiteY51" fmla="*/ 670276 h 184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131789" h="1842775">
                  <a:moveTo>
                    <a:pt x="1768644" y="670276"/>
                  </a:moveTo>
                  <a:cubicBezTo>
                    <a:pt x="1687283" y="719458"/>
                    <a:pt x="1608957" y="646597"/>
                    <a:pt x="1586492" y="604095"/>
                  </a:cubicBezTo>
                  <a:cubicBezTo>
                    <a:pt x="1543443" y="541325"/>
                    <a:pt x="1559412" y="455531"/>
                    <a:pt x="1622194" y="412470"/>
                  </a:cubicBezTo>
                  <a:cubicBezTo>
                    <a:pt x="1623834" y="411341"/>
                    <a:pt x="1625473" y="410248"/>
                    <a:pt x="1627173" y="409192"/>
                  </a:cubicBezTo>
                  <a:cubicBezTo>
                    <a:pt x="1665000" y="390327"/>
                    <a:pt x="1706348" y="379574"/>
                    <a:pt x="1748608" y="377618"/>
                  </a:cubicBezTo>
                  <a:cubicBezTo>
                    <a:pt x="1770709" y="376119"/>
                    <a:pt x="1787345" y="356999"/>
                    <a:pt x="1785888" y="334922"/>
                  </a:cubicBezTo>
                  <a:cubicBezTo>
                    <a:pt x="1785464" y="328547"/>
                    <a:pt x="1783460" y="322366"/>
                    <a:pt x="1780181" y="316901"/>
                  </a:cubicBezTo>
                  <a:lnTo>
                    <a:pt x="1608350" y="30315"/>
                  </a:lnTo>
                  <a:cubicBezTo>
                    <a:pt x="1597482" y="11456"/>
                    <a:pt x="1577324" y="-129"/>
                    <a:pt x="1555526" y="-44"/>
                  </a:cubicBezTo>
                  <a:lnTo>
                    <a:pt x="565224" y="-44"/>
                  </a:lnTo>
                  <a:cubicBezTo>
                    <a:pt x="543427" y="-129"/>
                    <a:pt x="523269" y="11456"/>
                    <a:pt x="512400" y="30315"/>
                  </a:cubicBezTo>
                  <a:lnTo>
                    <a:pt x="336927" y="333902"/>
                  </a:lnTo>
                  <a:cubicBezTo>
                    <a:pt x="325755" y="353380"/>
                    <a:pt x="332434" y="378250"/>
                    <a:pt x="351924" y="389440"/>
                  </a:cubicBezTo>
                  <a:cubicBezTo>
                    <a:pt x="356842" y="392258"/>
                    <a:pt x="362246" y="394018"/>
                    <a:pt x="367893" y="394619"/>
                  </a:cubicBezTo>
                  <a:cubicBezTo>
                    <a:pt x="407055" y="396811"/>
                    <a:pt x="445308" y="407152"/>
                    <a:pt x="480220" y="424978"/>
                  </a:cubicBezTo>
                  <a:cubicBezTo>
                    <a:pt x="544823" y="465276"/>
                    <a:pt x="564496" y="550299"/>
                    <a:pt x="524179" y="614878"/>
                  </a:cubicBezTo>
                  <a:cubicBezTo>
                    <a:pt x="523147" y="616566"/>
                    <a:pt x="522054" y="618235"/>
                    <a:pt x="520900" y="619881"/>
                  </a:cubicBezTo>
                  <a:cubicBezTo>
                    <a:pt x="497221" y="662383"/>
                    <a:pt x="418896" y="735244"/>
                    <a:pt x="338748" y="686063"/>
                  </a:cubicBezTo>
                  <a:cubicBezTo>
                    <a:pt x="303957" y="663264"/>
                    <a:pt x="273842" y="633998"/>
                    <a:pt x="250101" y="599844"/>
                  </a:cubicBezTo>
                  <a:cubicBezTo>
                    <a:pt x="236682" y="581830"/>
                    <a:pt x="211181" y="578114"/>
                    <a:pt x="193148" y="591544"/>
                  </a:cubicBezTo>
                  <a:cubicBezTo>
                    <a:pt x="188655" y="594914"/>
                    <a:pt x="184890" y="599189"/>
                    <a:pt x="182097" y="604095"/>
                  </a:cubicBezTo>
                  <a:lnTo>
                    <a:pt x="-55" y="921647"/>
                  </a:lnTo>
                  <a:lnTo>
                    <a:pt x="7231" y="921647"/>
                  </a:lnTo>
                  <a:lnTo>
                    <a:pt x="184526" y="1229484"/>
                  </a:lnTo>
                  <a:cubicBezTo>
                    <a:pt x="196001" y="1248811"/>
                    <a:pt x="220957" y="1255192"/>
                    <a:pt x="240265" y="1243735"/>
                  </a:cubicBezTo>
                  <a:cubicBezTo>
                    <a:pt x="245061" y="1240881"/>
                    <a:pt x="249251" y="1237062"/>
                    <a:pt x="252529" y="1232520"/>
                  </a:cubicBezTo>
                  <a:cubicBezTo>
                    <a:pt x="273720" y="1200577"/>
                    <a:pt x="301164" y="1173302"/>
                    <a:pt x="333284" y="1152373"/>
                  </a:cubicBezTo>
                  <a:cubicBezTo>
                    <a:pt x="399101" y="1116228"/>
                    <a:pt x="481799" y="1140309"/>
                    <a:pt x="517926" y="1206157"/>
                  </a:cubicBezTo>
                  <a:cubicBezTo>
                    <a:pt x="519200" y="1208434"/>
                    <a:pt x="520415" y="1210747"/>
                    <a:pt x="521508" y="1213091"/>
                  </a:cubicBezTo>
                  <a:cubicBezTo>
                    <a:pt x="547009" y="1254986"/>
                    <a:pt x="570689" y="1358813"/>
                    <a:pt x="486899" y="1404958"/>
                  </a:cubicBezTo>
                  <a:cubicBezTo>
                    <a:pt x="450226" y="1423064"/>
                    <a:pt x="410456" y="1434181"/>
                    <a:pt x="369714" y="1437745"/>
                  </a:cubicBezTo>
                  <a:cubicBezTo>
                    <a:pt x="347370" y="1440125"/>
                    <a:pt x="331220" y="1460162"/>
                    <a:pt x="333587" y="1482506"/>
                  </a:cubicBezTo>
                  <a:cubicBezTo>
                    <a:pt x="334194" y="1488129"/>
                    <a:pt x="335955" y="1493563"/>
                    <a:pt x="338748" y="1498463"/>
                  </a:cubicBezTo>
                  <a:lnTo>
                    <a:pt x="520900" y="1812372"/>
                  </a:lnTo>
                  <a:cubicBezTo>
                    <a:pt x="531769" y="1831231"/>
                    <a:pt x="551927" y="1842816"/>
                    <a:pt x="573725" y="1842731"/>
                  </a:cubicBezTo>
                  <a:lnTo>
                    <a:pt x="1559169" y="1842731"/>
                  </a:lnTo>
                  <a:cubicBezTo>
                    <a:pt x="1580967" y="1842816"/>
                    <a:pt x="1601125" y="1831231"/>
                    <a:pt x="1611993" y="1812372"/>
                  </a:cubicBezTo>
                  <a:lnTo>
                    <a:pt x="1794146" y="1499070"/>
                  </a:lnTo>
                  <a:cubicBezTo>
                    <a:pt x="1805621" y="1480162"/>
                    <a:pt x="1799671" y="1455511"/>
                    <a:pt x="1780728" y="1444005"/>
                  </a:cubicBezTo>
                  <a:cubicBezTo>
                    <a:pt x="1775566" y="1440866"/>
                    <a:pt x="1769798" y="1438935"/>
                    <a:pt x="1763787" y="1438352"/>
                  </a:cubicBezTo>
                  <a:cubicBezTo>
                    <a:pt x="1721589" y="1434594"/>
                    <a:pt x="1680362" y="1423064"/>
                    <a:pt x="1642352" y="1404351"/>
                  </a:cubicBezTo>
                  <a:cubicBezTo>
                    <a:pt x="1558562" y="1358205"/>
                    <a:pt x="1581635" y="1254379"/>
                    <a:pt x="1607744" y="1212483"/>
                  </a:cubicBezTo>
                  <a:cubicBezTo>
                    <a:pt x="1640045" y="1144674"/>
                    <a:pt x="1721224" y="1115900"/>
                    <a:pt x="1789045" y="1148214"/>
                  </a:cubicBezTo>
                  <a:cubicBezTo>
                    <a:pt x="1791353" y="1149331"/>
                    <a:pt x="1793660" y="1150515"/>
                    <a:pt x="1795967" y="1151766"/>
                  </a:cubicBezTo>
                  <a:cubicBezTo>
                    <a:pt x="1830090" y="1173831"/>
                    <a:pt x="1859295" y="1202787"/>
                    <a:pt x="1881579" y="1236770"/>
                  </a:cubicBezTo>
                  <a:cubicBezTo>
                    <a:pt x="1893297" y="1255551"/>
                    <a:pt x="1918010" y="1261276"/>
                    <a:pt x="1936771" y="1249564"/>
                  </a:cubicBezTo>
                  <a:cubicBezTo>
                    <a:pt x="1941993" y="1246334"/>
                    <a:pt x="1946365" y="1241956"/>
                    <a:pt x="1949582" y="1236770"/>
                  </a:cubicBezTo>
                  <a:lnTo>
                    <a:pt x="2131735" y="924683"/>
                  </a:lnTo>
                  <a:lnTo>
                    <a:pt x="1935011" y="584058"/>
                  </a:lnTo>
                  <a:cubicBezTo>
                    <a:pt x="1924081" y="564804"/>
                    <a:pt x="1899673" y="558041"/>
                    <a:pt x="1880364" y="568951"/>
                  </a:cubicBezTo>
                  <a:cubicBezTo>
                    <a:pt x="1875325" y="571805"/>
                    <a:pt x="1871014" y="575715"/>
                    <a:pt x="1867614" y="580415"/>
                  </a:cubicBezTo>
                  <a:cubicBezTo>
                    <a:pt x="1840656" y="616390"/>
                    <a:pt x="1807078" y="646894"/>
                    <a:pt x="1768644" y="670276"/>
                  </a:cubicBezTo>
                  <a:close/>
                </a:path>
              </a:pathLst>
            </a:custGeom>
            <a:solidFill>
              <a:schemeClr val="bg1">
                <a:lumMod val="50000"/>
              </a:schemeClr>
            </a:solidFill>
            <a:ln w="25400" cap="flat">
              <a:solidFill>
                <a:schemeClr val="bg1"/>
              </a:solidFill>
              <a:prstDash val="solid"/>
              <a:miter/>
            </a:ln>
          </p:spPr>
          <p:txBody>
            <a:bodyPr rtlCol="0" anchor="ctr"/>
            <a:lstStyle/>
            <a:p>
              <a:endParaRPr lang="en-GB"/>
            </a:p>
          </p:txBody>
        </p:sp>
        <p:sp>
          <p:nvSpPr>
            <p:cNvPr id="798" name="Freeform: Shape 797">
              <a:extLst>
                <a:ext uri="{FF2B5EF4-FFF2-40B4-BE49-F238E27FC236}">
                  <a16:creationId xmlns:a16="http://schemas.microsoft.com/office/drawing/2014/main" id="{83D4D9B8-EF61-9F40-8CD8-F9EABD232C46}"/>
                </a:ext>
              </a:extLst>
            </p:cNvPr>
            <p:cNvSpPr/>
            <p:nvPr/>
          </p:nvSpPr>
          <p:spPr>
            <a:xfrm>
              <a:off x="2544767" y="4958368"/>
              <a:ext cx="1063468" cy="918557"/>
            </a:xfrm>
            <a:custGeom>
              <a:avLst/>
              <a:gdLst>
                <a:gd name="connsiteX0" fmla="*/ 2075508 w 2134194"/>
                <a:gd name="connsiteY0" fmla="*/ 485695 h 1843382"/>
                <a:gd name="connsiteX1" fmla="*/ 2110116 w 2134194"/>
                <a:gd name="connsiteY1" fmla="*/ 293828 h 1843382"/>
                <a:gd name="connsiteX2" fmla="*/ 1928814 w 2134194"/>
                <a:gd name="connsiteY2" fmla="*/ 229559 h 1843382"/>
                <a:gd name="connsiteX3" fmla="*/ 1921892 w 2134194"/>
                <a:gd name="connsiteY3" fmla="*/ 233110 h 1843382"/>
                <a:gd name="connsiteX4" fmla="*/ 1839317 w 2134194"/>
                <a:gd name="connsiteY4" fmla="*/ 313865 h 1843382"/>
                <a:gd name="connsiteX5" fmla="*/ 1782546 w 2134194"/>
                <a:gd name="connsiteY5" fmla="*/ 323094 h 1843382"/>
                <a:gd name="connsiteX6" fmla="*/ 1771313 w 2134194"/>
                <a:gd name="connsiteY6" fmla="*/ 310829 h 1843382"/>
                <a:gd name="connsiteX7" fmla="*/ 1594018 w 2134194"/>
                <a:gd name="connsiteY7" fmla="*/ -45 h 1843382"/>
                <a:gd name="connsiteX8" fmla="*/ 521748 w 2134194"/>
                <a:gd name="connsiteY8" fmla="*/ -45 h 1843382"/>
                <a:gd name="connsiteX9" fmla="*/ 335345 w 2134194"/>
                <a:gd name="connsiteY9" fmla="*/ 321758 h 1843382"/>
                <a:gd name="connsiteX10" fmla="*/ 350446 w 2134194"/>
                <a:gd name="connsiteY10" fmla="*/ 377272 h 1843382"/>
                <a:gd name="connsiteX11" fmla="*/ 366918 w 2134194"/>
                <a:gd name="connsiteY11" fmla="*/ 382476 h 1843382"/>
                <a:gd name="connsiteX12" fmla="*/ 482282 w 2134194"/>
                <a:gd name="connsiteY12" fmla="*/ 414656 h 1843382"/>
                <a:gd name="connsiteX13" fmla="*/ 522950 w 2134194"/>
                <a:gd name="connsiteY13" fmla="*/ 604410 h 1843382"/>
                <a:gd name="connsiteX14" fmla="*/ 521141 w 2134194"/>
                <a:gd name="connsiteY14" fmla="*/ 607130 h 1843382"/>
                <a:gd name="connsiteX15" fmla="*/ 338988 w 2134194"/>
                <a:gd name="connsiteY15" fmla="*/ 672098 h 1843382"/>
                <a:gd name="connsiteX16" fmla="*/ 250341 w 2134194"/>
                <a:gd name="connsiteY16" fmla="*/ 583450 h 1843382"/>
                <a:gd name="connsiteX17" fmla="*/ 194408 w 2134194"/>
                <a:gd name="connsiteY17" fmla="*/ 574318 h 1843382"/>
                <a:gd name="connsiteX18" fmla="*/ 182944 w 2134194"/>
                <a:gd name="connsiteY18" fmla="*/ 587093 h 1843382"/>
                <a:gd name="connsiteX19" fmla="*/ 8078 w 2134194"/>
                <a:gd name="connsiteY19" fmla="*/ 890680 h 1843382"/>
                <a:gd name="connsiteX20" fmla="*/ 8078 w 2134194"/>
                <a:gd name="connsiteY20" fmla="*/ 951398 h 1843382"/>
                <a:gd name="connsiteX21" fmla="*/ 512033 w 2134194"/>
                <a:gd name="connsiteY21" fmla="*/ 1812979 h 1843382"/>
                <a:gd name="connsiteX22" fmla="*/ 564250 w 2134194"/>
                <a:gd name="connsiteY22" fmla="*/ 1843338 h 1843382"/>
                <a:gd name="connsiteX23" fmla="*/ 1558195 w 2134194"/>
                <a:gd name="connsiteY23" fmla="*/ 1843338 h 1843382"/>
                <a:gd name="connsiteX24" fmla="*/ 1610412 w 2134194"/>
                <a:gd name="connsiteY24" fmla="*/ 1812979 h 1843382"/>
                <a:gd name="connsiteX25" fmla="*/ 2108295 w 2134194"/>
                <a:gd name="connsiteY25" fmla="*/ 950791 h 1843382"/>
                <a:gd name="connsiteX26" fmla="*/ 2108295 w 2134194"/>
                <a:gd name="connsiteY26" fmla="*/ 890074 h 1843382"/>
                <a:gd name="connsiteX27" fmla="*/ 1926143 w 2134194"/>
                <a:gd name="connsiteY27" fmla="*/ 576164 h 1843382"/>
                <a:gd name="connsiteX28" fmla="*/ 1941140 w 2134194"/>
                <a:gd name="connsiteY28" fmla="*/ 520626 h 1843382"/>
                <a:gd name="connsiteX29" fmla="*/ 1957109 w 2134194"/>
                <a:gd name="connsiteY29" fmla="*/ 515447 h 1843382"/>
                <a:gd name="connsiteX30" fmla="*/ 2075508 w 2134194"/>
                <a:gd name="connsiteY30" fmla="*/ 485695 h 184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4194" h="1843382">
                  <a:moveTo>
                    <a:pt x="2075508" y="485695"/>
                  </a:moveTo>
                  <a:cubicBezTo>
                    <a:pt x="2159298" y="439550"/>
                    <a:pt x="2136225" y="335723"/>
                    <a:pt x="2110116" y="293828"/>
                  </a:cubicBezTo>
                  <a:cubicBezTo>
                    <a:pt x="2077815" y="226019"/>
                    <a:pt x="1996636" y="197245"/>
                    <a:pt x="1928814" y="229559"/>
                  </a:cubicBezTo>
                  <a:cubicBezTo>
                    <a:pt x="1926507" y="230675"/>
                    <a:pt x="1924200" y="231859"/>
                    <a:pt x="1921892" y="233110"/>
                  </a:cubicBezTo>
                  <a:cubicBezTo>
                    <a:pt x="1889105" y="254022"/>
                    <a:pt x="1860932" y="281520"/>
                    <a:pt x="1839317" y="313865"/>
                  </a:cubicBezTo>
                  <a:cubicBezTo>
                    <a:pt x="1826202" y="332092"/>
                    <a:pt x="1800761" y="336227"/>
                    <a:pt x="1782546" y="323094"/>
                  </a:cubicBezTo>
                  <a:cubicBezTo>
                    <a:pt x="1777992" y="319821"/>
                    <a:pt x="1774167" y="315644"/>
                    <a:pt x="1771313" y="310829"/>
                  </a:cubicBezTo>
                  <a:lnTo>
                    <a:pt x="1594018" y="-45"/>
                  </a:lnTo>
                  <a:lnTo>
                    <a:pt x="521748" y="-45"/>
                  </a:lnTo>
                  <a:lnTo>
                    <a:pt x="335345" y="321758"/>
                  </a:lnTo>
                  <a:cubicBezTo>
                    <a:pt x="324186" y="341254"/>
                    <a:pt x="330943" y="366112"/>
                    <a:pt x="350446" y="377272"/>
                  </a:cubicBezTo>
                  <a:cubicBezTo>
                    <a:pt x="355498" y="380168"/>
                    <a:pt x="361120" y="381941"/>
                    <a:pt x="366918" y="382476"/>
                  </a:cubicBezTo>
                  <a:cubicBezTo>
                    <a:pt x="407205" y="384977"/>
                    <a:pt x="446513" y="395942"/>
                    <a:pt x="482282" y="414656"/>
                  </a:cubicBezTo>
                  <a:cubicBezTo>
                    <a:pt x="545908" y="455822"/>
                    <a:pt x="564117" y="540778"/>
                    <a:pt x="522950" y="604410"/>
                  </a:cubicBezTo>
                  <a:cubicBezTo>
                    <a:pt x="522355" y="605321"/>
                    <a:pt x="521754" y="606231"/>
                    <a:pt x="521141" y="607130"/>
                  </a:cubicBezTo>
                  <a:cubicBezTo>
                    <a:pt x="497461" y="649632"/>
                    <a:pt x="418528" y="721886"/>
                    <a:pt x="338988" y="672098"/>
                  </a:cubicBezTo>
                  <a:cubicBezTo>
                    <a:pt x="304228" y="648266"/>
                    <a:pt x="274173" y="618211"/>
                    <a:pt x="250341" y="583450"/>
                  </a:cubicBezTo>
                  <a:cubicBezTo>
                    <a:pt x="237420" y="565484"/>
                    <a:pt x="212374" y="561398"/>
                    <a:pt x="194408" y="574318"/>
                  </a:cubicBezTo>
                  <a:cubicBezTo>
                    <a:pt x="189709" y="577700"/>
                    <a:pt x="185798" y="582060"/>
                    <a:pt x="182944" y="587093"/>
                  </a:cubicBezTo>
                  <a:lnTo>
                    <a:pt x="8078" y="890680"/>
                  </a:lnTo>
                  <a:cubicBezTo>
                    <a:pt x="-2766" y="909467"/>
                    <a:pt x="-2766" y="932612"/>
                    <a:pt x="8078" y="951398"/>
                  </a:cubicBezTo>
                  <a:lnTo>
                    <a:pt x="512033" y="1812979"/>
                  </a:lnTo>
                  <a:cubicBezTo>
                    <a:pt x="522811" y="1831680"/>
                    <a:pt x="542690" y="1843216"/>
                    <a:pt x="564250" y="1843338"/>
                  </a:cubicBezTo>
                  <a:lnTo>
                    <a:pt x="1558195" y="1843338"/>
                  </a:lnTo>
                  <a:cubicBezTo>
                    <a:pt x="1579750" y="1843216"/>
                    <a:pt x="1599604" y="1831680"/>
                    <a:pt x="1610412" y="1812979"/>
                  </a:cubicBezTo>
                  <a:lnTo>
                    <a:pt x="2108295" y="950791"/>
                  </a:lnTo>
                  <a:cubicBezTo>
                    <a:pt x="2119164" y="932005"/>
                    <a:pt x="2119164" y="908859"/>
                    <a:pt x="2108295" y="890074"/>
                  </a:cubicBezTo>
                  <a:lnTo>
                    <a:pt x="1926143" y="576164"/>
                  </a:lnTo>
                  <a:cubicBezTo>
                    <a:pt x="1914971" y="556686"/>
                    <a:pt x="1921650" y="531816"/>
                    <a:pt x="1941140" y="520626"/>
                  </a:cubicBezTo>
                  <a:cubicBezTo>
                    <a:pt x="1946058" y="517809"/>
                    <a:pt x="1951462" y="516048"/>
                    <a:pt x="1957109" y="515447"/>
                  </a:cubicBezTo>
                  <a:cubicBezTo>
                    <a:pt x="1998093" y="512988"/>
                    <a:pt x="2038227" y="502896"/>
                    <a:pt x="2075508" y="485695"/>
                  </a:cubicBezTo>
                  <a:close/>
                </a:path>
              </a:pathLst>
            </a:custGeom>
            <a:solidFill>
              <a:schemeClr val="accent4"/>
            </a:solidFill>
            <a:ln w="25400" cap="flat">
              <a:solidFill>
                <a:schemeClr val="bg1"/>
              </a:solidFill>
              <a:prstDash val="solid"/>
              <a:miter/>
            </a:ln>
          </p:spPr>
          <p:txBody>
            <a:bodyPr rtlCol="0" anchor="ctr"/>
            <a:lstStyle/>
            <a:p>
              <a:endParaRPr lang="en-GB"/>
            </a:p>
          </p:txBody>
        </p:sp>
        <p:sp>
          <p:nvSpPr>
            <p:cNvPr id="799" name="Freeform: Shape 798">
              <a:extLst>
                <a:ext uri="{FF2B5EF4-FFF2-40B4-BE49-F238E27FC236}">
                  <a16:creationId xmlns:a16="http://schemas.microsoft.com/office/drawing/2014/main" id="{D7A2E965-CB58-E449-C204-D9E666397F09}"/>
                </a:ext>
              </a:extLst>
            </p:cNvPr>
            <p:cNvSpPr/>
            <p:nvPr/>
          </p:nvSpPr>
          <p:spPr>
            <a:xfrm>
              <a:off x="2542111" y="4039207"/>
              <a:ext cx="1065152" cy="919161"/>
            </a:xfrm>
            <a:custGeom>
              <a:avLst/>
              <a:gdLst>
                <a:gd name="connsiteX0" fmla="*/ 2074767 w 2137573"/>
                <a:gd name="connsiteY0" fmla="*/ 1347883 h 1844596"/>
                <a:gd name="connsiteX1" fmla="*/ 1962439 w 2137573"/>
                <a:gd name="connsiteY1" fmla="*/ 1317524 h 1844596"/>
                <a:gd name="connsiteX2" fmla="*/ 1925645 w 2137573"/>
                <a:gd name="connsiteY2" fmla="*/ 1273280 h 1844596"/>
                <a:gd name="connsiteX3" fmla="*/ 1930867 w 2137573"/>
                <a:gd name="connsiteY3" fmla="*/ 1256807 h 1844596"/>
                <a:gd name="connsiteX4" fmla="*/ 2106947 w 2137573"/>
                <a:gd name="connsiteY4" fmla="*/ 953220 h 1844596"/>
                <a:gd name="connsiteX5" fmla="*/ 2106947 w 2137573"/>
                <a:gd name="connsiteY5" fmla="*/ 892502 h 1844596"/>
                <a:gd name="connsiteX6" fmla="*/ 1609064 w 2137573"/>
                <a:gd name="connsiteY6" fmla="*/ 30314 h 1844596"/>
                <a:gd name="connsiteX7" fmla="*/ 1556847 w 2137573"/>
                <a:gd name="connsiteY7" fmla="*/ -45 h 1844596"/>
                <a:gd name="connsiteX8" fmla="*/ 561080 w 2137573"/>
                <a:gd name="connsiteY8" fmla="*/ -45 h 1844596"/>
                <a:gd name="connsiteX9" fmla="*/ 508863 w 2137573"/>
                <a:gd name="connsiteY9" fmla="*/ 30314 h 1844596"/>
                <a:gd name="connsiteX10" fmla="*/ 4909 w 2137573"/>
                <a:gd name="connsiteY10" fmla="*/ 903431 h 1844596"/>
                <a:gd name="connsiteX11" fmla="*/ 4909 w 2137573"/>
                <a:gd name="connsiteY11" fmla="*/ 940469 h 1844596"/>
                <a:gd name="connsiteX12" fmla="*/ 171274 w 2137573"/>
                <a:gd name="connsiteY12" fmla="*/ 1228877 h 1844596"/>
                <a:gd name="connsiteX13" fmla="*/ 227608 w 2137573"/>
                <a:gd name="connsiteY13" fmla="*/ 1240547 h 1844596"/>
                <a:gd name="connsiteX14" fmla="*/ 239278 w 2137573"/>
                <a:gd name="connsiteY14" fmla="*/ 1228877 h 1844596"/>
                <a:gd name="connsiteX15" fmla="*/ 323068 w 2137573"/>
                <a:gd name="connsiteY15" fmla="*/ 1145087 h 1844596"/>
                <a:gd name="connsiteX16" fmla="*/ 508529 w 2137573"/>
                <a:gd name="connsiteY16" fmla="*/ 1199235 h 1844596"/>
                <a:gd name="connsiteX17" fmla="*/ 511899 w 2137573"/>
                <a:gd name="connsiteY17" fmla="*/ 1205804 h 1844596"/>
                <a:gd name="connsiteX18" fmla="*/ 478505 w 2137573"/>
                <a:gd name="connsiteY18" fmla="*/ 1397671 h 1844596"/>
                <a:gd name="connsiteX19" fmla="*/ 357070 w 2137573"/>
                <a:gd name="connsiteY19" fmla="*/ 1431673 h 1844596"/>
                <a:gd name="connsiteX20" fmla="*/ 322200 w 2137573"/>
                <a:gd name="connsiteY20" fmla="*/ 1477430 h 1844596"/>
                <a:gd name="connsiteX21" fmla="*/ 327318 w 2137573"/>
                <a:gd name="connsiteY21" fmla="*/ 1492390 h 1844596"/>
                <a:gd name="connsiteX22" fmla="*/ 527079 w 2137573"/>
                <a:gd name="connsiteY22" fmla="*/ 1844552 h 1844596"/>
                <a:gd name="connsiteX23" fmla="*/ 1591456 w 2137573"/>
                <a:gd name="connsiteY23" fmla="*/ 1844552 h 1844596"/>
                <a:gd name="connsiteX24" fmla="*/ 1773608 w 2137573"/>
                <a:gd name="connsiteY24" fmla="*/ 1526393 h 1844596"/>
                <a:gd name="connsiteX25" fmla="*/ 1828072 w 2137573"/>
                <a:gd name="connsiteY25" fmla="*/ 1510752 h 1844596"/>
                <a:gd name="connsiteX26" fmla="*/ 1841005 w 2137573"/>
                <a:gd name="connsiteY26" fmla="*/ 1522142 h 1844596"/>
                <a:gd name="connsiteX27" fmla="*/ 1930259 w 2137573"/>
                <a:gd name="connsiteY27" fmla="*/ 1608968 h 1844596"/>
                <a:gd name="connsiteX28" fmla="*/ 2112412 w 2137573"/>
                <a:gd name="connsiteY28" fmla="*/ 1542786 h 1844596"/>
                <a:gd name="connsiteX29" fmla="*/ 2079017 w 2137573"/>
                <a:gd name="connsiteY29" fmla="*/ 1350749 h 1844596"/>
                <a:gd name="connsiteX30" fmla="*/ 2074767 w 2137573"/>
                <a:gd name="connsiteY30" fmla="*/ 1347883 h 1844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37573" h="1844596">
                  <a:moveTo>
                    <a:pt x="2074767" y="1347883"/>
                  </a:moveTo>
                  <a:cubicBezTo>
                    <a:pt x="2039854" y="1330056"/>
                    <a:pt x="2001602" y="1319716"/>
                    <a:pt x="1962439" y="1317524"/>
                  </a:cubicBezTo>
                  <a:cubicBezTo>
                    <a:pt x="1940096" y="1315460"/>
                    <a:pt x="1923580" y="1295654"/>
                    <a:pt x="1925645" y="1273280"/>
                  </a:cubicBezTo>
                  <a:cubicBezTo>
                    <a:pt x="1926191" y="1267481"/>
                    <a:pt x="1927952" y="1261865"/>
                    <a:pt x="1930867" y="1256807"/>
                  </a:cubicBezTo>
                  <a:lnTo>
                    <a:pt x="2106947" y="953220"/>
                  </a:lnTo>
                  <a:cubicBezTo>
                    <a:pt x="2117815" y="934434"/>
                    <a:pt x="2117815" y="911288"/>
                    <a:pt x="2106947" y="892502"/>
                  </a:cubicBezTo>
                  <a:lnTo>
                    <a:pt x="1609064" y="30314"/>
                  </a:lnTo>
                  <a:cubicBezTo>
                    <a:pt x="1598256" y="11644"/>
                    <a:pt x="1578402" y="83"/>
                    <a:pt x="1556847" y="-45"/>
                  </a:cubicBezTo>
                  <a:lnTo>
                    <a:pt x="561080" y="-45"/>
                  </a:lnTo>
                  <a:cubicBezTo>
                    <a:pt x="539520" y="83"/>
                    <a:pt x="519641" y="11644"/>
                    <a:pt x="508863" y="30314"/>
                  </a:cubicBezTo>
                  <a:lnTo>
                    <a:pt x="4909" y="903431"/>
                  </a:lnTo>
                  <a:cubicBezTo>
                    <a:pt x="-1710" y="914889"/>
                    <a:pt x="-1710" y="929011"/>
                    <a:pt x="4909" y="940469"/>
                  </a:cubicBezTo>
                  <a:lnTo>
                    <a:pt x="171274" y="1228877"/>
                  </a:lnTo>
                  <a:cubicBezTo>
                    <a:pt x="183606" y="1247657"/>
                    <a:pt x="208834" y="1252879"/>
                    <a:pt x="227608" y="1240547"/>
                  </a:cubicBezTo>
                  <a:cubicBezTo>
                    <a:pt x="232253" y="1237493"/>
                    <a:pt x="236224" y="1233522"/>
                    <a:pt x="239278" y="1228877"/>
                  </a:cubicBezTo>
                  <a:cubicBezTo>
                    <a:pt x="260966" y="1195337"/>
                    <a:pt x="289528" y="1166775"/>
                    <a:pt x="323068" y="1145087"/>
                  </a:cubicBezTo>
                  <a:cubicBezTo>
                    <a:pt x="389232" y="1108826"/>
                    <a:pt x="472269" y="1133071"/>
                    <a:pt x="508529" y="1199235"/>
                  </a:cubicBezTo>
                  <a:cubicBezTo>
                    <a:pt x="509707" y="1201396"/>
                    <a:pt x="510837" y="1203582"/>
                    <a:pt x="511899" y="1205804"/>
                  </a:cubicBezTo>
                  <a:cubicBezTo>
                    <a:pt x="537401" y="1247092"/>
                    <a:pt x="561688" y="1351526"/>
                    <a:pt x="478505" y="1397671"/>
                  </a:cubicBezTo>
                  <a:cubicBezTo>
                    <a:pt x="440490" y="1416451"/>
                    <a:pt x="399311" y="1427981"/>
                    <a:pt x="357070" y="1431673"/>
                  </a:cubicBezTo>
                  <a:cubicBezTo>
                    <a:pt x="334805" y="1434679"/>
                    <a:pt x="319194" y="1455165"/>
                    <a:pt x="322200" y="1477430"/>
                  </a:cubicBezTo>
                  <a:cubicBezTo>
                    <a:pt x="322910" y="1482706"/>
                    <a:pt x="324647" y="1487788"/>
                    <a:pt x="327318" y="1492390"/>
                  </a:cubicBezTo>
                  <a:lnTo>
                    <a:pt x="527079" y="1844552"/>
                  </a:lnTo>
                  <a:lnTo>
                    <a:pt x="1591456" y="1844552"/>
                  </a:lnTo>
                  <a:lnTo>
                    <a:pt x="1773608" y="1526393"/>
                  </a:lnTo>
                  <a:cubicBezTo>
                    <a:pt x="1784355" y="1507030"/>
                    <a:pt x="1808703" y="1500029"/>
                    <a:pt x="1828072" y="1510752"/>
                  </a:cubicBezTo>
                  <a:cubicBezTo>
                    <a:pt x="1833172" y="1513563"/>
                    <a:pt x="1837544" y="1517455"/>
                    <a:pt x="1841005" y="1522142"/>
                  </a:cubicBezTo>
                  <a:cubicBezTo>
                    <a:pt x="1865292" y="1556217"/>
                    <a:pt x="1895529" y="1585629"/>
                    <a:pt x="1930259" y="1608968"/>
                  </a:cubicBezTo>
                  <a:cubicBezTo>
                    <a:pt x="2011620" y="1658149"/>
                    <a:pt x="2089946" y="1585289"/>
                    <a:pt x="2112412" y="1542786"/>
                  </a:cubicBezTo>
                  <a:cubicBezTo>
                    <a:pt x="2156189" y="1480533"/>
                    <a:pt x="2141252" y="1394557"/>
                    <a:pt x="2079017" y="1350749"/>
                  </a:cubicBezTo>
                  <a:cubicBezTo>
                    <a:pt x="2077621" y="1349771"/>
                    <a:pt x="2076224" y="1348812"/>
                    <a:pt x="2074767" y="1347883"/>
                  </a:cubicBezTo>
                  <a:close/>
                </a:path>
              </a:pathLst>
            </a:custGeom>
            <a:solidFill>
              <a:srgbClr val="1E49E2"/>
            </a:solidFill>
            <a:ln w="25400" cap="flat">
              <a:solidFill>
                <a:schemeClr val="bg1"/>
              </a:solidFill>
              <a:prstDash val="solid"/>
              <a:miter/>
            </a:ln>
          </p:spPr>
          <p:txBody>
            <a:bodyPr rtlCol="0" anchor="ctr"/>
            <a:lstStyle/>
            <a:p>
              <a:endParaRPr lang="en-GB"/>
            </a:p>
          </p:txBody>
        </p:sp>
        <p:sp>
          <p:nvSpPr>
            <p:cNvPr id="800" name="Freeform: Shape 799">
              <a:extLst>
                <a:ext uri="{FF2B5EF4-FFF2-40B4-BE49-F238E27FC236}">
                  <a16:creationId xmlns:a16="http://schemas.microsoft.com/office/drawing/2014/main" id="{D724864E-9259-4D49-AE15-901889D0A15B}"/>
                </a:ext>
              </a:extLst>
            </p:cNvPr>
            <p:cNvSpPr/>
            <p:nvPr/>
          </p:nvSpPr>
          <p:spPr>
            <a:xfrm>
              <a:off x="1747535" y="4500906"/>
              <a:ext cx="1068481" cy="917044"/>
            </a:xfrm>
            <a:custGeom>
              <a:avLst/>
              <a:gdLst>
                <a:gd name="connsiteX0" fmla="*/ 2082187 w 2144254"/>
                <a:gd name="connsiteY0" fmla="*/ 1332704 h 1840347"/>
                <a:gd name="connsiteX1" fmla="*/ 1966823 w 2144254"/>
                <a:gd name="connsiteY1" fmla="*/ 1300524 h 1840347"/>
                <a:gd name="connsiteX2" fmla="*/ 1930047 w 2144254"/>
                <a:gd name="connsiteY2" fmla="*/ 1256279 h 1840347"/>
                <a:gd name="connsiteX3" fmla="*/ 1935250 w 2144254"/>
                <a:gd name="connsiteY3" fmla="*/ 1239807 h 1840347"/>
                <a:gd name="connsiteX4" fmla="*/ 2121653 w 2144254"/>
                <a:gd name="connsiteY4" fmla="*/ 918004 h 1840347"/>
                <a:gd name="connsiteX5" fmla="*/ 1920678 w 2144254"/>
                <a:gd name="connsiteY5" fmla="*/ 570093 h 1840347"/>
                <a:gd name="connsiteX6" fmla="*/ 1935469 w 2144254"/>
                <a:gd name="connsiteY6" fmla="*/ 514494 h 1840347"/>
                <a:gd name="connsiteX7" fmla="*/ 1950430 w 2144254"/>
                <a:gd name="connsiteY7" fmla="*/ 509375 h 1840347"/>
                <a:gd name="connsiteX8" fmla="*/ 2071865 w 2144254"/>
                <a:gd name="connsiteY8" fmla="*/ 475373 h 1840347"/>
                <a:gd name="connsiteX9" fmla="*/ 2105260 w 2144254"/>
                <a:gd name="connsiteY9" fmla="*/ 283507 h 1840347"/>
                <a:gd name="connsiteX10" fmla="*/ 1922998 w 2144254"/>
                <a:gd name="connsiteY10" fmla="*/ 219419 h 1840347"/>
                <a:gd name="connsiteX11" fmla="*/ 1916428 w 2144254"/>
                <a:gd name="connsiteY11" fmla="*/ 222789 h 1840347"/>
                <a:gd name="connsiteX12" fmla="*/ 1832638 w 2144254"/>
                <a:gd name="connsiteY12" fmla="*/ 306579 h 1840347"/>
                <a:gd name="connsiteX13" fmla="*/ 1776304 w 2144254"/>
                <a:gd name="connsiteY13" fmla="*/ 318249 h 1840347"/>
                <a:gd name="connsiteX14" fmla="*/ 1764634 w 2144254"/>
                <a:gd name="connsiteY14" fmla="*/ 306579 h 1840347"/>
                <a:gd name="connsiteX15" fmla="*/ 1604947 w 2144254"/>
                <a:gd name="connsiteY15" fmla="*/ 30315 h 1840347"/>
                <a:gd name="connsiteX16" fmla="*/ 1552730 w 2144254"/>
                <a:gd name="connsiteY16" fmla="*/ -44 h 1840347"/>
                <a:gd name="connsiteX17" fmla="*/ 558786 w 2144254"/>
                <a:gd name="connsiteY17" fmla="*/ -44 h 1840347"/>
                <a:gd name="connsiteX18" fmla="*/ 505961 w 2144254"/>
                <a:gd name="connsiteY18" fmla="*/ 30315 h 1840347"/>
                <a:gd name="connsiteX19" fmla="*/ 8078 w 2144254"/>
                <a:gd name="connsiteY19" fmla="*/ 887645 h 1840347"/>
                <a:gd name="connsiteX20" fmla="*/ 8078 w 2144254"/>
                <a:gd name="connsiteY20" fmla="*/ 948363 h 1840347"/>
                <a:gd name="connsiteX21" fmla="*/ 505961 w 2144254"/>
                <a:gd name="connsiteY21" fmla="*/ 1809943 h 1840347"/>
                <a:gd name="connsiteX22" fmla="*/ 558786 w 2144254"/>
                <a:gd name="connsiteY22" fmla="*/ 1840302 h 1840347"/>
                <a:gd name="connsiteX23" fmla="*/ 1553945 w 2144254"/>
                <a:gd name="connsiteY23" fmla="*/ 1840302 h 1840347"/>
                <a:gd name="connsiteX24" fmla="*/ 1606162 w 2144254"/>
                <a:gd name="connsiteY24" fmla="*/ 1809943 h 1840347"/>
                <a:gd name="connsiteX25" fmla="*/ 1781028 w 2144254"/>
                <a:gd name="connsiteY25" fmla="*/ 1506356 h 1840347"/>
                <a:gd name="connsiteX26" fmla="*/ 1835649 w 2144254"/>
                <a:gd name="connsiteY26" fmla="*/ 1491250 h 1840347"/>
                <a:gd name="connsiteX27" fmla="*/ 1848424 w 2144254"/>
                <a:gd name="connsiteY27" fmla="*/ 1502713 h 1840347"/>
                <a:gd name="connsiteX28" fmla="*/ 1937072 w 2144254"/>
                <a:gd name="connsiteY28" fmla="*/ 1591360 h 1840347"/>
                <a:gd name="connsiteX29" fmla="*/ 2119224 w 2144254"/>
                <a:gd name="connsiteY29" fmla="*/ 1526393 h 1840347"/>
                <a:gd name="connsiteX30" fmla="*/ 2085891 w 2144254"/>
                <a:gd name="connsiteY30" fmla="*/ 1335218 h 1840347"/>
                <a:gd name="connsiteX31" fmla="*/ 2082187 w 2144254"/>
                <a:gd name="connsiteY31" fmla="*/ 1332704 h 1840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44254" h="1840347">
                  <a:moveTo>
                    <a:pt x="2082187" y="1332704"/>
                  </a:moveTo>
                  <a:cubicBezTo>
                    <a:pt x="2046418" y="1313991"/>
                    <a:pt x="2007110" y="1303025"/>
                    <a:pt x="1966823" y="1300524"/>
                  </a:cubicBezTo>
                  <a:cubicBezTo>
                    <a:pt x="1944449" y="1298459"/>
                    <a:pt x="1927989" y="1278653"/>
                    <a:pt x="1930047" y="1256279"/>
                  </a:cubicBezTo>
                  <a:cubicBezTo>
                    <a:pt x="1930581" y="1250480"/>
                    <a:pt x="1932354" y="1244864"/>
                    <a:pt x="1935250" y="1239807"/>
                  </a:cubicBezTo>
                  <a:lnTo>
                    <a:pt x="2121653" y="918004"/>
                  </a:lnTo>
                  <a:lnTo>
                    <a:pt x="1920678" y="570093"/>
                  </a:lnTo>
                  <a:cubicBezTo>
                    <a:pt x="1909409" y="550657"/>
                    <a:pt x="1916033" y="525763"/>
                    <a:pt x="1935469" y="514494"/>
                  </a:cubicBezTo>
                  <a:cubicBezTo>
                    <a:pt x="1940071" y="511828"/>
                    <a:pt x="1945159" y="510086"/>
                    <a:pt x="1950430" y="509375"/>
                  </a:cubicBezTo>
                  <a:cubicBezTo>
                    <a:pt x="1992671" y="505684"/>
                    <a:pt x="2033850" y="494154"/>
                    <a:pt x="2071865" y="475373"/>
                  </a:cubicBezTo>
                  <a:cubicBezTo>
                    <a:pt x="2155048" y="429228"/>
                    <a:pt x="2132582" y="324794"/>
                    <a:pt x="2105260" y="283507"/>
                  </a:cubicBezTo>
                  <a:cubicBezTo>
                    <a:pt x="2072629" y="215478"/>
                    <a:pt x="1991026" y="186783"/>
                    <a:pt x="1922998" y="219419"/>
                  </a:cubicBezTo>
                  <a:cubicBezTo>
                    <a:pt x="1920775" y="220482"/>
                    <a:pt x="1918590" y="221605"/>
                    <a:pt x="1916428" y="222789"/>
                  </a:cubicBezTo>
                  <a:cubicBezTo>
                    <a:pt x="1882887" y="244477"/>
                    <a:pt x="1854326" y="273039"/>
                    <a:pt x="1832638" y="306579"/>
                  </a:cubicBezTo>
                  <a:cubicBezTo>
                    <a:pt x="1820306" y="325359"/>
                    <a:pt x="1795084" y="330581"/>
                    <a:pt x="1776304" y="318249"/>
                  </a:cubicBezTo>
                  <a:cubicBezTo>
                    <a:pt x="1771659" y="315195"/>
                    <a:pt x="1767689" y="311224"/>
                    <a:pt x="1764634" y="306579"/>
                  </a:cubicBezTo>
                  <a:lnTo>
                    <a:pt x="1604947" y="30315"/>
                  </a:lnTo>
                  <a:cubicBezTo>
                    <a:pt x="1594164" y="11644"/>
                    <a:pt x="1574291" y="83"/>
                    <a:pt x="1552730" y="-44"/>
                  </a:cubicBezTo>
                  <a:lnTo>
                    <a:pt x="558786" y="-44"/>
                  </a:lnTo>
                  <a:cubicBezTo>
                    <a:pt x="537006" y="-129"/>
                    <a:pt x="516848" y="11456"/>
                    <a:pt x="505961" y="30315"/>
                  </a:cubicBezTo>
                  <a:lnTo>
                    <a:pt x="8078" y="887645"/>
                  </a:lnTo>
                  <a:cubicBezTo>
                    <a:pt x="-2766" y="906431"/>
                    <a:pt x="-2766" y="929576"/>
                    <a:pt x="8078" y="948363"/>
                  </a:cubicBezTo>
                  <a:lnTo>
                    <a:pt x="505961" y="1809943"/>
                  </a:lnTo>
                  <a:cubicBezTo>
                    <a:pt x="516848" y="1828802"/>
                    <a:pt x="537006" y="1840387"/>
                    <a:pt x="558786" y="1840302"/>
                  </a:cubicBezTo>
                  <a:lnTo>
                    <a:pt x="1553945" y="1840302"/>
                  </a:lnTo>
                  <a:cubicBezTo>
                    <a:pt x="1575505" y="1840174"/>
                    <a:pt x="1595384" y="1828614"/>
                    <a:pt x="1606162" y="1809943"/>
                  </a:cubicBezTo>
                  <a:lnTo>
                    <a:pt x="1781028" y="1506356"/>
                  </a:lnTo>
                  <a:cubicBezTo>
                    <a:pt x="1791939" y="1487103"/>
                    <a:pt x="1816396" y="1480338"/>
                    <a:pt x="1835649" y="1491250"/>
                  </a:cubicBezTo>
                  <a:cubicBezTo>
                    <a:pt x="1840689" y="1494103"/>
                    <a:pt x="1845042" y="1498013"/>
                    <a:pt x="1848424" y="1502713"/>
                  </a:cubicBezTo>
                  <a:cubicBezTo>
                    <a:pt x="1872256" y="1537474"/>
                    <a:pt x="1902311" y="1567529"/>
                    <a:pt x="1937072" y="1591360"/>
                  </a:cubicBezTo>
                  <a:cubicBezTo>
                    <a:pt x="2018433" y="1641149"/>
                    <a:pt x="2097366" y="1568895"/>
                    <a:pt x="2119224" y="1526393"/>
                  </a:cubicBezTo>
                  <a:cubicBezTo>
                    <a:pt x="2162807" y="1464394"/>
                    <a:pt x="2147883" y="1378801"/>
                    <a:pt x="2085891" y="1335218"/>
                  </a:cubicBezTo>
                  <a:cubicBezTo>
                    <a:pt x="2084670" y="1334362"/>
                    <a:pt x="2083431" y="1333524"/>
                    <a:pt x="2082187" y="1332704"/>
                  </a:cubicBezTo>
                  <a:close/>
                </a:path>
              </a:pathLst>
            </a:custGeom>
            <a:solidFill>
              <a:schemeClr val="tx2"/>
            </a:solidFill>
            <a:ln w="25400" cap="flat">
              <a:solidFill>
                <a:schemeClr val="bg1"/>
              </a:solidFill>
              <a:prstDash val="solid"/>
              <a:miter/>
            </a:ln>
          </p:spPr>
          <p:txBody>
            <a:bodyPr rtlCol="0" anchor="ctr"/>
            <a:lstStyle/>
            <a:p>
              <a:endParaRPr lang="en-GB" dirty="0"/>
            </a:p>
          </p:txBody>
        </p:sp>
      </p:grpSp>
      <p:sp>
        <p:nvSpPr>
          <p:cNvPr id="787" name="Rectangle 15">
            <a:extLst>
              <a:ext uri="{FF2B5EF4-FFF2-40B4-BE49-F238E27FC236}">
                <a16:creationId xmlns:a16="http://schemas.microsoft.com/office/drawing/2014/main" id="{5126B06A-09C0-059F-7D80-009F9B135FC6}"/>
              </a:ext>
            </a:extLst>
          </p:cNvPr>
          <p:cNvSpPr>
            <a:spLocks noChangeArrowheads="1"/>
          </p:cNvSpPr>
          <p:nvPr/>
        </p:nvSpPr>
        <p:spPr bwMode="gray">
          <a:xfrm>
            <a:off x="1580569" y="3891571"/>
            <a:ext cx="1451110" cy="150819"/>
          </a:xfrm>
          <a:prstGeom prst="rect">
            <a:avLst/>
          </a:prstGeom>
          <a:noFill/>
          <a:ln w="9525">
            <a:noFill/>
            <a:miter lim="800000"/>
            <a:headEnd/>
            <a:tailEnd/>
          </a:ln>
          <a:effectLst/>
        </p:spPr>
        <p:txBody>
          <a:bodyPr wrap="square" lIns="92059" tIns="46030" rIns="92059" bIns="46030" anchor="ctr">
            <a:spAutoFit/>
          </a:bodyPr>
          <a:lstStyle/>
          <a:p>
            <a:pPr algn="ctr" eaLnBrk="0" hangingPunct="0"/>
            <a:endParaRPr lang="en-GB" sz="1100" b="1" dirty="0">
              <a:solidFill>
                <a:schemeClr val="bg1"/>
              </a:solidFill>
              <a:cs typeface="Arial" pitchFamily="34" charset="0"/>
            </a:endParaRPr>
          </a:p>
        </p:txBody>
      </p:sp>
      <p:sp>
        <p:nvSpPr>
          <p:cNvPr id="788" name="Rectangle 15">
            <a:extLst>
              <a:ext uri="{FF2B5EF4-FFF2-40B4-BE49-F238E27FC236}">
                <a16:creationId xmlns:a16="http://schemas.microsoft.com/office/drawing/2014/main" id="{AB30BFC5-0789-631C-62FF-AA6FE727481C}"/>
              </a:ext>
            </a:extLst>
          </p:cNvPr>
          <p:cNvSpPr>
            <a:spLocks noChangeArrowheads="1"/>
          </p:cNvSpPr>
          <p:nvPr/>
        </p:nvSpPr>
        <p:spPr bwMode="gray">
          <a:xfrm>
            <a:off x="5404813" y="3212533"/>
            <a:ext cx="1451110" cy="1016289"/>
          </a:xfrm>
          <a:prstGeom prst="rect">
            <a:avLst/>
          </a:prstGeom>
          <a:noFill/>
          <a:ln w="9525">
            <a:noFill/>
            <a:miter lim="800000"/>
            <a:headEnd/>
            <a:tailEnd/>
          </a:ln>
          <a:effectLst/>
        </p:spPr>
        <p:txBody>
          <a:bodyPr wrap="square" lIns="92059" tIns="46030" rIns="92059" bIns="46030" anchor="ctr">
            <a:spAutoFit/>
          </a:bodyPr>
          <a:lstStyle/>
          <a:p>
            <a:pPr algn="ctr" eaLnBrk="0" hangingPunct="0"/>
            <a:r>
              <a:rPr lang="en-US" sz="1200" b="1" i="0" u="none" strike="noStrike" kern="1200" dirty="0">
                <a:solidFill>
                  <a:schemeClr val="bg1"/>
                </a:solidFill>
                <a:effectLst/>
                <a:latin typeface="Arial" panose="020B0604020202020204" pitchFamily="34" charset="0"/>
              </a:rPr>
              <a:t>Onboard all devices and accounts into the PAM solution</a:t>
            </a:r>
          </a:p>
          <a:p>
            <a:pPr algn="ctr" eaLnBrk="0" hangingPunct="0"/>
            <a:endParaRPr lang="en-GB" sz="1200" b="1" dirty="0">
              <a:solidFill>
                <a:schemeClr val="bg1"/>
              </a:solidFill>
              <a:cs typeface="Arial" pitchFamily="34" charset="0"/>
            </a:endParaRPr>
          </a:p>
        </p:txBody>
      </p:sp>
      <p:sp>
        <p:nvSpPr>
          <p:cNvPr id="789" name="Rectangle 15">
            <a:extLst>
              <a:ext uri="{FF2B5EF4-FFF2-40B4-BE49-F238E27FC236}">
                <a16:creationId xmlns:a16="http://schemas.microsoft.com/office/drawing/2014/main" id="{A38359F2-D72D-7912-D393-1ABB4D2CBB54}"/>
              </a:ext>
            </a:extLst>
          </p:cNvPr>
          <p:cNvSpPr>
            <a:spLocks noChangeArrowheads="1"/>
          </p:cNvSpPr>
          <p:nvPr/>
        </p:nvSpPr>
        <p:spPr bwMode="gray">
          <a:xfrm>
            <a:off x="9164448" y="3317675"/>
            <a:ext cx="1451110" cy="831623"/>
          </a:xfrm>
          <a:prstGeom prst="rect">
            <a:avLst/>
          </a:prstGeom>
          <a:noFill/>
          <a:ln w="9525">
            <a:noFill/>
            <a:miter lim="800000"/>
            <a:headEnd/>
            <a:tailEnd/>
          </a:ln>
          <a:effectLst/>
        </p:spPr>
        <p:txBody>
          <a:bodyPr wrap="square" lIns="92059" tIns="46030" rIns="92059" bIns="46030" anchor="ctr">
            <a:spAutoFit/>
          </a:bodyPr>
          <a:lstStyle/>
          <a:p>
            <a:pPr algn="ctr" eaLnBrk="0" hangingPunct="0"/>
            <a:r>
              <a:rPr lang="en-US" sz="1200" b="1" i="0" u="none" strike="noStrike" kern="1200" dirty="0">
                <a:solidFill>
                  <a:schemeClr val="bg1"/>
                </a:solidFill>
                <a:effectLst/>
                <a:latin typeface="Arial" panose="020B0604020202020204" pitchFamily="34" charset="0"/>
              </a:rPr>
              <a:t>Monitor devices and accounts for suspicious activity</a:t>
            </a:r>
            <a:endParaRPr lang="en-GB" sz="1200" b="1" dirty="0">
              <a:solidFill>
                <a:schemeClr val="bg1"/>
              </a:solidFill>
              <a:cs typeface="Arial" pitchFamily="34" charset="0"/>
            </a:endParaRPr>
          </a:p>
        </p:txBody>
      </p:sp>
      <p:sp>
        <p:nvSpPr>
          <p:cNvPr id="790" name="Rectangle 15">
            <a:extLst>
              <a:ext uri="{FF2B5EF4-FFF2-40B4-BE49-F238E27FC236}">
                <a16:creationId xmlns:a16="http://schemas.microsoft.com/office/drawing/2014/main" id="{1405EF61-E15E-482A-2F5C-55BE02F14906}"/>
              </a:ext>
            </a:extLst>
          </p:cNvPr>
          <p:cNvSpPr>
            <a:spLocks noChangeArrowheads="1"/>
          </p:cNvSpPr>
          <p:nvPr/>
        </p:nvSpPr>
        <p:spPr bwMode="gray">
          <a:xfrm>
            <a:off x="1483357" y="3258386"/>
            <a:ext cx="1451110" cy="1000900"/>
          </a:xfrm>
          <a:prstGeom prst="rect">
            <a:avLst/>
          </a:prstGeom>
          <a:noFill/>
          <a:ln w="9525">
            <a:noFill/>
            <a:miter lim="800000"/>
            <a:headEnd/>
            <a:tailEnd/>
          </a:ln>
          <a:effectLst/>
        </p:spPr>
        <p:txBody>
          <a:bodyPr wrap="square" lIns="92059" tIns="46030" rIns="92059" bIns="46030" anchor="ctr">
            <a:spAutoFit/>
          </a:bodyPr>
          <a:lstStyle/>
          <a:p>
            <a:pPr algn="ctr" eaLnBrk="0" hangingPunct="0"/>
            <a:r>
              <a:rPr lang="en-US" sz="1200" b="1" i="0" u="none" strike="noStrike" kern="1200" dirty="0">
                <a:solidFill>
                  <a:schemeClr val="bg1"/>
                </a:solidFill>
                <a:effectLst/>
                <a:latin typeface="Arial" panose="020B0604020202020204" pitchFamily="34" charset="0"/>
              </a:rPr>
              <a:t>Identify all devices and accounts in the environment</a:t>
            </a:r>
          </a:p>
          <a:p>
            <a:pPr algn="ctr" eaLnBrk="0" hangingPunct="0"/>
            <a:endParaRPr lang="en-GB" sz="1100" b="1" dirty="0">
              <a:solidFill>
                <a:schemeClr val="bg1"/>
              </a:solidFill>
              <a:cs typeface="Arial" pitchFamily="34" charset="0"/>
            </a:endParaRPr>
          </a:p>
        </p:txBody>
      </p:sp>
      <p:sp>
        <p:nvSpPr>
          <p:cNvPr id="791" name="Rectangle 15">
            <a:extLst>
              <a:ext uri="{FF2B5EF4-FFF2-40B4-BE49-F238E27FC236}">
                <a16:creationId xmlns:a16="http://schemas.microsoft.com/office/drawing/2014/main" id="{CF22F063-6915-434E-07CA-4F2454884DA5}"/>
              </a:ext>
            </a:extLst>
          </p:cNvPr>
          <p:cNvSpPr>
            <a:spLocks noChangeArrowheads="1"/>
          </p:cNvSpPr>
          <p:nvPr/>
        </p:nvSpPr>
        <p:spPr bwMode="gray">
          <a:xfrm>
            <a:off x="7414840" y="2563052"/>
            <a:ext cx="1624772" cy="831623"/>
          </a:xfrm>
          <a:prstGeom prst="rect">
            <a:avLst/>
          </a:prstGeom>
          <a:noFill/>
          <a:ln w="9525">
            <a:noFill/>
            <a:miter lim="800000"/>
            <a:headEnd/>
            <a:tailEnd/>
          </a:ln>
          <a:effectLst/>
        </p:spPr>
        <p:txBody>
          <a:bodyPr wrap="square" lIns="92059" tIns="46030" rIns="92059" bIns="46030" anchor="ctr">
            <a:spAutoFit/>
          </a:bodyPr>
          <a:lstStyle/>
          <a:p>
            <a:pPr algn="l" rtl="0" eaLnBrk="1" fontAlgn="ctr" latinLnBrk="0" hangingPunct="1">
              <a:spcBef>
                <a:spcPts val="0"/>
              </a:spcBef>
              <a:spcAft>
                <a:spcPts val="0"/>
              </a:spcAft>
            </a:pPr>
            <a:r>
              <a:rPr lang="en-US" sz="1200" b="1" i="0" u="none" strike="noStrike" kern="1200" dirty="0">
                <a:solidFill>
                  <a:schemeClr val="bg1"/>
                </a:solidFill>
                <a:effectLst/>
                <a:latin typeface="Arial" panose="020B0604020202020204" pitchFamily="34" charset="0"/>
              </a:rPr>
              <a:t>Configure PAM policies for all devices and accounts</a:t>
            </a:r>
          </a:p>
        </p:txBody>
      </p:sp>
      <p:sp>
        <p:nvSpPr>
          <p:cNvPr id="792" name="Rectangle 15">
            <a:extLst>
              <a:ext uri="{FF2B5EF4-FFF2-40B4-BE49-F238E27FC236}">
                <a16:creationId xmlns:a16="http://schemas.microsoft.com/office/drawing/2014/main" id="{7874440B-6C0D-F71B-470D-40AD98B1C3B1}"/>
              </a:ext>
            </a:extLst>
          </p:cNvPr>
          <p:cNvSpPr>
            <a:spLocks noChangeArrowheads="1"/>
          </p:cNvSpPr>
          <p:nvPr/>
        </p:nvSpPr>
        <p:spPr bwMode="gray">
          <a:xfrm>
            <a:off x="3563386" y="3988729"/>
            <a:ext cx="1451110" cy="646957"/>
          </a:xfrm>
          <a:prstGeom prst="rect">
            <a:avLst/>
          </a:prstGeom>
          <a:noFill/>
          <a:ln w="9525">
            <a:noFill/>
            <a:miter lim="800000"/>
            <a:headEnd/>
            <a:tailEnd/>
          </a:ln>
          <a:effectLst/>
        </p:spPr>
        <p:txBody>
          <a:bodyPr wrap="square" lIns="92059" tIns="46030" rIns="92059" bIns="46030" anchor="ctr">
            <a:spAutoFit/>
          </a:bodyPr>
          <a:lstStyle/>
          <a:p>
            <a:pPr algn="ctr" eaLnBrk="0" hangingPunct="0"/>
            <a:r>
              <a:rPr lang="en-US" sz="1200" b="1" i="0" u="none" strike="noStrike" kern="1200" dirty="0">
                <a:solidFill>
                  <a:schemeClr val="bg1"/>
                </a:solidFill>
                <a:effectLst/>
                <a:latin typeface="Arial" panose="020B0604020202020204" pitchFamily="34" charset="0"/>
              </a:rPr>
              <a:t>Document the discovery findings</a:t>
            </a:r>
          </a:p>
        </p:txBody>
      </p:sp>
      <p:sp>
        <p:nvSpPr>
          <p:cNvPr id="793" name="Rectangle 15">
            <a:extLst>
              <a:ext uri="{FF2B5EF4-FFF2-40B4-BE49-F238E27FC236}">
                <a16:creationId xmlns:a16="http://schemas.microsoft.com/office/drawing/2014/main" id="{D90CCF9C-8B4A-4A07-6947-7DF2AF93DF63}"/>
              </a:ext>
            </a:extLst>
          </p:cNvPr>
          <p:cNvSpPr>
            <a:spLocks noChangeArrowheads="1"/>
          </p:cNvSpPr>
          <p:nvPr/>
        </p:nvSpPr>
        <p:spPr bwMode="gray">
          <a:xfrm>
            <a:off x="7273020" y="3925289"/>
            <a:ext cx="1451110" cy="1016289"/>
          </a:xfrm>
          <a:prstGeom prst="rect">
            <a:avLst/>
          </a:prstGeom>
          <a:noFill/>
          <a:ln w="9525">
            <a:noFill/>
            <a:miter lim="800000"/>
            <a:headEnd/>
            <a:tailEnd/>
          </a:ln>
          <a:effectLst/>
        </p:spPr>
        <p:txBody>
          <a:bodyPr wrap="square" lIns="92059" tIns="46030" rIns="92059" bIns="46030" anchor="ctr">
            <a:spAutoFit/>
          </a:bodyPr>
          <a:lstStyle/>
          <a:p>
            <a:pPr algn="ctr" eaLnBrk="0" hangingPunct="0"/>
            <a:r>
              <a:rPr lang="en-US" sz="1200" b="1" i="0" u="none" strike="noStrike" kern="1200" dirty="0">
                <a:solidFill>
                  <a:schemeClr val="bg1"/>
                </a:solidFill>
                <a:effectLst/>
                <a:latin typeface="Arial" panose="020B0604020202020204" pitchFamily="34" charset="0"/>
              </a:rPr>
              <a:t>Test the access to devices and accounts through PAM</a:t>
            </a:r>
          </a:p>
          <a:p>
            <a:pPr algn="ctr" eaLnBrk="0" hangingPunct="0"/>
            <a:endParaRPr lang="en-GB" sz="1200" b="1" dirty="0">
              <a:solidFill>
                <a:schemeClr val="bg1"/>
              </a:solidFill>
              <a:cs typeface="Arial" pitchFamily="34" charset="0"/>
            </a:endParaRPr>
          </a:p>
        </p:txBody>
      </p:sp>
      <p:sp>
        <p:nvSpPr>
          <p:cNvPr id="807" name="Rectangle 15">
            <a:extLst>
              <a:ext uri="{FF2B5EF4-FFF2-40B4-BE49-F238E27FC236}">
                <a16:creationId xmlns:a16="http://schemas.microsoft.com/office/drawing/2014/main" id="{662C59A6-A7FF-01C3-F92B-2CB9370327BD}"/>
              </a:ext>
            </a:extLst>
          </p:cNvPr>
          <p:cNvSpPr>
            <a:spLocks noChangeArrowheads="1"/>
          </p:cNvSpPr>
          <p:nvPr/>
        </p:nvSpPr>
        <p:spPr bwMode="gray">
          <a:xfrm>
            <a:off x="3525791" y="2655386"/>
            <a:ext cx="1879594" cy="646957"/>
          </a:xfrm>
          <a:prstGeom prst="rect">
            <a:avLst/>
          </a:prstGeom>
          <a:noFill/>
          <a:ln w="9525">
            <a:noFill/>
            <a:miter lim="800000"/>
            <a:headEnd/>
            <a:tailEnd/>
          </a:ln>
          <a:effectLst/>
        </p:spPr>
        <p:txBody>
          <a:bodyPr wrap="square" lIns="92059" tIns="46030" rIns="92059" bIns="46030" anchor="ctr">
            <a:spAutoFit/>
          </a:bodyPr>
          <a:lstStyle/>
          <a:p>
            <a:pPr algn="l" rtl="0" eaLnBrk="1" fontAlgn="ctr" latinLnBrk="0" hangingPunct="1">
              <a:spcBef>
                <a:spcPts val="0"/>
              </a:spcBef>
              <a:spcAft>
                <a:spcPts val="0"/>
              </a:spcAft>
            </a:pPr>
            <a:r>
              <a:rPr lang="en-US" sz="1200" b="1" i="0" u="none" strike="noStrike" kern="1200" dirty="0">
                <a:solidFill>
                  <a:schemeClr val="bg1"/>
                </a:solidFill>
                <a:effectLst/>
                <a:latin typeface="Arial" panose="020B0604020202020204" pitchFamily="34" charset="0"/>
              </a:rPr>
              <a:t>Classify devices and accounts based on their risk level</a:t>
            </a:r>
          </a:p>
        </p:txBody>
      </p:sp>
      <p:sp>
        <p:nvSpPr>
          <p:cNvPr id="813" name="TextBox 812">
            <a:extLst>
              <a:ext uri="{FF2B5EF4-FFF2-40B4-BE49-F238E27FC236}">
                <a16:creationId xmlns:a16="http://schemas.microsoft.com/office/drawing/2014/main" id="{815D4CBF-6466-F513-F54F-8C3672625792}"/>
              </a:ext>
            </a:extLst>
          </p:cNvPr>
          <p:cNvSpPr txBox="1"/>
          <p:nvPr/>
        </p:nvSpPr>
        <p:spPr>
          <a:xfrm>
            <a:off x="995363" y="1350444"/>
            <a:ext cx="9907099" cy="569387"/>
          </a:xfrm>
          <a:prstGeom prst="rect">
            <a:avLst/>
          </a:prstGeom>
          <a:noFill/>
        </p:spPr>
        <p:txBody>
          <a:bodyPr wrap="square">
            <a:spAutoFit/>
          </a:bodyPr>
          <a:lstStyle/>
          <a:p>
            <a:r>
              <a:rPr lang="en-US" sz="1300" dirty="0">
                <a:solidFill>
                  <a:schemeClr val="tx2"/>
                </a:solidFill>
              </a:rPr>
              <a:t>D</a:t>
            </a:r>
            <a:r>
              <a:rPr lang="en-US" sz="1300" dirty="0">
                <a:solidFill>
                  <a:schemeClr val="tx2"/>
                </a:solidFill>
                <a:effectLst/>
              </a:rPr>
              <a:t>evice discovery and account onboarding can provide several objectives for organizations, including reduced risk of unauthorized access, improved compliance, increased visibility and control, automated workflows, and centralized management</a:t>
            </a:r>
            <a:r>
              <a:rPr lang="en-US" sz="1800" dirty="0">
                <a:solidFill>
                  <a:schemeClr val="tx2"/>
                </a:solidFill>
                <a:effectLst/>
              </a:rPr>
              <a:t>.</a:t>
            </a:r>
            <a:endParaRPr lang="en-US" sz="1800" dirty="0">
              <a:solidFill>
                <a:schemeClr val="tx2"/>
              </a:solidFill>
            </a:endParaRPr>
          </a:p>
        </p:txBody>
      </p:sp>
    </p:spTree>
    <p:extLst>
      <p:ext uri="{BB962C8B-B14F-4D97-AF65-F5344CB8AC3E}">
        <p14:creationId xmlns:p14="http://schemas.microsoft.com/office/powerpoint/2010/main" val="2317275171"/>
      </p:ext>
    </p:extLst>
  </p:cSld>
  <p:clrMapOvr>
    <a:masterClrMapping/>
  </p:clrMapOvr>
  <p:transition spd="slow">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AC3A4-74B7-4786-9E94-354EBC352B12}"/>
              </a:ext>
            </a:extLst>
          </p:cNvPr>
          <p:cNvSpPr>
            <a:spLocks noGrp="1"/>
          </p:cNvSpPr>
          <p:nvPr>
            <p:ph type="title"/>
          </p:nvPr>
        </p:nvSpPr>
        <p:spPr>
          <a:xfrm>
            <a:off x="995363" y="472135"/>
            <a:ext cx="10204450" cy="533400"/>
          </a:xfrm>
        </p:spPr>
        <p:txBody>
          <a:bodyPr/>
          <a:lstStyle/>
          <a:p>
            <a:r>
              <a:rPr lang="en-US" sz="4400" dirty="0"/>
              <a:t>Goals</a:t>
            </a:r>
          </a:p>
        </p:txBody>
      </p:sp>
      <p:grpSp>
        <p:nvGrpSpPr>
          <p:cNvPr id="3" name="Group 2">
            <a:extLst>
              <a:ext uri="{FF2B5EF4-FFF2-40B4-BE49-F238E27FC236}">
                <a16:creationId xmlns:a16="http://schemas.microsoft.com/office/drawing/2014/main" id="{35E04ABE-9D7D-4A30-99A5-84A14F3815B6}"/>
              </a:ext>
            </a:extLst>
          </p:cNvPr>
          <p:cNvGrpSpPr/>
          <p:nvPr/>
        </p:nvGrpSpPr>
        <p:grpSpPr>
          <a:xfrm>
            <a:off x="567847" y="1751123"/>
            <a:ext cx="9604209" cy="4201814"/>
            <a:chOff x="305321" y="1297231"/>
            <a:chExt cx="9893548" cy="4616032"/>
          </a:xfrm>
        </p:grpSpPr>
        <p:grpSp>
          <p:nvGrpSpPr>
            <p:cNvPr id="4" name="Group 4">
              <a:extLst>
                <a:ext uri="{FF2B5EF4-FFF2-40B4-BE49-F238E27FC236}">
                  <a16:creationId xmlns:a16="http://schemas.microsoft.com/office/drawing/2014/main" id="{12E6095D-8985-4CF5-83F1-F5191EF30472}"/>
                </a:ext>
              </a:extLst>
            </p:cNvPr>
            <p:cNvGrpSpPr>
              <a:grpSpLocks noChangeAspect="1"/>
            </p:cNvGrpSpPr>
            <p:nvPr/>
          </p:nvGrpSpPr>
          <p:grpSpPr bwMode="auto">
            <a:xfrm>
              <a:off x="1200155" y="2247900"/>
              <a:ext cx="1311276" cy="2806700"/>
              <a:chOff x="3432" y="1276"/>
              <a:chExt cx="826" cy="1768"/>
            </a:xfrm>
          </p:grpSpPr>
          <p:sp>
            <p:nvSpPr>
              <p:cNvPr id="40" name="Freeform 5">
                <a:extLst>
                  <a:ext uri="{FF2B5EF4-FFF2-40B4-BE49-F238E27FC236}">
                    <a16:creationId xmlns:a16="http://schemas.microsoft.com/office/drawing/2014/main" id="{D5390A98-BDB8-424E-A9D9-6A70E86A92CF}"/>
                  </a:ext>
                </a:extLst>
              </p:cNvPr>
              <p:cNvSpPr>
                <a:spLocks/>
              </p:cNvSpPr>
              <p:nvPr/>
            </p:nvSpPr>
            <p:spPr bwMode="auto">
              <a:xfrm>
                <a:off x="3508" y="1276"/>
                <a:ext cx="432" cy="272"/>
              </a:xfrm>
              <a:custGeom>
                <a:avLst/>
                <a:gdLst>
                  <a:gd name="T0" fmla="*/ 292 w 7196"/>
                  <a:gd name="T1" fmla="*/ 0 h 4536"/>
                  <a:gd name="T2" fmla="*/ 7196 w 7196"/>
                  <a:gd name="T3" fmla="*/ 3437 h 4536"/>
                  <a:gd name="T4" fmla="*/ 6226 w 7196"/>
                  <a:gd name="T5" fmla="*/ 4536 h 4536"/>
                  <a:gd name="T6" fmla="*/ 0 w 7196"/>
                  <a:gd name="T7" fmla="*/ 1437 h 4536"/>
                  <a:gd name="T8" fmla="*/ 292 w 7196"/>
                  <a:gd name="T9" fmla="*/ 0 h 4536"/>
                </a:gdLst>
                <a:ahLst/>
                <a:cxnLst>
                  <a:cxn ang="0">
                    <a:pos x="T0" y="T1"/>
                  </a:cxn>
                  <a:cxn ang="0">
                    <a:pos x="T2" y="T3"/>
                  </a:cxn>
                  <a:cxn ang="0">
                    <a:pos x="T4" y="T5"/>
                  </a:cxn>
                  <a:cxn ang="0">
                    <a:pos x="T6" y="T7"/>
                  </a:cxn>
                  <a:cxn ang="0">
                    <a:pos x="T8" y="T9"/>
                  </a:cxn>
                </a:cxnLst>
                <a:rect l="0" t="0" r="r" b="b"/>
                <a:pathLst>
                  <a:path w="7196" h="4536">
                    <a:moveTo>
                      <a:pt x="292" y="0"/>
                    </a:moveTo>
                    <a:cubicBezTo>
                      <a:pt x="2855" y="521"/>
                      <a:pt x="5236" y="1706"/>
                      <a:pt x="7196" y="3437"/>
                    </a:cubicBezTo>
                    <a:lnTo>
                      <a:pt x="6226" y="4536"/>
                    </a:lnTo>
                    <a:cubicBezTo>
                      <a:pt x="4458" y="2975"/>
                      <a:pt x="2311" y="1907"/>
                      <a:pt x="0" y="1437"/>
                    </a:cubicBezTo>
                    <a:lnTo>
                      <a:pt x="292" y="0"/>
                    </a:lnTo>
                    <a:close/>
                  </a:path>
                </a:pathLst>
              </a:custGeom>
              <a:solidFill>
                <a:srgbClr val="00338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Freeform 6">
                <a:extLst>
                  <a:ext uri="{FF2B5EF4-FFF2-40B4-BE49-F238E27FC236}">
                    <a16:creationId xmlns:a16="http://schemas.microsoft.com/office/drawing/2014/main" id="{F35EB958-B1D7-424E-96A2-FD44C995EE1F}"/>
                  </a:ext>
                </a:extLst>
              </p:cNvPr>
              <p:cNvSpPr>
                <a:spLocks/>
              </p:cNvSpPr>
              <p:nvPr/>
            </p:nvSpPr>
            <p:spPr bwMode="auto">
              <a:xfrm>
                <a:off x="3819" y="1426"/>
                <a:ext cx="314" cy="339"/>
              </a:xfrm>
              <a:custGeom>
                <a:avLst/>
                <a:gdLst>
                  <a:gd name="T0" fmla="*/ 870 w 5224"/>
                  <a:gd name="T1" fmla="*/ 0 h 5651"/>
                  <a:gd name="T2" fmla="*/ 5224 w 5224"/>
                  <a:gd name="T3" fmla="*/ 4939 h 5651"/>
                  <a:gd name="T4" fmla="*/ 3920 w 5224"/>
                  <a:gd name="T5" fmla="*/ 5651 h 5651"/>
                  <a:gd name="T6" fmla="*/ 0 w 5224"/>
                  <a:gd name="T7" fmla="*/ 1204 h 5651"/>
                  <a:gd name="T8" fmla="*/ 870 w 5224"/>
                  <a:gd name="T9" fmla="*/ 0 h 5651"/>
                </a:gdLst>
                <a:ahLst/>
                <a:cxnLst>
                  <a:cxn ang="0">
                    <a:pos x="T0" y="T1"/>
                  </a:cxn>
                  <a:cxn ang="0">
                    <a:pos x="T2" y="T3"/>
                  </a:cxn>
                  <a:cxn ang="0">
                    <a:pos x="T4" y="T5"/>
                  </a:cxn>
                  <a:cxn ang="0">
                    <a:pos x="T6" y="T7"/>
                  </a:cxn>
                  <a:cxn ang="0">
                    <a:pos x="T8" y="T9"/>
                  </a:cxn>
                </a:cxnLst>
                <a:rect l="0" t="0" r="r" b="b"/>
                <a:pathLst>
                  <a:path w="5224" h="5651">
                    <a:moveTo>
                      <a:pt x="870" y="0"/>
                    </a:moveTo>
                    <a:cubicBezTo>
                      <a:pt x="2670" y="1302"/>
                      <a:pt x="4158" y="2989"/>
                      <a:pt x="5224" y="4939"/>
                    </a:cubicBezTo>
                    <a:lnTo>
                      <a:pt x="3920" y="5651"/>
                    </a:lnTo>
                    <a:cubicBezTo>
                      <a:pt x="2960" y="3896"/>
                      <a:pt x="1621" y="2376"/>
                      <a:pt x="0" y="1204"/>
                    </a:cubicBezTo>
                    <a:lnTo>
                      <a:pt x="870" y="0"/>
                    </a:lnTo>
                    <a:close/>
                  </a:path>
                </a:pathLst>
              </a:custGeom>
              <a:solidFill>
                <a:srgbClr val="005EB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7">
                <a:extLst>
                  <a:ext uri="{FF2B5EF4-FFF2-40B4-BE49-F238E27FC236}">
                    <a16:creationId xmlns:a16="http://schemas.microsoft.com/office/drawing/2014/main" id="{A3685FFC-A3DC-4DF9-853C-7221BEC6873E}"/>
                  </a:ext>
                </a:extLst>
              </p:cNvPr>
              <p:cNvSpPr>
                <a:spLocks/>
              </p:cNvSpPr>
              <p:nvPr/>
            </p:nvSpPr>
            <p:spPr bwMode="auto">
              <a:xfrm>
                <a:off x="4012" y="1645"/>
                <a:ext cx="227" cy="413"/>
              </a:xfrm>
              <a:custGeom>
                <a:avLst/>
                <a:gdLst>
                  <a:gd name="T0" fmla="*/ 1272 w 3785"/>
                  <a:gd name="T1" fmla="*/ 0 h 6877"/>
                  <a:gd name="T2" fmla="*/ 3785 w 3785"/>
                  <a:gd name="T3" fmla="*/ 6696 h 6877"/>
                  <a:gd name="T4" fmla="*/ 2253 w 3785"/>
                  <a:gd name="T5" fmla="*/ 6877 h 6877"/>
                  <a:gd name="T6" fmla="*/ 0 w 3785"/>
                  <a:gd name="T7" fmla="*/ 873 h 6877"/>
                  <a:gd name="T8" fmla="*/ 1272 w 3785"/>
                  <a:gd name="T9" fmla="*/ 0 h 6877"/>
                </a:gdLst>
                <a:ahLst/>
                <a:cxnLst>
                  <a:cxn ang="0">
                    <a:pos x="T0" y="T1"/>
                  </a:cxn>
                  <a:cxn ang="0">
                    <a:pos x="T2" y="T3"/>
                  </a:cxn>
                  <a:cxn ang="0">
                    <a:pos x="T4" y="T5"/>
                  </a:cxn>
                  <a:cxn ang="0">
                    <a:pos x="T6" y="T7"/>
                  </a:cxn>
                  <a:cxn ang="0">
                    <a:pos x="T8" y="T9"/>
                  </a:cxn>
                </a:cxnLst>
                <a:rect l="0" t="0" r="r" b="b"/>
                <a:pathLst>
                  <a:path w="3785" h="6877">
                    <a:moveTo>
                      <a:pt x="1272" y="0"/>
                    </a:moveTo>
                    <a:cubicBezTo>
                      <a:pt x="2640" y="1996"/>
                      <a:pt x="3502" y="4294"/>
                      <a:pt x="3785" y="6696"/>
                    </a:cubicBezTo>
                    <a:lnTo>
                      <a:pt x="2253" y="6877"/>
                    </a:lnTo>
                    <a:cubicBezTo>
                      <a:pt x="2000" y="4722"/>
                      <a:pt x="1226" y="2662"/>
                      <a:pt x="0" y="873"/>
                    </a:cubicBezTo>
                    <a:lnTo>
                      <a:pt x="1272" y="0"/>
                    </a:lnTo>
                    <a:close/>
                  </a:path>
                </a:pathLst>
              </a:custGeom>
              <a:solidFill>
                <a:srgbClr val="0091D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8">
                <a:extLst>
                  <a:ext uri="{FF2B5EF4-FFF2-40B4-BE49-F238E27FC236}">
                    <a16:creationId xmlns:a16="http://schemas.microsoft.com/office/drawing/2014/main" id="{6AE184C3-C13E-4DD3-8152-C347E3CDF682}"/>
                  </a:ext>
                </a:extLst>
              </p:cNvPr>
              <p:cNvSpPr>
                <a:spLocks/>
              </p:cNvSpPr>
              <p:nvPr/>
            </p:nvSpPr>
            <p:spPr bwMode="auto">
              <a:xfrm>
                <a:off x="4123" y="1956"/>
                <a:ext cx="135" cy="432"/>
              </a:xfrm>
              <a:custGeom>
                <a:avLst/>
                <a:gdLst>
                  <a:gd name="T0" fmla="*/ 1718 w 2250"/>
                  <a:gd name="T1" fmla="*/ 0 h 7202"/>
                  <a:gd name="T2" fmla="*/ 1550 w 2250"/>
                  <a:gd name="T3" fmla="*/ 7202 h 7202"/>
                  <a:gd name="T4" fmla="*/ 0 w 2250"/>
                  <a:gd name="T5" fmla="*/ 6778 h 7202"/>
                  <a:gd name="T6" fmla="*/ 150 w 2250"/>
                  <a:gd name="T7" fmla="*/ 351 h 7202"/>
                  <a:gd name="T8" fmla="*/ 1718 w 2250"/>
                  <a:gd name="T9" fmla="*/ 0 h 7202"/>
                </a:gdLst>
                <a:ahLst/>
                <a:cxnLst>
                  <a:cxn ang="0">
                    <a:pos x="T0" y="T1"/>
                  </a:cxn>
                  <a:cxn ang="0">
                    <a:pos x="T2" y="T3"/>
                  </a:cxn>
                  <a:cxn ang="0">
                    <a:pos x="T4" y="T5"/>
                  </a:cxn>
                  <a:cxn ang="0">
                    <a:pos x="T6" y="T7"/>
                  </a:cxn>
                  <a:cxn ang="0">
                    <a:pos x="T8" y="T9"/>
                  </a:cxn>
                </a:cxnLst>
                <a:rect l="0" t="0" r="r" b="b"/>
                <a:pathLst>
                  <a:path w="2250" h="7202">
                    <a:moveTo>
                      <a:pt x="1718" y="0"/>
                    </a:moveTo>
                    <a:cubicBezTo>
                      <a:pt x="2250" y="2379"/>
                      <a:pt x="2193" y="4851"/>
                      <a:pt x="1550" y="7202"/>
                    </a:cubicBezTo>
                    <a:lnTo>
                      <a:pt x="0" y="6778"/>
                    </a:lnTo>
                    <a:cubicBezTo>
                      <a:pt x="574" y="4680"/>
                      <a:pt x="625" y="2474"/>
                      <a:pt x="150" y="351"/>
                    </a:cubicBezTo>
                    <a:lnTo>
                      <a:pt x="1718" y="0"/>
                    </a:lnTo>
                    <a:close/>
                  </a:path>
                </a:pathLst>
              </a:custGeom>
              <a:solidFill>
                <a:srgbClr val="48369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Freeform 9">
                <a:extLst>
                  <a:ext uri="{FF2B5EF4-FFF2-40B4-BE49-F238E27FC236}">
                    <a16:creationId xmlns:a16="http://schemas.microsoft.com/office/drawing/2014/main" id="{6803B3E6-749F-422F-9155-D2FD803763AC}"/>
                  </a:ext>
                </a:extLst>
              </p:cNvPr>
              <p:cNvSpPr>
                <a:spLocks/>
              </p:cNvSpPr>
              <p:nvPr/>
            </p:nvSpPr>
            <p:spPr bwMode="auto">
              <a:xfrm>
                <a:off x="4000" y="2282"/>
                <a:ext cx="237" cy="393"/>
              </a:xfrm>
              <a:custGeom>
                <a:avLst/>
                <a:gdLst>
                  <a:gd name="T0" fmla="*/ 3940 w 3940"/>
                  <a:gd name="T1" fmla="*/ 267 h 6551"/>
                  <a:gd name="T2" fmla="*/ 1322 w 3940"/>
                  <a:gd name="T3" fmla="*/ 6551 h 6551"/>
                  <a:gd name="T4" fmla="*/ 0 w 3940"/>
                  <a:gd name="T5" fmla="*/ 5598 h 6551"/>
                  <a:gd name="T6" fmla="*/ 2332 w 3940"/>
                  <a:gd name="T7" fmla="*/ 0 h 6551"/>
                  <a:gd name="T8" fmla="*/ 3940 w 3940"/>
                  <a:gd name="T9" fmla="*/ 267 h 6551"/>
                </a:gdLst>
                <a:ahLst/>
                <a:cxnLst>
                  <a:cxn ang="0">
                    <a:pos x="T0" y="T1"/>
                  </a:cxn>
                  <a:cxn ang="0">
                    <a:pos x="T2" y="T3"/>
                  </a:cxn>
                  <a:cxn ang="0">
                    <a:pos x="T4" y="T5"/>
                  </a:cxn>
                  <a:cxn ang="0">
                    <a:pos x="T6" y="T7"/>
                  </a:cxn>
                  <a:cxn ang="0">
                    <a:pos x="T8" y="T9"/>
                  </a:cxn>
                </a:cxnLst>
                <a:rect l="0" t="0" r="r" b="b"/>
                <a:pathLst>
                  <a:path w="3940" h="6551">
                    <a:moveTo>
                      <a:pt x="3940" y="267"/>
                    </a:moveTo>
                    <a:cubicBezTo>
                      <a:pt x="3562" y="2536"/>
                      <a:pt x="2666" y="4686"/>
                      <a:pt x="1322" y="6551"/>
                    </a:cubicBezTo>
                    <a:lnTo>
                      <a:pt x="0" y="5598"/>
                    </a:lnTo>
                    <a:cubicBezTo>
                      <a:pt x="1198" y="3936"/>
                      <a:pt x="1996" y="2021"/>
                      <a:pt x="2332" y="0"/>
                    </a:cubicBezTo>
                    <a:lnTo>
                      <a:pt x="3940" y="267"/>
                    </a:lnTo>
                    <a:close/>
                  </a:path>
                </a:pathLst>
              </a:custGeom>
              <a:solidFill>
                <a:srgbClr val="6D20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10">
                <a:extLst>
                  <a:ext uri="{FF2B5EF4-FFF2-40B4-BE49-F238E27FC236}">
                    <a16:creationId xmlns:a16="http://schemas.microsoft.com/office/drawing/2014/main" id="{47D20700-F0FA-44EC-A702-20FDB22236F8}"/>
                  </a:ext>
                </a:extLst>
              </p:cNvPr>
              <p:cNvSpPr>
                <a:spLocks/>
              </p:cNvSpPr>
              <p:nvPr/>
            </p:nvSpPr>
            <p:spPr bwMode="auto">
              <a:xfrm>
                <a:off x="3747" y="2551"/>
                <a:ext cx="381" cy="379"/>
              </a:xfrm>
              <a:custGeom>
                <a:avLst/>
                <a:gdLst>
                  <a:gd name="T0" fmla="*/ 6353 w 6353"/>
                  <a:gd name="T1" fmla="*/ 828 h 6318"/>
                  <a:gd name="T2" fmla="*/ 816 w 6353"/>
                  <a:gd name="T3" fmla="*/ 6318 h 6318"/>
                  <a:gd name="T4" fmla="*/ 0 w 6353"/>
                  <a:gd name="T5" fmla="*/ 4882 h 6318"/>
                  <a:gd name="T6" fmla="*/ 4924 w 6353"/>
                  <a:gd name="T7" fmla="*/ 0 h 6318"/>
                  <a:gd name="T8" fmla="*/ 6353 w 6353"/>
                  <a:gd name="T9" fmla="*/ 828 h 6318"/>
                </a:gdLst>
                <a:ahLst/>
                <a:cxnLst>
                  <a:cxn ang="0">
                    <a:pos x="T0" y="T1"/>
                  </a:cxn>
                  <a:cxn ang="0">
                    <a:pos x="T2" y="T3"/>
                  </a:cxn>
                  <a:cxn ang="0">
                    <a:pos x="T4" y="T5"/>
                  </a:cxn>
                  <a:cxn ang="0">
                    <a:pos x="T6" y="T7"/>
                  </a:cxn>
                  <a:cxn ang="0">
                    <a:pos x="T8" y="T9"/>
                  </a:cxn>
                </a:cxnLst>
                <a:rect l="0" t="0" r="r" b="b"/>
                <a:pathLst>
                  <a:path w="6353" h="6318">
                    <a:moveTo>
                      <a:pt x="6353" y="828"/>
                    </a:moveTo>
                    <a:cubicBezTo>
                      <a:pt x="5026" y="3116"/>
                      <a:pt x="3116" y="5011"/>
                      <a:pt x="816" y="6318"/>
                    </a:cubicBezTo>
                    <a:lnTo>
                      <a:pt x="0" y="4882"/>
                    </a:lnTo>
                    <a:cubicBezTo>
                      <a:pt x="2045" y="3720"/>
                      <a:pt x="3744" y="2035"/>
                      <a:pt x="4924" y="0"/>
                    </a:cubicBezTo>
                    <a:lnTo>
                      <a:pt x="6353" y="828"/>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Freeform 11">
                <a:extLst>
                  <a:ext uri="{FF2B5EF4-FFF2-40B4-BE49-F238E27FC236}">
                    <a16:creationId xmlns:a16="http://schemas.microsoft.com/office/drawing/2014/main" id="{3ABEAF8D-2210-4279-B53E-5A14ED5D24AD}"/>
                  </a:ext>
                </a:extLst>
              </p:cNvPr>
              <p:cNvSpPr>
                <a:spLocks/>
              </p:cNvSpPr>
              <p:nvPr/>
            </p:nvSpPr>
            <p:spPr bwMode="auto">
              <a:xfrm>
                <a:off x="3432" y="2797"/>
                <a:ext cx="445" cy="247"/>
              </a:xfrm>
              <a:custGeom>
                <a:avLst/>
                <a:gdLst>
                  <a:gd name="T0" fmla="*/ 7399 w 7399"/>
                  <a:gd name="T1" fmla="*/ 1357 h 4108"/>
                  <a:gd name="T2" fmla="*/ 170 w 7399"/>
                  <a:gd name="T3" fmla="*/ 4108 h 4108"/>
                  <a:gd name="T4" fmla="*/ 0 w 7399"/>
                  <a:gd name="T5" fmla="*/ 2442 h 4108"/>
                  <a:gd name="T6" fmla="*/ 6419 w 7399"/>
                  <a:gd name="T7" fmla="*/ 0 h 4108"/>
                  <a:gd name="T8" fmla="*/ 7399 w 7399"/>
                  <a:gd name="T9" fmla="*/ 1357 h 4108"/>
                </a:gdLst>
                <a:ahLst/>
                <a:cxnLst>
                  <a:cxn ang="0">
                    <a:pos x="T0" y="T1"/>
                  </a:cxn>
                  <a:cxn ang="0">
                    <a:pos x="T2" y="T3"/>
                  </a:cxn>
                  <a:cxn ang="0">
                    <a:pos x="T4" y="T5"/>
                  </a:cxn>
                  <a:cxn ang="0">
                    <a:pos x="T6" y="T7"/>
                  </a:cxn>
                  <a:cxn ang="0">
                    <a:pos x="T8" y="T9"/>
                  </a:cxn>
                </a:cxnLst>
                <a:rect l="0" t="0" r="r" b="b"/>
                <a:pathLst>
                  <a:path w="7399" h="4108">
                    <a:moveTo>
                      <a:pt x="7399" y="1357"/>
                    </a:moveTo>
                    <a:cubicBezTo>
                      <a:pt x="5273" y="2893"/>
                      <a:pt x="2779" y="3842"/>
                      <a:pt x="170" y="4108"/>
                    </a:cubicBezTo>
                    <a:lnTo>
                      <a:pt x="0" y="2442"/>
                    </a:lnTo>
                    <a:cubicBezTo>
                      <a:pt x="2317" y="2206"/>
                      <a:pt x="4531" y="1364"/>
                      <a:pt x="6419" y="0"/>
                    </a:cubicBezTo>
                    <a:lnTo>
                      <a:pt x="7399" y="1357"/>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5" name="Group 4">
              <a:extLst>
                <a:ext uri="{FF2B5EF4-FFF2-40B4-BE49-F238E27FC236}">
                  <a16:creationId xmlns:a16="http://schemas.microsoft.com/office/drawing/2014/main" id="{5C7F65E5-06D7-474E-9370-4D5F539F71C8}"/>
                </a:ext>
              </a:extLst>
            </p:cNvPr>
            <p:cNvGrpSpPr/>
            <p:nvPr/>
          </p:nvGrpSpPr>
          <p:grpSpPr>
            <a:xfrm>
              <a:off x="305321" y="1297231"/>
              <a:ext cx="9893548" cy="4616032"/>
              <a:chOff x="305321" y="1297231"/>
              <a:chExt cx="9893548" cy="4616032"/>
            </a:xfrm>
          </p:grpSpPr>
          <p:sp>
            <p:nvSpPr>
              <p:cNvPr id="6" name="Freeform 9">
                <a:extLst>
                  <a:ext uri="{FF2B5EF4-FFF2-40B4-BE49-F238E27FC236}">
                    <a16:creationId xmlns:a16="http://schemas.microsoft.com/office/drawing/2014/main" id="{B59A58D0-FDFA-4C3B-B2AC-E9C134310E14}"/>
                  </a:ext>
                </a:extLst>
              </p:cNvPr>
              <p:cNvSpPr/>
              <p:nvPr/>
            </p:nvSpPr>
            <p:spPr>
              <a:xfrm>
                <a:off x="1879600" y="1297231"/>
                <a:ext cx="6991096" cy="439553"/>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algn="l" rtl="0" eaLnBrk="1" fontAlgn="ctr" latinLnBrk="0" hangingPunct="1">
                  <a:spcBef>
                    <a:spcPts val="0"/>
                  </a:spcBef>
                  <a:spcAft>
                    <a:spcPts val="0"/>
                  </a:spcAft>
                </a:pPr>
                <a:r>
                  <a:rPr lang="en-US" sz="1300" i="0" u="none" strike="noStrike" kern="1200" dirty="0">
                    <a:solidFill>
                      <a:schemeClr val="tx2"/>
                    </a:solidFill>
                    <a:latin typeface="Arial" panose="020B0604020202020204" pitchFamily="34" charset="0"/>
                  </a:rPr>
                  <a:t>Have a comprehensive inventory of all devices and accounts, including their types, locations, and permissions</a:t>
                </a:r>
                <a:r>
                  <a:rPr lang="en-US" sz="1300" i="0" u="none" strike="noStrike" kern="1200" dirty="0">
                    <a:solidFill>
                      <a:schemeClr val="tx2"/>
                    </a:solidFill>
                    <a:effectLst/>
                    <a:latin typeface="Arial" panose="020B0604020202020204" pitchFamily="34" charset="0"/>
                  </a:rPr>
                  <a:t>.</a:t>
                </a:r>
                <a:endParaRPr lang="en-US" sz="1300" i="0" u="none" strike="noStrike" dirty="0">
                  <a:solidFill>
                    <a:schemeClr val="tx2"/>
                  </a:solidFill>
                  <a:effectLst/>
                  <a:latin typeface="Arial" panose="020B0604020202020204" pitchFamily="34" charset="0"/>
                </a:endParaRPr>
              </a:p>
            </p:txBody>
          </p:sp>
          <p:sp>
            <p:nvSpPr>
              <p:cNvPr id="7" name="Freeform 10">
                <a:extLst>
                  <a:ext uri="{FF2B5EF4-FFF2-40B4-BE49-F238E27FC236}">
                    <a16:creationId xmlns:a16="http://schemas.microsoft.com/office/drawing/2014/main" id="{2E07B4EE-9D71-46EE-87F7-0980B8C8B81B}"/>
                  </a:ext>
                </a:extLst>
              </p:cNvPr>
              <p:cNvSpPr/>
              <p:nvPr/>
            </p:nvSpPr>
            <p:spPr>
              <a:xfrm>
                <a:off x="2688742" y="1778329"/>
                <a:ext cx="5852160" cy="473364"/>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algn="l" rtl="0" eaLnBrk="1" fontAlgn="ctr" latinLnBrk="0" hangingPunct="1">
                  <a:spcBef>
                    <a:spcPts val="0"/>
                  </a:spcBef>
                  <a:spcAft>
                    <a:spcPts val="0"/>
                  </a:spcAft>
                </a:pPr>
                <a:r>
                  <a:rPr lang="en-US" sz="1300" i="0" u="none" strike="noStrike" kern="1200" dirty="0">
                    <a:solidFill>
                      <a:schemeClr val="tx2"/>
                    </a:solidFill>
                    <a:effectLst/>
                    <a:latin typeface="Arial" panose="020B0604020202020204" pitchFamily="34" charset="0"/>
                  </a:rPr>
                  <a:t>Prioritize the devices and accounts that need to be onboarded first, based on their risk level</a:t>
                </a:r>
                <a:r>
                  <a:rPr lang="en-US" sz="1400" i="0" u="none" strike="noStrike" kern="1200" dirty="0">
                    <a:solidFill>
                      <a:schemeClr val="tx2"/>
                    </a:solidFill>
                    <a:effectLst/>
                    <a:latin typeface="Arial" panose="020B0604020202020204" pitchFamily="34" charset="0"/>
                  </a:rPr>
                  <a:t>.</a:t>
                </a:r>
                <a:endParaRPr lang="en-US" sz="1400" i="0" u="none" strike="noStrike" dirty="0">
                  <a:solidFill>
                    <a:schemeClr val="tx2"/>
                  </a:solidFill>
                  <a:effectLst/>
                  <a:latin typeface="Arial" panose="020B0604020202020204" pitchFamily="34" charset="0"/>
                </a:endParaRPr>
              </a:p>
            </p:txBody>
          </p:sp>
          <p:sp>
            <p:nvSpPr>
              <p:cNvPr id="8" name="Freeform 11">
                <a:extLst>
                  <a:ext uri="{FF2B5EF4-FFF2-40B4-BE49-F238E27FC236}">
                    <a16:creationId xmlns:a16="http://schemas.microsoft.com/office/drawing/2014/main" id="{25D561D0-D3D1-4094-B7B0-C19839B47CE2}"/>
                  </a:ext>
                </a:extLst>
              </p:cNvPr>
              <p:cNvSpPr/>
              <p:nvPr/>
            </p:nvSpPr>
            <p:spPr>
              <a:xfrm>
                <a:off x="3152310" y="2392759"/>
                <a:ext cx="5642008" cy="473364"/>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spAutoFit/>
              </a:bodyPr>
              <a:lstStyle/>
              <a:p>
                <a:pPr algn="l" rtl="0" eaLnBrk="1" fontAlgn="ctr" latinLnBrk="0" hangingPunct="1">
                  <a:spcBef>
                    <a:spcPts val="0"/>
                  </a:spcBef>
                  <a:spcAft>
                    <a:spcPts val="0"/>
                  </a:spcAft>
                </a:pPr>
                <a:r>
                  <a:rPr lang="en-US" sz="1300" i="0" u="none" strike="noStrike" kern="1200" dirty="0">
                    <a:solidFill>
                      <a:schemeClr val="tx2"/>
                    </a:solidFill>
                    <a:effectLst/>
                    <a:latin typeface="Arial" panose="020B0604020202020204" pitchFamily="34" charset="0"/>
                  </a:rPr>
                  <a:t>Create a central repository of the discovery findings, which can be used for future reference</a:t>
                </a:r>
                <a:r>
                  <a:rPr lang="en-US" sz="1400" i="0" u="none" strike="noStrike" kern="1200" dirty="0">
                    <a:solidFill>
                      <a:schemeClr val="tx2"/>
                    </a:solidFill>
                    <a:effectLst/>
                    <a:latin typeface="Arial" panose="020B0604020202020204" pitchFamily="34" charset="0"/>
                  </a:rPr>
                  <a:t>.</a:t>
                </a:r>
                <a:endParaRPr lang="en-US" sz="1400" i="0" u="none" strike="noStrike" dirty="0">
                  <a:solidFill>
                    <a:schemeClr val="tx2"/>
                  </a:solidFill>
                  <a:effectLst/>
                  <a:latin typeface="Arial" panose="020B0604020202020204" pitchFamily="34" charset="0"/>
                </a:endParaRPr>
              </a:p>
            </p:txBody>
          </p:sp>
          <p:sp>
            <p:nvSpPr>
              <p:cNvPr id="9" name="Freeform 12">
                <a:extLst>
                  <a:ext uri="{FF2B5EF4-FFF2-40B4-BE49-F238E27FC236}">
                    <a16:creationId xmlns:a16="http://schemas.microsoft.com/office/drawing/2014/main" id="{941EEFB9-8D73-4D66-860E-914CEADCDE19}"/>
                  </a:ext>
                </a:extLst>
              </p:cNvPr>
              <p:cNvSpPr/>
              <p:nvPr/>
            </p:nvSpPr>
            <p:spPr>
              <a:xfrm>
                <a:off x="3410236" y="3081666"/>
                <a:ext cx="6788633" cy="533887"/>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marL="0" marR="0" lvl="0" indent="0" algn="l" defTabSz="433388" rtl="0" eaLnBrk="1" fontAlgn="auto" latinLnBrk="0" hangingPunct="1">
                  <a:lnSpc>
                    <a:spcPct val="100000"/>
                  </a:lnSpc>
                  <a:spcBef>
                    <a:spcPct val="0"/>
                  </a:spcBef>
                  <a:spcAft>
                    <a:spcPct val="35000"/>
                  </a:spcAft>
                  <a:buClrTx/>
                  <a:buSzTx/>
                  <a:buFontTx/>
                  <a:buNone/>
                  <a:tabLst/>
                  <a:defRPr/>
                </a:pPr>
                <a:r>
                  <a:rPr lang="en-US" sz="1400" i="0" u="none" strike="noStrike" kern="1200" dirty="0">
                    <a:solidFill>
                      <a:schemeClr val="tx2"/>
                    </a:solidFill>
                    <a:effectLst/>
                    <a:latin typeface="Arial" panose="020B0604020202020204" pitchFamily="34" charset="0"/>
                  </a:rPr>
                  <a:t>I</a:t>
                </a:r>
                <a:r>
                  <a:rPr lang="en-US" sz="1300" i="0" u="none" strike="noStrike" kern="1200" dirty="0">
                    <a:solidFill>
                      <a:schemeClr val="tx2"/>
                    </a:solidFill>
                    <a:effectLst/>
                    <a:latin typeface="Arial" panose="020B0604020202020204" pitchFamily="34" charset="0"/>
                  </a:rPr>
                  <a:t>mplement security policies for all devices and accounts, such as password complexity requirements</a:t>
                </a:r>
                <a:endParaRPr kumimoji="0" lang="en-US" sz="1300" b="0" i="0" u="none" strike="noStrike" kern="1200" cap="none" spc="0" normalizeH="0" baseline="0" noProof="0" dirty="0">
                  <a:ln>
                    <a:noFill/>
                  </a:ln>
                  <a:solidFill>
                    <a:srgbClr val="00338D"/>
                  </a:solidFill>
                  <a:effectLst/>
                  <a:uLnTx/>
                  <a:uFillTx/>
                  <a:ea typeface="+mn-ea"/>
                  <a:cs typeface="+mn-cs"/>
                </a:endParaRPr>
              </a:p>
            </p:txBody>
          </p:sp>
          <p:sp>
            <p:nvSpPr>
              <p:cNvPr id="10" name="Freeform 74">
                <a:extLst>
                  <a:ext uri="{FF2B5EF4-FFF2-40B4-BE49-F238E27FC236}">
                    <a16:creationId xmlns:a16="http://schemas.microsoft.com/office/drawing/2014/main" id="{C440EB27-7AB1-4414-862B-B5E0BA77FB5B}"/>
                  </a:ext>
                </a:extLst>
              </p:cNvPr>
              <p:cNvSpPr/>
              <p:nvPr/>
            </p:nvSpPr>
            <p:spPr>
              <a:xfrm>
                <a:off x="3410236" y="3848915"/>
                <a:ext cx="4937760" cy="439553"/>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algn="l" rtl="0" eaLnBrk="1" fontAlgn="ctr" latinLnBrk="0" hangingPunct="1">
                  <a:spcBef>
                    <a:spcPts val="0"/>
                  </a:spcBef>
                  <a:spcAft>
                    <a:spcPts val="0"/>
                  </a:spcAft>
                </a:pPr>
                <a:r>
                  <a:rPr lang="en-US" sz="1300" i="0" u="none" strike="noStrike" kern="1200" dirty="0">
                    <a:solidFill>
                      <a:schemeClr val="tx2"/>
                    </a:solidFill>
                    <a:effectLst/>
                    <a:latin typeface="Arial" panose="020B0604020202020204" pitchFamily="34" charset="0"/>
                  </a:rPr>
                  <a:t>Verify that all devices and accounts are accessible through the PAM solution and that the permissions are correct.</a:t>
                </a:r>
                <a:endParaRPr lang="en-US" sz="1300" i="0" u="none" strike="noStrike" dirty="0">
                  <a:solidFill>
                    <a:schemeClr val="tx2"/>
                  </a:solidFill>
                  <a:effectLst/>
                  <a:latin typeface="Arial" panose="020B0604020202020204" pitchFamily="34" charset="0"/>
                </a:endParaRPr>
              </a:p>
            </p:txBody>
          </p:sp>
          <p:sp>
            <p:nvSpPr>
              <p:cNvPr id="11" name="Freeform 75">
                <a:extLst>
                  <a:ext uri="{FF2B5EF4-FFF2-40B4-BE49-F238E27FC236}">
                    <a16:creationId xmlns:a16="http://schemas.microsoft.com/office/drawing/2014/main" id="{74052113-5BFB-4456-9788-E91FCE89791A}"/>
                  </a:ext>
                </a:extLst>
              </p:cNvPr>
              <p:cNvSpPr/>
              <p:nvPr/>
            </p:nvSpPr>
            <p:spPr>
              <a:xfrm>
                <a:off x="3076048" y="4536842"/>
                <a:ext cx="5394960" cy="439553"/>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algn="l" rtl="0" eaLnBrk="1" fontAlgn="ctr" latinLnBrk="0" hangingPunct="1">
                  <a:spcBef>
                    <a:spcPts val="0"/>
                  </a:spcBef>
                  <a:spcAft>
                    <a:spcPts val="0"/>
                  </a:spcAft>
                </a:pPr>
                <a:r>
                  <a:rPr lang="en-US" sz="1300" i="0" u="none" strike="noStrike" kern="1200" dirty="0">
                    <a:solidFill>
                      <a:schemeClr val="tx2"/>
                    </a:solidFill>
                    <a:effectLst/>
                    <a:latin typeface="Arial" panose="020B0604020202020204" pitchFamily="34" charset="0"/>
                  </a:rPr>
                  <a:t>Monitor access logs and alerts for suspicious activity, such as failed login attempts or unauthorized access.</a:t>
                </a:r>
                <a:endParaRPr lang="en-US" sz="1300" i="0" u="none" strike="noStrike" dirty="0">
                  <a:solidFill>
                    <a:schemeClr val="tx2"/>
                  </a:solidFill>
                  <a:effectLst/>
                  <a:latin typeface="Arial" panose="020B0604020202020204" pitchFamily="34" charset="0"/>
                </a:endParaRPr>
              </a:p>
            </p:txBody>
          </p:sp>
          <p:sp>
            <p:nvSpPr>
              <p:cNvPr id="12" name="Freeform 76">
                <a:extLst>
                  <a:ext uri="{FF2B5EF4-FFF2-40B4-BE49-F238E27FC236}">
                    <a16:creationId xmlns:a16="http://schemas.microsoft.com/office/drawing/2014/main" id="{49D6743C-4245-4468-AAA0-B6A7629B8E06}"/>
                  </a:ext>
                </a:extLst>
              </p:cNvPr>
              <p:cNvSpPr/>
              <p:nvPr/>
            </p:nvSpPr>
            <p:spPr>
              <a:xfrm>
                <a:off x="2504074" y="5129869"/>
                <a:ext cx="6543458" cy="393115"/>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noAutofit/>
              </a:bodyPr>
              <a:lstStyle/>
              <a:p>
                <a:pPr algn="l" rtl="0" eaLnBrk="1" fontAlgn="ctr" latinLnBrk="0" hangingPunct="1">
                  <a:spcBef>
                    <a:spcPts val="0"/>
                  </a:spcBef>
                  <a:spcAft>
                    <a:spcPts val="0"/>
                  </a:spcAft>
                </a:pPr>
                <a:r>
                  <a:rPr lang="en-US" sz="1400" i="0" u="none" strike="noStrike" kern="1200" dirty="0">
                    <a:solidFill>
                      <a:schemeClr val="tx2"/>
                    </a:solidFill>
                    <a:effectLst/>
                    <a:latin typeface="Arial" panose="020B0604020202020204" pitchFamily="34" charset="0"/>
                  </a:rPr>
                  <a:t>R</a:t>
                </a:r>
                <a:r>
                  <a:rPr lang="en-US" sz="1300" i="0" u="none" strike="noStrike" kern="1200" dirty="0">
                    <a:solidFill>
                      <a:schemeClr val="tx2"/>
                    </a:solidFill>
                    <a:effectLst/>
                    <a:latin typeface="Arial" panose="020B0604020202020204" pitchFamily="34" charset="0"/>
                  </a:rPr>
                  <a:t>eview the PAM configuration on a regular basis to ensure that it is up-to-date </a:t>
                </a:r>
              </a:p>
              <a:p>
                <a:pPr algn="l" rtl="0" eaLnBrk="1" fontAlgn="ctr" latinLnBrk="0" hangingPunct="1">
                  <a:spcBef>
                    <a:spcPts val="0"/>
                  </a:spcBef>
                  <a:spcAft>
                    <a:spcPts val="0"/>
                  </a:spcAft>
                </a:pPr>
                <a:r>
                  <a:rPr lang="en-US" sz="1300" i="0" u="none" strike="noStrike" kern="1200" dirty="0">
                    <a:solidFill>
                      <a:schemeClr val="tx2"/>
                    </a:solidFill>
                    <a:effectLst/>
                    <a:latin typeface="Arial" panose="020B0604020202020204" pitchFamily="34" charset="0"/>
                  </a:rPr>
                  <a:t>and that it meets the organization's security requirements.</a:t>
                </a:r>
                <a:endParaRPr lang="en-US" sz="1300" i="0" u="none" strike="noStrike" dirty="0">
                  <a:solidFill>
                    <a:schemeClr val="tx2"/>
                  </a:solidFill>
                  <a:effectLst/>
                  <a:latin typeface="Arial" panose="020B0604020202020204" pitchFamily="34" charset="0"/>
                </a:endParaRPr>
              </a:p>
            </p:txBody>
          </p:sp>
          <p:sp>
            <p:nvSpPr>
              <p:cNvPr id="13" name="Freeform 77">
                <a:extLst>
                  <a:ext uri="{FF2B5EF4-FFF2-40B4-BE49-F238E27FC236}">
                    <a16:creationId xmlns:a16="http://schemas.microsoft.com/office/drawing/2014/main" id="{E26C7B3D-2BA0-4F92-80D9-3579D020BF14}"/>
                  </a:ext>
                </a:extLst>
              </p:cNvPr>
              <p:cNvSpPr/>
              <p:nvPr/>
            </p:nvSpPr>
            <p:spPr>
              <a:xfrm>
                <a:off x="1667591" y="5693486"/>
                <a:ext cx="6946076" cy="219777"/>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spAutoFit/>
              </a:bodyPr>
              <a:lstStyle/>
              <a:p>
                <a:pPr marL="0" marR="0" lvl="0" indent="0" algn="l" defTabSz="433388" rtl="0" eaLnBrk="1" fontAlgn="auto" latinLnBrk="0" hangingPunct="1">
                  <a:lnSpc>
                    <a:spcPct val="100000"/>
                  </a:lnSpc>
                  <a:spcBef>
                    <a:spcPct val="0"/>
                  </a:spcBef>
                  <a:spcAft>
                    <a:spcPct val="35000"/>
                  </a:spcAft>
                  <a:buClrTx/>
                  <a:buSzTx/>
                  <a:buFontTx/>
                  <a:buNone/>
                  <a:tabLst/>
                  <a:defRPr/>
                </a:pPr>
                <a:r>
                  <a:rPr lang="en-US" sz="1300" i="0" u="none" strike="noStrike" kern="1200" dirty="0">
                    <a:solidFill>
                      <a:schemeClr val="tx2"/>
                    </a:solidFill>
                    <a:effectLst/>
                    <a:latin typeface="Arial" panose="020B0604020202020204" pitchFamily="34" charset="0"/>
                  </a:rPr>
                  <a:t>Train users on how to use the PAM solution to manage their devices and accounts securely</a:t>
                </a:r>
                <a:endParaRPr kumimoji="0" lang="en-US" sz="1300" b="0" i="0" u="none" strike="noStrike" kern="1200" cap="none" spc="0" normalizeH="0" baseline="0" noProof="0" dirty="0">
                  <a:ln>
                    <a:noFill/>
                  </a:ln>
                  <a:solidFill>
                    <a:srgbClr val="00338D"/>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41F84A9F-ABB4-49A4-8DD0-0B6BB5D1B3E8}"/>
                  </a:ext>
                </a:extLst>
              </p:cNvPr>
              <p:cNvSpPr/>
              <p:nvPr/>
            </p:nvSpPr>
            <p:spPr>
              <a:xfrm rot="21179486">
                <a:off x="1204769" y="4891579"/>
                <a:ext cx="137813" cy="53576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15" name="Oval 14">
                <a:extLst>
                  <a:ext uri="{FF2B5EF4-FFF2-40B4-BE49-F238E27FC236}">
                    <a16:creationId xmlns:a16="http://schemas.microsoft.com/office/drawing/2014/main" id="{B2A94269-6D1D-42E9-B8C8-8E49C1380A38}"/>
                  </a:ext>
                </a:extLst>
              </p:cNvPr>
              <p:cNvSpPr/>
              <p:nvPr/>
            </p:nvSpPr>
            <p:spPr>
              <a:xfrm rot="21179486">
                <a:off x="1117400" y="5394817"/>
                <a:ext cx="426720" cy="426720"/>
              </a:xfrm>
              <a:prstGeom prst="ellipse">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16" name="Rectangle 15">
                <a:extLst>
                  <a:ext uri="{FF2B5EF4-FFF2-40B4-BE49-F238E27FC236}">
                    <a16:creationId xmlns:a16="http://schemas.microsoft.com/office/drawing/2014/main" id="{D49BD4EE-2F10-4D55-944A-FA89315B3ECF}"/>
                  </a:ext>
                </a:extLst>
              </p:cNvPr>
              <p:cNvSpPr/>
              <p:nvPr/>
            </p:nvSpPr>
            <p:spPr>
              <a:xfrm rot="17027489">
                <a:off x="2529800" y="3736007"/>
                <a:ext cx="140344" cy="508731"/>
              </a:xfrm>
              <a:prstGeom prst="rect">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17" name="Oval 16">
                <a:extLst>
                  <a:ext uri="{FF2B5EF4-FFF2-40B4-BE49-F238E27FC236}">
                    <a16:creationId xmlns:a16="http://schemas.microsoft.com/office/drawing/2014/main" id="{1B4D6D1F-26E0-425E-84DB-779EC6F140F1}"/>
                  </a:ext>
                </a:extLst>
              </p:cNvPr>
              <p:cNvSpPr/>
              <p:nvPr/>
            </p:nvSpPr>
            <p:spPr>
              <a:xfrm rot="17027489">
                <a:off x="2819847" y="3875613"/>
                <a:ext cx="426720" cy="426719"/>
              </a:xfrm>
              <a:prstGeom prst="ellipse">
                <a:avLst/>
              </a:prstGeom>
              <a:solidFill>
                <a:srgbClr val="6D207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18" name="Rectangle 17">
                <a:extLst>
                  <a:ext uri="{FF2B5EF4-FFF2-40B4-BE49-F238E27FC236}">
                    <a16:creationId xmlns:a16="http://schemas.microsoft.com/office/drawing/2014/main" id="{A1A5D174-AF54-413E-AF64-8D42F90C4CE3}"/>
                  </a:ext>
                </a:extLst>
              </p:cNvPr>
              <p:cNvSpPr/>
              <p:nvPr/>
            </p:nvSpPr>
            <p:spPr>
              <a:xfrm rot="19620549">
                <a:off x="1835434" y="4658553"/>
                <a:ext cx="140344" cy="5256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19" name="Oval 18">
                <a:extLst>
                  <a:ext uri="{FF2B5EF4-FFF2-40B4-BE49-F238E27FC236}">
                    <a16:creationId xmlns:a16="http://schemas.microsoft.com/office/drawing/2014/main" id="{7C8B9701-2C98-4311-9548-9F75B7B212A7}"/>
                  </a:ext>
                </a:extLst>
              </p:cNvPr>
              <p:cNvSpPr/>
              <p:nvPr/>
            </p:nvSpPr>
            <p:spPr>
              <a:xfrm rot="19560549">
                <a:off x="1911664" y="5078338"/>
                <a:ext cx="426720" cy="426720"/>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2A5FB11F-C284-46CC-8A0B-0ECCDF435881}"/>
                  </a:ext>
                </a:extLst>
              </p:cNvPr>
              <p:cNvSpPr/>
              <p:nvPr/>
            </p:nvSpPr>
            <p:spPr>
              <a:xfrm rot="18179035">
                <a:off x="2277524" y="4213605"/>
                <a:ext cx="140344" cy="510416"/>
              </a:xfrm>
              <a:prstGeom prst="rect">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21" name="Oval 20">
                <a:extLst>
                  <a:ext uri="{FF2B5EF4-FFF2-40B4-BE49-F238E27FC236}">
                    <a16:creationId xmlns:a16="http://schemas.microsoft.com/office/drawing/2014/main" id="{19ADE1F3-684A-4D65-B31E-1AF60D75D257}"/>
                  </a:ext>
                </a:extLst>
              </p:cNvPr>
              <p:cNvSpPr/>
              <p:nvPr/>
            </p:nvSpPr>
            <p:spPr>
              <a:xfrm rot="18179035">
                <a:off x="2495225" y="4518212"/>
                <a:ext cx="426720" cy="426720"/>
              </a:xfrm>
              <a:prstGeom prst="ellipse">
                <a:avLst/>
              </a:prstGeom>
              <a:solidFill>
                <a:srgbClr val="00A3A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22" name="Rectangle 21">
                <a:extLst>
                  <a:ext uri="{FF2B5EF4-FFF2-40B4-BE49-F238E27FC236}">
                    <a16:creationId xmlns:a16="http://schemas.microsoft.com/office/drawing/2014/main" id="{BD335B9C-328C-4767-AF22-EDFACFA0C467}"/>
                  </a:ext>
                </a:extLst>
              </p:cNvPr>
              <p:cNvSpPr/>
              <p:nvPr/>
            </p:nvSpPr>
            <p:spPr>
              <a:xfrm rot="15748249">
                <a:off x="2532126" y="3132350"/>
                <a:ext cx="140344" cy="507469"/>
              </a:xfrm>
              <a:prstGeom prst="rect">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23" name="Oval 22">
                <a:extLst>
                  <a:ext uri="{FF2B5EF4-FFF2-40B4-BE49-F238E27FC236}">
                    <a16:creationId xmlns:a16="http://schemas.microsoft.com/office/drawing/2014/main" id="{2FC771B6-E4E0-4AD9-B71D-0319F4922387}"/>
                  </a:ext>
                </a:extLst>
              </p:cNvPr>
              <p:cNvSpPr/>
              <p:nvPr/>
            </p:nvSpPr>
            <p:spPr>
              <a:xfrm rot="15748249">
                <a:off x="2826078" y="3117110"/>
                <a:ext cx="426720" cy="426719"/>
              </a:xfrm>
              <a:prstGeom prst="ellipse">
                <a:avLst/>
              </a:prstGeom>
              <a:solidFill>
                <a:srgbClr val="483698"/>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24" name="Rectangle 23">
                <a:extLst>
                  <a:ext uri="{FF2B5EF4-FFF2-40B4-BE49-F238E27FC236}">
                    <a16:creationId xmlns:a16="http://schemas.microsoft.com/office/drawing/2014/main" id="{A22E2F13-48FC-40CC-8649-1DFA43C174C7}"/>
                  </a:ext>
                </a:extLst>
              </p:cNvPr>
              <p:cNvSpPr/>
              <p:nvPr/>
            </p:nvSpPr>
            <p:spPr>
              <a:xfrm rot="12849602">
                <a:off x="1943180" y="2118810"/>
                <a:ext cx="136550" cy="563851"/>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25" name="Oval 24">
                <a:extLst>
                  <a:ext uri="{FF2B5EF4-FFF2-40B4-BE49-F238E27FC236}">
                    <a16:creationId xmlns:a16="http://schemas.microsoft.com/office/drawing/2014/main" id="{97AADBE4-FF77-4CE8-A64F-0D41126FE553}"/>
                  </a:ext>
                </a:extLst>
              </p:cNvPr>
              <p:cNvSpPr/>
              <p:nvPr/>
            </p:nvSpPr>
            <p:spPr>
              <a:xfrm rot="12849602">
                <a:off x="2068619" y="1812166"/>
                <a:ext cx="426719" cy="426720"/>
              </a:xfrm>
              <a:prstGeom prst="ellipse">
                <a:avLst/>
              </a:prstGeom>
              <a:solidFill>
                <a:srgbClr val="005EB8"/>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26" name="Oval 25">
                <a:extLst>
                  <a:ext uri="{FF2B5EF4-FFF2-40B4-BE49-F238E27FC236}">
                    <a16:creationId xmlns:a16="http://schemas.microsoft.com/office/drawing/2014/main" id="{7BBF3225-31E7-4788-A4D7-EA08A5752E54}"/>
                  </a:ext>
                </a:extLst>
              </p:cNvPr>
              <p:cNvSpPr/>
              <p:nvPr/>
            </p:nvSpPr>
            <p:spPr>
              <a:xfrm rot="12849602">
                <a:off x="2180680" y="1924227"/>
                <a:ext cx="202598" cy="202599"/>
              </a:xfrm>
              <a:prstGeom prst="ellipse">
                <a:avLst/>
              </a:prstGeom>
              <a:solidFill>
                <a:srgbClr val="28356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27" name="Oval 26">
                <a:extLst>
                  <a:ext uri="{FF2B5EF4-FFF2-40B4-BE49-F238E27FC236}">
                    <a16:creationId xmlns:a16="http://schemas.microsoft.com/office/drawing/2014/main" id="{8B8E4051-B6CC-4F3E-BFCA-29553C481002}"/>
                  </a:ext>
                </a:extLst>
              </p:cNvPr>
              <p:cNvSpPr/>
              <p:nvPr/>
            </p:nvSpPr>
            <p:spPr>
              <a:xfrm rot="21179486">
                <a:off x="1229461" y="5506691"/>
                <a:ext cx="202598" cy="202598"/>
              </a:xfrm>
              <a:prstGeom prst="ellipse">
                <a:avLst/>
              </a:prstGeom>
              <a:solidFill>
                <a:srgbClr val="28356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28" name="Oval 27">
                <a:extLst>
                  <a:ext uri="{FF2B5EF4-FFF2-40B4-BE49-F238E27FC236}">
                    <a16:creationId xmlns:a16="http://schemas.microsoft.com/office/drawing/2014/main" id="{71AD4EB8-0A17-4868-8B0F-22D150A0142E}"/>
                  </a:ext>
                </a:extLst>
              </p:cNvPr>
              <p:cNvSpPr/>
              <p:nvPr/>
            </p:nvSpPr>
            <p:spPr>
              <a:xfrm rot="17027489">
                <a:off x="2931907" y="3987674"/>
                <a:ext cx="202598" cy="202598"/>
              </a:xfrm>
              <a:prstGeom prst="ellipse">
                <a:avLst/>
              </a:prstGeom>
              <a:solidFill>
                <a:srgbClr val="28356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29" name="Oval 28">
                <a:extLst>
                  <a:ext uri="{FF2B5EF4-FFF2-40B4-BE49-F238E27FC236}">
                    <a16:creationId xmlns:a16="http://schemas.microsoft.com/office/drawing/2014/main" id="{A75063EC-A58C-4B22-AC9F-C230EFF62BD0}"/>
                  </a:ext>
                </a:extLst>
              </p:cNvPr>
              <p:cNvSpPr/>
              <p:nvPr/>
            </p:nvSpPr>
            <p:spPr>
              <a:xfrm rot="19560549">
                <a:off x="2023724" y="5190398"/>
                <a:ext cx="202598" cy="202598"/>
              </a:xfrm>
              <a:prstGeom prst="ellipse">
                <a:avLst/>
              </a:prstGeom>
              <a:solidFill>
                <a:srgbClr val="28356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30" name="Oval 29">
                <a:extLst>
                  <a:ext uri="{FF2B5EF4-FFF2-40B4-BE49-F238E27FC236}">
                    <a16:creationId xmlns:a16="http://schemas.microsoft.com/office/drawing/2014/main" id="{131D3D90-2827-49B5-BD68-11B905A710B9}"/>
                  </a:ext>
                </a:extLst>
              </p:cNvPr>
              <p:cNvSpPr/>
              <p:nvPr/>
            </p:nvSpPr>
            <p:spPr>
              <a:xfrm rot="18179035">
                <a:off x="2607286" y="4630271"/>
                <a:ext cx="202598" cy="202598"/>
              </a:xfrm>
              <a:prstGeom prst="ellipse">
                <a:avLst/>
              </a:prstGeom>
              <a:solidFill>
                <a:srgbClr val="28356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31" name="Oval 30">
                <a:extLst>
                  <a:ext uri="{FF2B5EF4-FFF2-40B4-BE49-F238E27FC236}">
                    <a16:creationId xmlns:a16="http://schemas.microsoft.com/office/drawing/2014/main" id="{B1350CD5-74F9-4A4A-A0A3-79C2A7E9D41F}"/>
                  </a:ext>
                </a:extLst>
              </p:cNvPr>
              <p:cNvSpPr/>
              <p:nvPr/>
            </p:nvSpPr>
            <p:spPr>
              <a:xfrm rot="15748249">
                <a:off x="2938139" y="3229170"/>
                <a:ext cx="202598" cy="202598"/>
              </a:xfrm>
              <a:prstGeom prst="ellipse">
                <a:avLst/>
              </a:prstGeom>
              <a:solidFill>
                <a:srgbClr val="28356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32" name="Rectangle 31">
                <a:extLst>
                  <a:ext uri="{FF2B5EF4-FFF2-40B4-BE49-F238E27FC236}">
                    <a16:creationId xmlns:a16="http://schemas.microsoft.com/office/drawing/2014/main" id="{495A022B-5E8C-43A5-A5C4-C3DD1B31CD3E}"/>
                  </a:ext>
                </a:extLst>
              </p:cNvPr>
              <p:cNvSpPr/>
              <p:nvPr/>
            </p:nvSpPr>
            <p:spPr>
              <a:xfrm rot="14524471">
                <a:off x="2323072" y="2558970"/>
                <a:ext cx="140344" cy="529303"/>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33" name="Oval 32">
                <a:extLst>
                  <a:ext uri="{FF2B5EF4-FFF2-40B4-BE49-F238E27FC236}">
                    <a16:creationId xmlns:a16="http://schemas.microsoft.com/office/drawing/2014/main" id="{A3627840-F28D-497D-ABFB-721FD07B7011}"/>
                  </a:ext>
                </a:extLst>
              </p:cNvPr>
              <p:cNvSpPr/>
              <p:nvPr/>
            </p:nvSpPr>
            <p:spPr>
              <a:xfrm rot="14524471">
                <a:off x="2571118" y="2394735"/>
                <a:ext cx="426719" cy="426720"/>
              </a:xfrm>
              <a:prstGeom prst="ellipse">
                <a:avLst/>
              </a:prstGeom>
              <a:solidFill>
                <a:srgbClr val="0091DA"/>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34" name="Oval 33">
                <a:extLst>
                  <a:ext uri="{FF2B5EF4-FFF2-40B4-BE49-F238E27FC236}">
                    <a16:creationId xmlns:a16="http://schemas.microsoft.com/office/drawing/2014/main" id="{20E181B8-5E6F-4324-A8BF-DAA05042A953}"/>
                  </a:ext>
                </a:extLst>
              </p:cNvPr>
              <p:cNvSpPr/>
              <p:nvPr/>
            </p:nvSpPr>
            <p:spPr>
              <a:xfrm rot="14524471">
                <a:off x="2683178" y="2506795"/>
                <a:ext cx="202598" cy="202598"/>
              </a:xfrm>
              <a:prstGeom prst="ellipse">
                <a:avLst/>
              </a:prstGeom>
              <a:solidFill>
                <a:srgbClr val="28356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35" name="Rectangle 34">
                <a:extLst>
                  <a:ext uri="{FF2B5EF4-FFF2-40B4-BE49-F238E27FC236}">
                    <a16:creationId xmlns:a16="http://schemas.microsoft.com/office/drawing/2014/main" id="{EE9B14D3-309E-4997-A70C-F4B1ECA987FF}"/>
                  </a:ext>
                </a:extLst>
              </p:cNvPr>
              <p:cNvSpPr/>
              <p:nvPr/>
            </p:nvSpPr>
            <p:spPr>
              <a:xfrm rot="11510795">
                <a:off x="1347308" y="1846302"/>
                <a:ext cx="136550" cy="56385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36" name="Oval 35">
                <a:extLst>
                  <a:ext uri="{FF2B5EF4-FFF2-40B4-BE49-F238E27FC236}">
                    <a16:creationId xmlns:a16="http://schemas.microsoft.com/office/drawing/2014/main" id="{C9D94135-0BB4-4D8B-A775-E1B7E5B475F2}"/>
                  </a:ext>
                </a:extLst>
              </p:cNvPr>
              <p:cNvSpPr/>
              <p:nvPr/>
            </p:nvSpPr>
            <p:spPr>
              <a:xfrm rot="11510795">
                <a:off x="1310204" y="1474191"/>
                <a:ext cx="426720" cy="426720"/>
              </a:xfrm>
              <a:prstGeom prst="ellipse">
                <a:avLst/>
              </a:prstGeom>
              <a:solidFill>
                <a:srgbClr val="00338D"/>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37" name="Oval 36">
                <a:extLst>
                  <a:ext uri="{FF2B5EF4-FFF2-40B4-BE49-F238E27FC236}">
                    <a16:creationId xmlns:a16="http://schemas.microsoft.com/office/drawing/2014/main" id="{31EA21AC-2CE6-459F-8F4B-BD43E908176D}"/>
                  </a:ext>
                </a:extLst>
              </p:cNvPr>
              <p:cNvSpPr/>
              <p:nvPr/>
            </p:nvSpPr>
            <p:spPr>
              <a:xfrm rot="11510795">
                <a:off x="1422264" y="1586252"/>
                <a:ext cx="202599" cy="202598"/>
              </a:xfrm>
              <a:prstGeom prst="ellipse">
                <a:avLst/>
              </a:prstGeom>
              <a:solidFill>
                <a:srgbClr val="28356F"/>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38" name="Oval 37">
                <a:extLst>
                  <a:ext uri="{FF2B5EF4-FFF2-40B4-BE49-F238E27FC236}">
                    <a16:creationId xmlns:a16="http://schemas.microsoft.com/office/drawing/2014/main" id="{3D9AF886-72B8-4DA1-84A0-64EACBF20A62}"/>
                  </a:ext>
                </a:extLst>
              </p:cNvPr>
              <p:cNvSpPr/>
              <p:nvPr/>
            </p:nvSpPr>
            <p:spPr>
              <a:xfrm>
                <a:off x="305321" y="2714721"/>
                <a:ext cx="1818238" cy="18186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40958" tIns="40958" rIns="40958" bIns="4095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grpSp>
      <p:grpSp>
        <p:nvGrpSpPr>
          <p:cNvPr id="274" name="Group 273">
            <a:extLst>
              <a:ext uri="{FF2B5EF4-FFF2-40B4-BE49-F238E27FC236}">
                <a16:creationId xmlns:a16="http://schemas.microsoft.com/office/drawing/2014/main" id="{27B9FD89-C4FF-0DF0-8F76-B17746A4D550}"/>
              </a:ext>
            </a:extLst>
          </p:cNvPr>
          <p:cNvGrpSpPr/>
          <p:nvPr/>
        </p:nvGrpSpPr>
        <p:grpSpPr>
          <a:xfrm>
            <a:off x="1043755" y="3265672"/>
            <a:ext cx="1136130" cy="1136130"/>
            <a:chOff x="9069372" y="4776030"/>
            <a:chExt cx="986327" cy="986762"/>
          </a:xfrm>
        </p:grpSpPr>
        <p:sp>
          <p:nvSpPr>
            <p:cNvPr id="275" name="Freeform 58">
              <a:extLst>
                <a:ext uri="{FF2B5EF4-FFF2-40B4-BE49-F238E27FC236}">
                  <a16:creationId xmlns:a16="http://schemas.microsoft.com/office/drawing/2014/main" id="{581CA337-AD88-2BA4-9DB5-1EE355DEF131}"/>
                </a:ext>
              </a:extLst>
            </p:cNvPr>
            <p:cNvSpPr>
              <a:spLocks/>
            </p:cNvSpPr>
            <p:nvPr/>
          </p:nvSpPr>
          <p:spPr bwMode="gray">
            <a:xfrm>
              <a:off x="9069372" y="5151670"/>
              <a:ext cx="132323" cy="349088"/>
            </a:xfrm>
            <a:custGeom>
              <a:avLst/>
              <a:gdLst/>
              <a:ahLst/>
              <a:cxnLst>
                <a:cxn ang="0">
                  <a:pos x="196" y="1187"/>
                </a:cxn>
                <a:cxn ang="0">
                  <a:pos x="249" y="989"/>
                </a:cxn>
                <a:cxn ang="0">
                  <a:pos x="450" y="1042"/>
                </a:cxn>
                <a:cxn ang="0">
                  <a:pos x="292" y="400"/>
                </a:cxn>
                <a:cxn ang="0">
                  <a:pos x="311" y="169"/>
                </a:cxn>
                <a:cxn ang="0">
                  <a:pos x="193" y="0"/>
                </a:cxn>
                <a:cxn ang="0">
                  <a:pos x="23" y="119"/>
                </a:cxn>
                <a:cxn ang="0">
                  <a:pos x="0" y="400"/>
                </a:cxn>
                <a:cxn ang="0">
                  <a:pos x="196" y="1187"/>
                </a:cxn>
              </a:cxnLst>
              <a:rect l="0" t="0" r="r" b="b"/>
              <a:pathLst>
                <a:path w="450" h="1187">
                  <a:moveTo>
                    <a:pt x="196" y="1187"/>
                  </a:moveTo>
                  <a:cubicBezTo>
                    <a:pt x="249" y="989"/>
                    <a:pt x="249" y="989"/>
                    <a:pt x="249" y="989"/>
                  </a:cubicBezTo>
                  <a:cubicBezTo>
                    <a:pt x="450" y="1042"/>
                    <a:pt x="450" y="1042"/>
                    <a:pt x="450" y="1042"/>
                  </a:cubicBezTo>
                  <a:cubicBezTo>
                    <a:pt x="346" y="845"/>
                    <a:pt x="292" y="624"/>
                    <a:pt x="292" y="400"/>
                  </a:cubicBezTo>
                  <a:cubicBezTo>
                    <a:pt x="292" y="323"/>
                    <a:pt x="298" y="245"/>
                    <a:pt x="311" y="169"/>
                  </a:cubicBezTo>
                  <a:cubicBezTo>
                    <a:pt x="193" y="0"/>
                    <a:pt x="193" y="0"/>
                    <a:pt x="193" y="0"/>
                  </a:cubicBezTo>
                  <a:cubicBezTo>
                    <a:pt x="23" y="119"/>
                    <a:pt x="23" y="119"/>
                    <a:pt x="23" y="119"/>
                  </a:cubicBezTo>
                  <a:cubicBezTo>
                    <a:pt x="8" y="211"/>
                    <a:pt x="0" y="306"/>
                    <a:pt x="0" y="400"/>
                  </a:cubicBezTo>
                  <a:cubicBezTo>
                    <a:pt x="0" y="675"/>
                    <a:pt x="67" y="946"/>
                    <a:pt x="196" y="1187"/>
                  </a:cubicBezTo>
                  <a:close/>
                </a:path>
              </a:pathLst>
            </a:custGeom>
            <a:solidFill>
              <a:srgbClr val="00C0AE"/>
            </a:solidFill>
            <a:ln w="9525">
              <a:noFill/>
              <a:round/>
              <a:headEnd/>
              <a:tailEnd/>
            </a:ln>
          </p:spPr>
          <p:txBody>
            <a:bodyPr/>
            <a:lstStyle/>
            <a:p>
              <a:endParaRPr lang="en-US" sz="1000" dirty="0"/>
            </a:p>
          </p:txBody>
        </p:sp>
        <p:sp>
          <p:nvSpPr>
            <p:cNvPr id="276" name="Freeform 59">
              <a:extLst>
                <a:ext uri="{FF2B5EF4-FFF2-40B4-BE49-F238E27FC236}">
                  <a16:creationId xmlns:a16="http://schemas.microsoft.com/office/drawing/2014/main" id="{EAA08A2E-F635-BA42-B2AA-D9887DA52D9E}"/>
                </a:ext>
              </a:extLst>
            </p:cNvPr>
            <p:cNvSpPr>
              <a:spLocks/>
            </p:cNvSpPr>
            <p:nvPr/>
          </p:nvSpPr>
          <p:spPr bwMode="gray">
            <a:xfrm>
              <a:off x="9136839" y="5459843"/>
              <a:ext cx="270739" cy="266822"/>
            </a:xfrm>
            <a:custGeom>
              <a:avLst/>
              <a:gdLst/>
              <a:ahLst/>
              <a:cxnLst>
                <a:cxn ang="0">
                  <a:pos x="819" y="908"/>
                </a:cxn>
                <a:cxn ang="0">
                  <a:pos x="732" y="722"/>
                </a:cxn>
                <a:cxn ang="0">
                  <a:pos x="921" y="634"/>
                </a:cxn>
                <a:cxn ang="0">
                  <a:pos x="253" y="54"/>
                </a:cxn>
                <a:cxn ang="0">
                  <a:pos x="54" y="0"/>
                </a:cxn>
                <a:cxn ang="0">
                  <a:pos x="0" y="200"/>
                </a:cxn>
                <a:cxn ang="0">
                  <a:pos x="819" y="908"/>
                </a:cxn>
              </a:cxnLst>
              <a:rect l="0" t="0" r="r" b="b"/>
              <a:pathLst>
                <a:path w="921" h="908">
                  <a:moveTo>
                    <a:pt x="819" y="908"/>
                  </a:moveTo>
                  <a:cubicBezTo>
                    <a:pt x="732" y="722"/>
                    <a:pt x="732" y="722"/>
                    <a:pt x="732" y="722"/>
                  </a:cubicBezTo>
                  <a:cubicBezTo>
                    <a:pt x="921" y="634"/>
                    <a:pt x="921" y="634"/>
                    <a:pt x="921" y="634"/>
                  </a:cubicBezTo>
                  <a:cubicBezTo>
                    <a:pt x="642" y="519"/>
                    <a:pt x="407" y="315"/>
                    <a:pt x="253" y="54"/>
                  </a:cubicBezTo>
                  <a:cubicBezTo>
                    <a:pt x="54" y="0"/>
                    <a:pt x="54" y="0"/>
                    <a:pt x="54" y="0"/>
                  </a:cubicBezTo>
                  <a:cubicBezTo>
                    <a:pt x="0" y="200"/>
                    <a:pt x="0" y="200"/>
                    <a:pt x="0" y="200"/>
                  </a:cubicBezTo>
                  <a:cubicBezTo>
                    <a:pt x="188" y="520"/>
                    <a:pt x="477" y="769"/>
                    <a:pt x="819" y="908"/>
                  </a:cubicBezTo>
                  <a:close/>
                </a:path>
              </a:pathLst>
            </a:custGeom>
            <a:solidFill>
              <a:srgbClr val="00C0AE"/>
            </a:solidFill>
            <a:ln w="9525">
              <a:noFill/>
              <a:round/>
              <a:headEnd/>
              <a:tailEnd/>
            </a:ln>
          </p:spPr>
          <p:txBody>
            <a:bodyPr/>
            <a:lstStyle/>
            <a:p>
              <a:endParaRPr lang="en-US" sz="1000" dirty="0"/>
            </a:p>
          </p:txBody>
        </p:sp>
        <p:sp>
          <p:nvSpPr>
            <p:cNvPr id="277" name="Freeform 60">
              <a:extLst>
                <a:ext uri="{FF2B5EF4-FFF2-40B4-BE49-F238E27FC236}">
                  <a16:creationId xmlns:a16="http://schemas.microsoft.com/office/drawing/2014/main" id="{FC4713B6-AAF1-627F-8403-037DE67AE45F}"/>
                </a:ext>
              </a:extLst>
            </p:cNvPr>
            <p:cNvSpPr>
              <a:spLocks/>
            </p:cNvSpPr>
            <p:nvPr/>
          </p:nvSpPr>
          <p:spPr bwMode="gray">
            <a:xfrm>
              <a:off x="9259151" y="4776030"/>
              <a:ext cx="343430" cy="171062"/>
            </a:xfrm>
            <a:custGeom>
              <a:avLst/>
              <a:gdLst/>
              <a:ahLst/>
              <a:cxnLst>
                <a:cxn ang="0">
                  <a:pos x="1022" y="292"/>
                </a:cxn>
                <a:cxn ang="0">
                  <a:pos x="1168" y="146"/>
                </a:cxn>
                <a:cxn ang="0">
                  <a:pos x="1022" y="0"/>
                </a:cxn>
                <a:cxn ang="0">
                  <a:pos x="0" y="355"/>
                </a:cxn>
                <a:cxn ang="0">
                  <a:pos x="204" y="373"/>
                </a:cxn>
                <a:cxn ang="0">
                  <a:pos x="186" y="581"/>
                </a:cxn>
                <a:cxn ang="0">
                  <a:pos x="1022" y="292"/>
                </a:cxn>
              </a:cxnLst>
              <a:rect l="0" t="0" r="r" b="b"/>
              <a:pathLst>
                <a:path w="1168" h="581">
                  <a:moveTo>
                    <a:pt x="1022" y="292"/>
                  </a:moveTo>
                  <a:cubicBezTo>
                    <a:pt x="1168" y="146"/>
                    <a:pt x="1168" y="146"/>
                    <a:pt x="1168" y="146"/>
                  </a:cubicBezTo>
                  <a:cubicBezTo>
                    <a:pt x="1022" y="0"/>
                    <a:pt x="1022" y="0"/>
                    <a:pt x="1022" y="0"/>
                  </a:cubicBezTo>
                  <a:cubicBezTo>
                    <a:pt x="651" y="2"/>
                    <a:pt x="291" y="128"/>
                    <a:pt x="0" y="355"/>
                  </a:cubicBezTo>
                  <a:cubicBezTo>
                    <a:pt x="204" y="373"/>
                    <a:pt x="204" y="373"/>
                    <a:pt x="204" y="373"/>
                  </a:cubicBezTo>
                  <a:cubicBezTo>
                    <a:pt x="186" y="581"/>
                    <a:pt x="186" y="581"/>
                    <a:pt x="186" y="581"/>
                  </a:cubicBezTo>
                  <a:cubicBezTo>
                    <a:pt x="425" y="396"/>
                    <a:pt x="719" y="295"/>
                    <a:pt x="1022" y="292"/>
                  </a:cubicBezTo>
                  <a:close/>
                </a:path>
              </a:pathLst>
            </a:custGeom>
            <a:solidFill>
              <a:srgbClr val="00C0AE"/>
            </a:solidFill>
            <a:ln w="9525">
              <a:noFill/>
              <a:round/>
              <a:headEnd/>
              <a:tailEnd/>
            </a:ln>
          </p:spPr>
          <p:txBody>
            <a:bodyPr/>
            <a:lstStyle/>
            <a:p>
              <a:endParaRPr lang="en-US" sz="1000" dirty="0"/>
            </a:p>
          </p:txBody>
        </p:sp>
        <p:sp>
          <p:nvSpPr>
            <p:cNvPr id="278" name="Freeform 61">
              <a:extLst>
                <a:ext uri="{FF2B5EF4-FFF2-40B4-BE49-F238E27FC236}">
                  <a16:creationId xmlns:a16="http://schemas.microsoft.com/office/drawing/2014/main" id="{4D839827-BF78-5A04-5E17-5D2031AFDC9D}"/>
                </a:ext>
              </a:extLst>
            </p:cNvPr>
            <p:cNvSpPr>
              <a:spLocks/>
            </p:cNvSpPr>
            <p:nvPr/>
          </p:nvSpPr>
          <p:spPr bwMode="gray">
            <a:xfrm>
              <a:off x="9579076" y="4776465"/>
              <a:ext cx="303820" cy="178897"/>
            </a:xfrm>
            <a:custGeom>
              <a:avLst/>
              <a:gdLst/>
              <a:ahLst/>
              <a:cxnLst>
                <a:cxn ang="0">
                  <a:pos x="1032" y="591"/>
                </a:cxn>
                <a:cxn ang="0">
                  <a:pos x="1014" y="385"/>
                </a:cxn>
                <a:cxn ang="0">
                  <a:pos x="3" y="0"/>
                </a:cxn>
                <a:cxn ang="0">
                  <a:pos x="148" y="145"/>
                </a:cxn>
                <a:cxn ang="0">
                  <a:pos x="0" y="293"/>
                </a:cxn>
                <a:cxn ang="0">
                  <a:pos x="826" y="609"/>
                </a:cxn>
                <a:cxn ang="0">
                  <a:pos x="1032" y="591"/>
                </a:cxn>
              </a:cxnLst>
              <a:rect l="0" t="0" r="r" b="b"/>
              <a:pathLst>
                <a:path w="1032" h="609">
                  <a:moveTo>
                    <a:pt x="1032" y="591"/>
                  </a:moveTo>
                  <a:cubicBezTo>
                    <a:pt x="1014" y="385"/>
                    <a:pt x="1014" y="385"/>
                    <a:pt x="1014" y="385"/>
                  </a:cubicBezTo>
                  <a:cubicBezTo>
                    <a:pt x="729" y="149"/>
                    <a:pt x="372" y="13"/>
                    <a:pt x="3" y="0"/>
                  </a:cubicBezTo>
                  <a:cubicBezTo>
                    <a:pt x="148" y="145"/>
                    <a:pt x="148" y="145"/>
                    <a:pt x="148" y="145"/>
                  </a:cubicBezTo>
                  <a:cubicBezTo>
                    <a:pt x="0" y="293"/>
                    <a:pt x="0" y="293"/>
                    <a:pt x="0" y="293"/>
                  </a:cubicBezTo>
                  <a:cubicBezTo>
                    <a:pt x="302" y="305"/>
                    <a:pt x="593" y="416"/>
                    <a:pt x="826" y="609"/>
                  </a:cubicBezTo>
                  <a:lnTo>
                    <a:pt x="1032" y="591"/>
                  </a:lnTo>
                  <a:close/>
                </a:path>
              </a:pathLst>
            </a:custGeom>
            <a:solidFill>
              <a:srgbClr val="00C0AE"/>
            </a:solidFill>
            <a:ln w="9525">
              <a:noFill/>
              <a:round/>
              <a:headEnd/>
              <a:tailEnd/>
            </a:ln>
          </p:spPr>
          <p:txBody>
            <a:bodyPr/>
            <a:lstStyle/>
            <a:p>
              <a:endParaRPr lang="en-US" sz="1000" dirty="0"/>
            </a:p>
          </p:txBody>
        </p:sp>
        <p:sp>
          <p:nvSpPr>
            <p:cNvPr id="279" name="Freeform 62">
              <a:extLst>
                <a:ext uri="{FF2B5EF4-FFF2-40B4-BE49-F238E27FC236}">
                  <a16:creationId xmlns:a16="http://schemas.microsoft.com/office/drawing/2014/main" id="{C524E7C4-6819-2102-EA24-F2143CADFC2C}"/>
                </a:ext>
              </a:extLst>
            </p:cNvPr>
            <p:cNvSpPr>
              <a:spLocks/>
            </p:cNvSpPr>
            <p:nvPr/>
          </p:nvSpPr>
          <p:spPr bwMode="gray">
            <a:xfrm>
              <a:off x="9371016" y="5653539"/>
              <a:ext cx="344300" cy="109253"/>
            </a:xfrm>
            <a:custGeom>
              <a:avLst/>
              <a:gdLst/>
              <a:ahLst/>
              <a:cxnLst>
                <a:cxn ang="0">
                  <a:pos x="1071" y="15"/>
                </a:cxn>
                <a:cxn ang="0">
                  <a:pos x="652" y="80"/>
                </a:cxn>
                <a:cxn ang="0">
                  <a:pos x="187" y="0"/>
                </a:cxn>
                <a:cxn ang="0">
                  <a:pos x="0" y="87"/>
                </a:cxn>
                <a:cxn ang="0">
                  <a:pos x="88" y="274"/>
                </a:cxn>
                <a:cxn ang="0">
                  <a:pos x="652" y="372"/>
                </a:cxn>
                <a:cxn ang="0">
                  <a:pos x="1170" y="290"/>
                </a:cxn>
                <a:cxn ang="0">
                  <a:pos x="983" y="203"/>
                </a:cxn>
                <a:cxn ang="0">
                  <a:pos x="1071" y="15"/>
                </a:cxn>
              </a:cxnLst>
              <a:rect l="0" t="0" r="r" b="b"/>
              <a:pathLst>
                <a:path w="1170" h="372">
                  <a:moveTo>
                    <a:pt x="1071" y="15"/>
                  </a:moveTo>
                  <a:cubicBezTo>
                    <a:pt x="936" y="58"/>
                    <a:pt x="795" y="80"/>
                    <a:pt x="652" y="80"/>
                  </a:cubicBezTo>
                  <a:cubicBezTo>
                    <a:pt x="492" y="80"/>
                    <a:pt x="336" y="53"/>
                    <a:pt x="187" y="0"/>
                  </a:cubicBezTo>
                  <a:cubicBezTo>
                    <a:pt x="0" y="87"/>
                    <a:pt x="0" y="87"/>
                    <a:pt x="0" y="87"/>
                  </a:cubicBezTo>
                  <a:cubicBezTo>
                    <a:pt x="88" y="274"/>
                    <a:pt x="88" y="274"/>
                    <a:pt x="88" y="274"/>
                  </a:cubicBezTo>
                  <a:cubicBezTo>
                    <a:pt x="269" y="339"/>
                    <a:pt x="458" y="372"/>
                    <a:pt x="652" y="372"/>
                  </a:cubicBezTo>
                  <a:cubicBezTo>
                    <a:pt x="829" y="372"/>
                    <a:pt x="1003" y="344"/>
                    <a:pt x="1170" y="290"/>
                  </a:cubicBezTo>
                  <a:cubicBezTo>
                    <a:pt x="983" y="203"/>
                    <a:pt x="983" y="203"/>
                    <a:pt x="983" y="203"/>
                  </a:cubicBezTo>
                  <a:lnTo>
                    <a:pt x="1071" y="15"/>
                  </a:lnTo>
                  <a:close/>
                </a:path>
              </a:pathLst>
            </a:custGeom>
            <a:solidFill>
              <a:srgbClr val="00C0AE"/>
            </a:solidFill>
            <a:ln w="9525">
              <a:noFill/>
              <a:round/>
              <a:headEnd/>
              <a:tailEnd/>
            </a:ln>
          </p:spPr>
          <p:txBody>
            <a:bodyPr/>
            <a:lstStyle/>
            <a:p>
              <a:endParaRPr lang="en-US" sz="1000" dirty="0"/>
            </a:p>
          </p:txBody>
        </p:sp>
        <p:sp>
          <p:nvSpPr>
            <p:cNvPr id="280" name="Freeform 63">
              <a:extLst>
                <a:ext uri="{FF2B5EF4-FFF2-40B4-BE49-F238E27FC236}">
                  <a16:creationId xmlns:a16="http://schemas.microsoft.com/office/drawing/2014/main" id="{24B143D7-4A55-4907-5AF7-1E63F860F6AF}"/>
                </a:ext>
              </a:extLst>
            </p:cNvPr>
            <p:cNvSpPr>
              <a:spLocks/>
            </p:cNvSpPr>
            <p:nvPr/>
          </p:nvSpPr>
          <p:spPr bwMode="gray">
            <a:xfrm>
              <a:off x="9679188" y="5487265"/>
              <a:ext cx="302079" cy="244623"/>
            </a:xfrm>
            <a:custGeom>
              <a:avLst/>
              <a:gdLst/>
              <a:ahLst/>
              <a:cxnLst>
                <a:cxn ang="0">
                  <a:pos x="774" y="0"/>
                </a:cxn>
                <a:cxn ang="0">
                  <a:pos x="87" y="557"/>
                </a:cxn>
                <a:cxn ang="0">
                  <a:pos x="0" y="744"/>
                </a:cxn>
                <a:cxn ang="0">
                  <a:pos x="188" y="831"/>
                </a:cxn>
                <a:cxn ang="0">
                  <a:pos x="1027" y="148"/>
                </a:cxn>
                <a:cxn ang="0">
                  <a:pos x="828" y="201"/>
                </a:cxn>
                <a:cxn ang="0">
                  <a:pos x="774" y="0"/>
                </a:cxn>
              </a:cxnLst>
              <a:rect l="0" t="0" r="r" b="b"/>
              <a:pathLst>
                <a:path w="1027" h="831">
                  <a:moveTo>
                    <a:pt x="774" y="0"/>
                  </a:moveTo>
                  <a:cubicBezTo>
                    <a:pt x="612" y="255"/>
                    <a:pt x="370" y="452"/>
                    <a:pt x="87" y="557"/>
                  </a:cubicBezTo>
                  <a:cubicBezTo>
                    <a:pt x="0" y="744"/>
                    <a:pt x="0" y="744"/>
                    <a:pt x="0" y="744"/>
                  </a:cubicBezTo>
                  <a:cubicBezTo>
                    <a:pt x="188" y="831"/>
                    <a:pt x="188" y="831"/>
                    <a:pt x="188" y="831"/>
                  </a:cubicBezTo>
                  <a:cubicBezTo>
                    <a:pt x="535" y="703"/>
                    <a:pt x="830" y="462"/>
                    <a:pt x="1027" y="148"/>
                  </a:cubicBezTo>
                  <a:cubicBezTo>
                    <a:pt x="828" y="201"/>
                    <a:pt x="828" y="201"/>
                    <a:pt x="828" y="201"/>
                  </a:cubicBezTo>
                  <a:lnTo>
                    <a:pt x="774" y="0"/>
                  </a:lnTo>
                  <a:close/>
                </a:path>
              </a:pathLst>
            </a:custGeom>
            <a:solidFill>
              <a:srgbClr val="00C0AE"/>
            </a:solidFill>
            <a:ln w="9525">
              <a:noFill/>
              <a:round/>
              <a:headEnd/>
              <a:tailEnd/>
            </a:ln>
          </p:spPr>
          <p:txBody>
            <a:bodyPr/>
            <a:lstStyle/>
            <a:p>
              <a:endParaRPr lang="en-US" sz="1000" dirty="0"/>
            </a:p>
          </p:txBody>
        </p:sp>
        <p:sp>
          <p:nvSpPr>
            <p:cNvPr id="281" name="Freeform 64">
              <a:extLst>
                <a:ext uri="{FF2B5EF4-FFF2-40B4-BE49-F238E27FC236}">
                  <a16:creationId xmlns:a16="http://schemas.microsoft.com/office/drawing/2014/main" id="{2257D287-097D-38EA-7A7F-1EAAECC5650E}"/>
                </a:ext>
              </a:extLst>
            </p:cNvPr>
            <p:cNvSpPr>
              <a:spLocks/>
            </p:cNvSpPr>
            <p:nvPr/>
          </p:nvSpPr>
          <p:spPr bwMode="gray">
            <a:xfrm>
              <a:off x="9836757" y="4902694"/>
              <a:ext cx="211107" cy="327760"/>
            </a:xfrm>
            <a:custGeom>
              <a:avLst/>
              <a:gdLst/>
              <a:ahLst/>
              <a:cxnLst>
                <a:cxn ang="0">
                  <a:pos x="190" y="0"/>
                </a:cxn>
                <a:cxn ang="0">
                  <a:pos x="208" y="205"/>
                </a:cxn>
                <a:cxn ang="0">
                  <a:pos x="0" y="223"/>
                </a:cxn>
                <a:cxn ang="0">
                  <a:pos x="430" y="996"/>
                </a:cxn>
                <a:cxn ang="0">
                  <a:pos x="599" y="1114"/>
                </a:cxn>
                <a:cxn ang="0">
                  <a:pos x="717" y="945"/>
                </a:cxn>
                <a:cxn ang="0">
                  <a:pos x="190" y="0"/>
                </a:cxn>
              </a:cxnLst>
              <a:rect l="0" t="0" r="r" b="b"/>
              <a:pathLst>
                <a:path w="717" h="1114">
                  <a:moveTo>
                    <a:pt x="190" y="0"/>
                  </a:moveTo>
                  <a:cubicBezTo>
                    <a:pt x="208" y="205"/>
                    <a:pt x="208" y="205"/>
                    <a:pt x="208" y="205"/>
                  </a:cubicBezTo>
                  <a:cubicBezTo>
                    <a:pt x="0" y="223"/>
                    <a:pt x="0" y="223"/>
                    <a:pt x="0" y="223"/>
                  </a:cubicBezTo>
                  <a:cubicBezTo>
                    <a:pt x="224" y="427"/>
                    <a:pt x="375" y="699"/>
                    <a:pt x="430" y="996"/>
                  </a:cubicBezTo>
                  <a:cubicBezTo>
                    <a:pt x="599" y="1114"/>
                    <a:pt x="599" y="1114"/>
                    <a:pt x="599" y="1114"/>
                  </a:cubicBezTo>
                  <a:cubicBezTo>
                    <a:pt x="717" y="945"/>
                    <a:pt x="717" y="945"/>
                    <a:pt x="717" y="945"/>
                  </a:cubicBezTo>
                  <a:cubicBezTo>
                    <a:pt x="651" y="581"/>
                    <a:pt x="465" y="249"/>
                    <a:pt x="190" y="0"/>
                  </a:cubicBezTo>
                  <a:close/>
                </a:path>
              </a:pathLst>
            </a:custGeom>
            <a:solidFill>
              <a:srgbClr val="00C0AE"/>
            </a:solidFill>
            <a:ln w="9525">
              <a:noFill/>
              <a:round/>
              <a:headEnd/>
              <a:tailEnd/>
            </a:ln>
          </p:spPr>
          <p:txBody>
            <a:bodyPr/>
            <a:lstStyle/>
            <a:p>
              <a:endParaRPr lang="en-US" sz="1000" dirty="0"/>
            </a:p>
          </p:txBody>
        </p:sp>
        <p:sp>
          <p:nvSpPr>
            <p:cNvPr id="282" name="Freeform 65">
              <a:extLst>
                <a:ext uri="{FF2B5EF4-FFF2-40B4-BE49-F238E27FC236}">
                  <a16:creationId xmlns:a16="http://schemas.microsoft.com/office/drawing/2014/main" id="{5B1EC181-4E85-9729-9EEA-1F4F418560BF}"/>
                </a:ext>
              </a:extLst>
            </p:cNvPr>
            <p:cNvSpPr>
              <a:spLocks/>
            </p:cNvSpPr>
            <p:nvPr/>
          </p:nvSpPr>
          <p:spPr bwMode="gray">
            <a:xfrm>
              <a:off x="9916847" y="5200856"/>
              <a:ext cx="138852" cy="328195"/>
            </a:xfrm>
            <a:custGeom>
              <a:avLst/>
              <a:gdLst/>
              <a:ahLst/>
              <a:cxnLst>
                <a:cxn ang="0">
                  <a:pos x="253" y="1063"/>
                </a:cxn>
                <a:cxn ang="0">
                  <a:pos x="472" y="233"/>
                </a:cxn>
                <a:cxn ang="0">
                  <a:pos x="456" y="0"/>
                </a:cxn>
                <a:cxn ang="0">
                  <a:pos x="338" y="168"/>
                </a:cxn>
                <a:cxn ang="0">
                  <a:pos x="168" y="49"/>
                </a:cxn>
                <a:cxn ang="0">
                  <a:pos x="180" y="233"/>
                </a:cxn>
                <a:cxn ang="0">
                  <a:pos x="0" y="917"/>
                </a:cxn>
                <a:cxn ang="0">
                  <a:pos x="53" y="1116"/>
                </a:cxn>
                <a:cxn ang="0">
                  <a:pos x="253" y="1063"/>
                </a:cxn>
              </a:cxnLst>
              <a:rect l="0" t="0" r="r" b="b"/>
              <a:pathLst>
                <a:path w="472" h="1116">
                  <a:moveTo>
                    <a:pt x="253" y="1063"/>
                  </a:moveTo>
                  <a:cubicBezTo>
                    <a:pt x="397" y="811"/>
                    <a:pt x="472" y="524"/>
                    <a:pt x="472" y="233"/>
                  </a:cubicBezTo>
                  <a:cubicBezTo>
                    <a:pt x="472" y="155"/>
                    <a:pt x="467" y="77"/>
                    <a:pt x="456" y="0"/>
                  </a:cubicBezTo>
                  <a:cubicBezTo>
                    <a:pt x="338" y="168"/>
                    <a:pt x="338" y="168"/>
                    <a:pt x="338" y="168"/>
                  </a:cubicBezTo>
                  <a:cubicBezTo>
                    <a:pt x="168" y="49"/>
                    <a:pt x="168" y="49"/>
                    <a:pt x="168" y="49"/>
                  </a:cubicBezTo>
                  <a:cubicBezTo>
                    <a:pt x="176" y="110"/>
                    <a:pt x="180" y="171"/>
                    <a:pt x="180" y="233"/>
                  </a:cubicBezTo>
                  <a:cubicBezTo>
                    <a:pt x="180" y="473"/>
                    <a:pt x="118" y="709"/>
                    <a:pt x="0" y="917"/>
                  </a:cubicBezTo>
                  <a:cubicBezTo>
                    <a:pt x="53" y="1116"/>
                    <a:pt x="53" y="1116"/>
                    <a:pt x="53" y="1116"/>
                  </a:cubicBezTo>
                  <a:lnTo>
                    <a:pt x="253" y="1063"/>
                  </a:lnTo>
                  <a:close/>
                </a:path>
              </a:pathLst>
            </a:custGeom>
            <a:solidFill>
              <a:srgbClr val="00C0AE"/>
            </a:solidFill>
            <a:ln w="9525">
              <a:noFill/>
              <a:round/>
              <a:headEnd/>
              <a:tailEnd/>
            </a:ln>
          </p:spPr>
          <p:txBody>
            <a:bodyPr/>
            <a:lstStyle/>
            <a:p>
              <a:endParaRPr lang="en-US" sz="1000" dirty="0"/>
            </a:p>
          </p:txBody>
        </p:sp>
        <p:sp>
          <p:nvSpPr>
            <p:cNvPr id="283" name="Freeform 66">
              <a:extLst>
                <a:ext uri="{FF2B5EF4-FFF2-40B4-BE49-F238E27FC236}">
                  <a16:creationId xmlns:a16="http://schemas.microsoft.com/office/drawing/2014/main" id="{828C7B8A-8E36-4974-748B-AF83C00F61FD}"/>
                </a:ext>
              </a:extLst>
            </p:cNvPr>
            <p:cNvSpPr>
              <a:spLocks/>
            </p:cNvSpPr>
            <p:nvPr/>
          </p:nvSpPr>
          <p:spPr bwMode="gray">
            <a:xfrm>
              <a:off x="9079819" y="4893554"/>
              <a:ext cx="224165" cy="288585"/>
            </a:xfrm>
            <a:custGeom>
              <a:avLst/>
              <a:gdLst/>
              <a:ahLst/>
              <a:cxnLst>
                <a:cxn ang="0">
                  <a:pos x="743" y="224"/>
                </a:cxn>
                <a:cxn ang="0">
                  <a:pos x="761" y="18"/>
                </a:cxn>
                <a:cxn ang="0">
                  <a:pos x="555" y="0"/>
                </a:cxn>
                <a:cxn ang="0">
                  <a:pos x="0" y="929"/>
                </a:cxn>
                <a:cxn ang="0">
                  <a:pos x="169" y="811"/>
                </a:cxn>
                <a:cxn ang="0">
                  <a:pos x="288" y="982"/>
                </a:cxn>
                <a:cxn ang="0">
                  <a:pos x="743" y="224"/>
                </a:cxn>
              </a:cxnLst>
              <a:rect l="0" t="0" r="r" b="b"/>
              <a:pathLst>
                <a:path w="761" h="982">
                  <a:moveTo>
                    <a:pt x="743" y="224"/>
                  </a:moveTo>
                  <a:cubicBezTo>
                    <a:pt x="761" y="18"/>
                    <a:pt x="761" y="18"/>
                    <a:pt x="761" y="18"/>
                  </a:cubicBezTo>
                  <a:cubicBezTo>
                    <a:pt x="555" y="0"/>
                    <a:pt x="555" y="0"/>
                    <a:pt x="555" y="0"/>
                  </a:cubicBezTo>
                  <a:cubicBezTo>
                    <a:pt x="272" y="241"/>
                    <a:pt x="77" y="568"/>
                    <a:pt x="0" y="929"/>
                  </a:cubicBezTo>
                  <a:cubicBezTo>
                    <a:pt x="169" y="811"/>
                    <a:pt x="169" y="811"/>
                    <a:pt x="169" y="811"/>
                  </a:cubicBezTo>
                  <a:cubicBezTo>
                    <a:pt x="288" y="982"/>
                    <a:pt x="288" y="982"/>
                    <a:pt x="288" y="982"/>
                  </a:cubicBezTo>
                  <a:cubicBezTo>
                    <a:pt x="352" y="688"/>
                    <a:pt x="512" y="421"/>
                    <a:pt x="743" y="224"/>
                  </a:cubicBezTo>
                  <a:close/>
                </a:path>
              </a:pathLst>
            </a:custGeom>
            <a:solidFill>
              <a:srgbClr val="00C0AE"/>
            </a:solidFill>
            <a:ln w="9525">
              <a:noFill/>
              <a:round/>
              <a:headEnd/>
              <a:tailEnd/>
            </a:ln>
          </p:spPr>
          <p:txBody>
            <a:bodyPr/>
            <a:lstStyle/>
            <a:p>
              <a:endParaRPr lang="en-US" sz="1000" dirty="0"/>
            </a:p>
          </p:txBody>
        </p:sp>
        <p:grpSp>
          <p:nvGrpSpPr>
            <p:cNvPr id="284" name="Group 283">
              <a:extLst>
                <a:ext uri="{FF2B5EF4-FFF2-40B4-BE49-F238E27FC236}">
                  <a16:creationId xmlns:a16="http://schemas.microsoft.com/office/drawing/2014/main" id="{C825D075-A89B-4138-1964-90A736BCC7A2}"/>
                </a:ext>
              </a:extLst>
            </p:cNvPr>
            <p:cNvGrpSpPr/>
            <p:nvPr/>
          </p:nvGrpSpPr>
          <p:grpSpPr>
            <a:xfrm>
              <a:off x="9169485" y="4876143"/>
              <a:ext cx="786537" cy="786537"/>
              <a:chOff x="9169485" y="4876143"/>
              <a:chExt cx="786537" cy="786537"/>
            </a:xfrm>
          </p:grpSpPr>
          <p:sp>
            <p:nvSpPr>
              <p:cNvPr id="285" name="Freeform 67">
                <a:extLst>
                  <a:ext uri="{FF2B5EF4-FFF2-40B4-BE49-F238E27FC236}">
                    <a16:creationId xmlns:a16="http://schemas.microsoft.com/office/drawing/2014/main" id="{8E4842C9-7F99-C793-CAAB-2779B87BBD5B}"/>
                  </a:ext>
                </a:extLst>
              </p:cNvPr>
              <p:cNvSpPr>
                <a:spLocks/>
              </p:cNvSpPr>
              <p:nvPr/>
            </p:nvSpPr>
            <p:spPr bwMode="gray">
              <a:xfrm>
                <a:off x="9176885" y="4972773"/>
                <a:ext cx="367805" cy="286409"/>
              </a:xfrm>
              <a:custGeom>
                <a:avLst/>
                <a:gdLst/>
                <a:ahLst/>
                <a:cxnLst>
                  <a:cxn ang="0">
                    <a:pos x="0" y="752"/>
                  </a:cxn>
                  <a:cxn ang="0">
                    <a:pos x="1251" y="973"/>
                  </a:cxn>
                  <a:cxn ang="0">
                    <a:pos x="434" y="0"/>
                  </a:cxn>
                  <a:cxn ang="0">
                    <a:pos x="0" y="752"/>
                  </a:cxn>
                </a:cxnLst>
                <a:rect l="0" t="0" r="r" b="b"/>
                <a:pathLst>
                  <a:path w="1251" h="973">
                    <a:moveTo>
                      <a:pt x="0" y="752"/>
                    </a:moveTo>
                    <a:cubicBezTo>
                      <a:pt x="1251" y="973"/>
                      <a:pt x="1251" y="973"/>
                      <a:pt x="1251" y="973"/>
                    </a:cubicBezTo>
                    <a:cubicBezTo>
                      <a:pt x="434" y="0"/>
                      <a:pt x="434" y="0"/>
                      <a:pt x="434" y="0"/>
                    </a:cubicBezTo>
                    <a:cubicBezTo>
                      <a:pt x="209" y="196"/>
                      <a:pt x="56" y="461"/>
                      <a:pt x="0" y="752"/>
                    </a:cubicBezTo>
                    <a:close/>
                  </a:path>
                </a:pathLst>
              </a:custGeom>
              <a:solidFill>
                <a:srgbClr val="00338D"/>
              </a:solidFill>
              <a:ln w="9525">
                <a:noFill/>
                <a:round/>
                <a:headEnd/>
                <a:tailEnd/>
              </a:ln>
            </p:spPr>
            <p:txBody>
              <a:bodyPr/>
              <a:lstStyle/>
              <a:p>
                <a:endParaRPr lang="en-US" sz="1000" dirty="0"/>
              </a:p>
            </p:txBody>
          </p:sp>
          <p:sp>
            <p:nvSpPr>
              <p:cNvPr id="286" name="Freeform 68">
                <a:extLst>
                  <a:ext uri="{FF2B5EF4-FFF2-40B4-BE49-F238E27FC236}">
                    <a16:creationId xmlns:a16="http://schemas.microsoft.com/office/drawing/2014/main" id="{9B912944-102C-4F98-9854-530C2C3A66D9}"/>
                  </a:ext>
                </a:extLst>
              </p:cNvPr>
              <p:cNvSpPr>
                <a:spLocks/>
              </p:cNvSpPr>
              <p:nvPr/>
            </p:nvSpPr>
            <p:spPr bwMode="gray">
              <a:xfrm>
                <a:off x="9169485" y="5208256"/>
                <a:ext cx="373028" cy="251587"/>
              </a:xfrm>
              <a:custGeom>
                <a:avLst/>
                <a:gdLst/>
                <a:ahLst/>
                <a:cxnLst>
                  <a:cxn ang="0">
                    <a:pos x="167" y="856"/>
                  </a:cxn>
                  <a:cxn ang="0">
                    <a:pos x="1268" y="220"/>
                  </a:cxn>
                  <a:cxn ang="0">
                    <a:pos x="16" y="0"/>
                  </a:cxn>
                  <a:cxn ang="0">
                    <a:pos x="0" y="208"/>
                  </a:cxn>
                  <a:cxn ang="0">
                    <a:pos x="167" y="856"/>
                  </a:cxn>
                </a:cxnLst>
                <a:rect l="0" t="0" r="r" b="b"/>
                <a:pathLst>
                  <a:path w="1268" h="856">
                    <a:moveTo>
                      <a:pt x="167" y="856"/>
                    </a:moveTo>
                    <a:cubicBezTo>
                      <a:pt x="1268" y="220"/>
                      <a:pt x="1268" y="220"/>
                      <a:pt x="1268" y="220"/>
                    </a:cubicBezTo>
                    <a:cubicBezTo>
                      <a:pt x="16" y="0"/>
                      <a:pt x="16" y="0"/>
                      <a:pt x="16" y="0"/>
                    </a:cubicBezTo>
                    <a:cubicBezTo>
                      <a:pt x="5" y="68"/>
                      <a:pt x="0" y="138"/>
                      <a:pt x="0" y="208"/>
                    </a:cubicBezTo>
                    <a:cubicBezTo>
                      <a:pt x="0" y="435"/>
                      <a:pt x="58" y="658"/>
                      <a:pt x="167" y="856"/>
                    </a:cubicBezTo>
                    <a:close/>
                  </a:path>
                </a:pathLst>
              </a:custGeom>
              <a:solidFill>
                <a:srgbClr val="00338D"/>
              </a:solidFill>
              <a:ln w="9525">
                <a:noFill/>
                <a:round/>
                <a:headEnd/>
                <a:tailEnd/>
              </a:ln>
            </p:spPr>
            <p:txBody>
              <a:bodyPr/>
              <a:lstStyle/>
              <a:p>
                <a:endParaRPr lang="en-US" sz="1000" dirty="0"/>
              </a:p>
            </p:txBody>
          </p:sp>
          <p:sp>
            <p:nvSpPr>
              <p:cNvPr id="287" name="Freeform 69">
                <a:extLst>
                  <a:ext uri="{FF2B5EF4-FFF2-40B4-BE49-F238E27FC236}">
                    <a16:creationId xmlns:a16="http://schemas.microsoft.com/office/drawing/2014/main" id="{5391425F-AAA0-1F1B-2752-D09B0A303F45}"/>
                  </a:ext>
                </a:extLst>
              </p:cNvPr>
              <p:cNvSpPr>
                <a:spLocks/>
              </p:cNvSpPr>
              <p:nvPr/>
            </p:nvSpPr>
            <p:spPr bwMode="gray">
              <a:xfrm>
                <a:off x="9225635" y="5285299"/>
                <a:ext cx="323843" cy="351265"/>
              </a:xfrm>
              <a:custGeom>
                <a:avLst/>
                <a:gdLst/>
                <a:ahLst/>
                <a:cxnLst>
                  <a:cxn ang="0">
                    <a:pos x="666" y="1194"/>
                  </a:cxn>
                  <a:cxn ang="0">
                    <a:pos x="1101" y="0"/>
                  </a:cxn>
                  <a:cxn ang="0">
                    <a:pos x="0" y="635"/>
                  </a:cxn>
                  <a:cxn ang="0">
                    <a:pos x="666" y="1194"/>
                  </a:cxn>
                </a:cxnLst>
                <a:rect l="0" t="0" r="r" b="b"/>
                <a:pathLst>
                  <a:path w="1101" h="1194">
                    <a:moveTo>
                      <a:pt x="666" y="1194"/>
                    </a:moveTo>
                    <a:cubicBezTo>
                      <a:pt x="1101" y="0"/>
                      <a:pt x="1101" y="0"/>
                      <a:pt x="1101" y="0"/>
                    </a:cubicBezTo>
                    <a:cubicBezTo>
                      <a:pt x="0" y="635"/>
                      <a:pt x="0" y="635"/>
                      <a:pt x="0" y="635"/>
                    </a:cubicBezTo>
                    <a:cubicBezTo>
                      <a:pt x="154" y="890"/>
                      <a:pt x="389" y="1087"/>
                      <a:pt x="666" y="1194"/>
                    </a:cubicBezTo>
                    <a:close/>
                  </a:path>
                </a:pathLst>
              </a:custGeom>
              <a:solidFill>
                <a:srgbClr val="00338D"/>
              </a:solidFill>
              <a:ln w="9525">
                <a:noFill/>
                <a:round/>
                <a:headEnd/>
                <a:tailEnd/>
              </a:ln>
            </p:spPr>
            <p:txBody>
              <a:bodyPr/>
              <a:lstStyle/>
              <a:p>
                <a:endParaRPr lang="en-US" sz="1000" dirty="0"/>
              </a:p>
            </p:txBody>
          </p:sp>
          <p:sp>
            <p:nvSpPr>
              <p:cNvPr id="288" name="Freeform 70">
                <a:extLst>
                  <a:ext uri="{FF2B5EF4-FFF2-40B4-BE49-F238E27FC236}">
                    <a16:creationId xmlns:a16="http://schemas.microsoft.com/office/drawing/2014/main" id="{D58D0239-1F2C-9221-6456-CCA42EF64B2D}"/>
                  </a:ext>
                </a:extLst>
              </p:cNvPr>
              <p:cNvSpPr>
                <a:spLocks/>
              </p:cNvSpPr>
              <p:nvPr/>
            </p:nvSpPr>
            <p:spPr bwMode="gray">
              <a:xfrm>
                <a:off x="9315301" y="4876143"/>
                <a:ext cx="240270" cy="373899"/>
              </a:xfrm>
              <a:custGeom>
                <a:avLst/>
                <a:gdLst/>
                <a:ahLst/>
                <a:cxnLst>
                  <a:cxn ang="0">
                    <a:pos x="817" y="0"/>
                  </a:cxn>
                  <a:cxn ang="0">
                    <a:pos x="0" y="297"/>
                  </a:cxn>
                  <a:cxn ang="0">
                    <a:pos x="817" y="1270"/>
                  </a:cxn>
                  <a:cxn ang="0">
                    <a:pos x="817" y="0"/>
                  </a:cxn>
                </a:cxnLst>
                <a:rect l="0" t="0" r="r" b="b"/>
                <a:pathLst>
                  <a:path w="817" h="1270">
                    <a:moveTo>
                      <a:pt x="817" y="0"/>
                    </a:moveTo>
                    <a:cubicBezTo>
                      <a:pt x="519" y="5"/>
                      <a:pt x="231" y="110"/>
                      <a:pt x="0" y="297"/>
                    </a:cubicBezTo>
                    <a:cubicBezTo>
                      <a:pt x="817" y="1270"/>
                      <a:pt x="817" y="1270"/>
                      <a:pt x="817" y="1270"/>
                    </a:cubicBezTo>
                    <a:lnTo>
                      <a:pt x="817" y="0"/>
                    </a:lnTo>
                    <a:close/>
                  </a:path>
                </a:pathLst>
              </a:custGeom>
              <a:solidFill>
                <a:srgbClr val="00338D"/>
              </a:solidFill>
              <a:ln w="9525">
                <a:noFill/>
                <a:round/>
                <a:headEnd/>
                <a:tailEnd/>
              </a:ln>
            </p:spPr>
            <p:txBody>
              <a:bodyPr/>
              <a:lstStyle/>
              <a:p>
                <a:endParaRPr lang="en-US" sz="1000" dirty="0"/>
              </a:p>
            </p:txBody>
          </p:sp>
          <p:sp>
            <p:nvSpPr>
              <p:cNvPr id="289" name="Freeform 71">
                <a:extLst>
                  <a:ext uri="{FF2B5EF4-FFF2-40B4-BE49-F238E27FC236}">
                    <a16:creationId xmlns:a16="http://schemas.microsoft.com/office/drawing/2014/main" id="{8CA1EC1C-C5FE-A3DA-6CA2-4C348168E693}"/>
                  </a:ext>
                </a:extLst>
              </p:cNvPr>
              <p:cNvSpPr>
                <a:spLocks/>
              </p:cNvSpPr>
              <p:nvPr/>
            </p:nvSpPr>
            <p:spPr bwMode="gray">
              <a:xfrm>
                <a:off x="9569935" y="4876143"/>
                <a:ext cx="239835" cy="373899"/>
              </a:xfrm>
              <a:custGeom>
                <a:avLst/>
                <a:gdLst/>
                <a:ahLst/>
                <a:cxnLst>
                  <a:cxn ang="0">
                    <a:pos x="0" y="1270"/>
                  </a:cxn>
                  <a:cxn ang="0">
                    <a:pos x="816" y="297"/>
                  </a:cxn>
                  <a:cxn ang="0">
                    <a:pos x="0" y="0"/>
                  </a:cxn>
                  <a:cxn ang="0">
                    <a:pos x="0" y="1270"/>
                  </a:cxn>
                </a:cxnLst>
                <a:rect l="0" t="0" r="r" b="b"/>
                <a:pathLst>
                  <a:path w="816" h="1270">
                    <a:moveTo>
                      <a:pt x="0" y="1270"/>
                    </a:moveTo>
                    <a:cubicBezTo>
                      <a:pt x="816" y="297"/>
                      <a:pt x="816" y="297"/>
                      <a:pt x="816" y="297"/>
                    </a:cubicBezTo>
                    <a:cubicBezTo>
                      <a:pt x="585" y="110"/>
                      <a:pt x="297" y="5"/>
                      <a:pt x="0" y="0"/>
                    </a:cubicBezTo>
                    <a:lnTo>
                      <a:pt x="0" y="1270"/>
                    </a:lnTo>
                    <a:close/>
                  </a:path>
                </a:pathLst>
              </a:custGeom>
              <a:solidFill>
                <a:srgbClr val="00338D"/>
              </a:solidFill>
              <a:ln w="9525">
                <a:noFill/>
                <a:round/>
                <a:headEnd/>
                <a:tailEnd/>
              </a:ln>
            </p:spPr>
            <p:txBody>
              <a:bodyPr/>
              <a:lstStyle/>
              <a:p>
                <a:endParaRPr lang="en-US" sz="1000" dirty="0"/>
              </a:p>
            </p:txBody>
          </p:sp>
          <p:sp>
            <p:nvSpPr>
              <p:cNvPr id="290" name="Freeform 72">
                <a:extLst>
                  <a:ext uri="{FF2B5EF4-FFF2-40B4-BE49-F238E27FC236}">
                    <a16:creationId xmlns:a16="http://schemas.microsoft.com/office/drawing/2014/main" id="{9533BEFA-56A2-1ACD-4463-87290AB0F899}"/>
                  </a:ext>
                </a:extLst>
              </p:cNvPr>
              <p:cNvSpPr>
                <a:spLocks/>
              </p:cNvSpPr>
              <p:nvPr/>
            </p:nvSpPr>
            <p:spPr bwMode="gray">
              <a:xfrm>
                <a:off x="9435001" y="5290087"/>
                <a:ext cx="255505" cy="372593"/>
              </a:xfrm>
              <a:custGeom>
                <a:avLst/>
                <a:gdLst/>
                <a:ahLst/>
                <a:cxnLst>
                  <a:cxn ang="0">
                    <a:pos x="869" y="1194"/>
                  </a:cxn>
                  <a:cxn ang="0">
                    <a:pos x="435" y="0"/>
                  </a:cxn>
                  <a:cxn ang="0">
                    <a:pos x="0" y="1194"/>
                  </a:cxn>
                  <a:cxn ang="0">
                    <a:pos x="435" y="1267"/>
                  </a:cxn>
                  <a:cxn ang="0">
                    <a:pos x="869" y="1194"/>
                  </a:cxn>
                </a:cxnLst>
                <a:rect l="0" t="0" r="r" b="b"/>
                <a:pathLst>
                  <a:path w="869" h="1267">
                    <a:moveTo>
                      <a:pt x="869" y="1194"/>
                    </a:moveTo>
                    <a:cubicBezTo>
                      <a:pt x="435" y="0"/>
                      <a:pt x="435" y="0"/>
                      <a:pt x="435" y="0"/>
                    </a:cubicBezTo>
                    <a:cubicBezTo>
                      <a:pt x="0" y="1194"/>
                      <a:pt x="0" y="1194"/>
                      <a:pt x="0" y="1194"/>
                    </a:cubicBezTo>
                    <a:cubicBezTo>
                      <a:pt x="140" y="1242"/>
                      <a:pt x="286" y="1267"/>
                      <a:pt x="435" y="1267"/>
                    </a:cubicBezTo>
                    <a:cubicBezTo>
                      <a:pt x="584" y="1267"/>
                      <a:pt x="730" y="1242"/>
                      <a:pt x="869" y="1194"/>
                    </a:cubicBezTo>
                    <a:close/>
                  </a:path>
                </a:pathLst>
              </a:custGeom>
              <a:solidFill>
                <a:srgbClr val="00338D"/>
              </a:solidFill>
              <a:ln w="9525">
                <a:noFill/>
                <a:round/>
                <a:headEnd/>
                <a:tailEnd/>
              </a:ln>
            </p:spPr>
            <p:txBody>
              <a:bodyPr/>
              <a:lstStyle/>
              <a:p>
                <a:endParaRPr lang="en-US" sz="1000" dirty="0"/>
              </a:p>
            </p:txBody>
          </p:sp>
          <p:sp>
            <p:nvSpPr>
              <p:cNvPr id="291" name="Freeform 73">
                <a:extLst>
                  <a:ext uri="{FF2B5EF4-FFF2-40B4-BE49-F238E27FC236}">
                    <a16:creationId xmlns:a16="http://schemas.microsoft.com/office/drawing/2014/main" id="{479D2EFB-F5C0-6E16-9455-A0F3D0A58C5D}"/>
                  </a:ext>
                </a:extLst>
              </p:cNvPr>
              <p:cNvSpPr>
                <a:spLocks/>
              </p:cNvSpPr>
              <p:nvPr/>
            </p:nvSpPr>
            <p:spPr bwMode="gray">
              <a:xfrm>
                <a:off x="9576029" y="5285299"/>
                <a:ext cx="323407" cy="351265"/>
              </a:xfrm>
              <a:custGeom>
                <a:avLst/>
                <a:gdLst/>
                <a:ahLst/>
                <a:cxnLst>
                  <a:cxn ang="0">
                    <a:pos x="1100" y="635"/>
                  </a:cxn>
                  <a:cxn ang="0">
                    <a:pos x="0" y="0"/>
                  </a:cxn>
                  <a:cxn ang="0">
                    <a:pos x="434" y="1194"/>
                  </a:cxn>
                  <a:cxn ang="0">
                    <a:pos x="1100" y="635"/>
                  </a:cxn>
                </a:cxnLst>
                <a:rect l="0" t="0" r="r" b="b"/>
                <a:pathLst>
                  <a:path w="1100" h="1194">
                    <a:moveTo>
                      <a:pt x="1100" y="635"/>
                    </a:moveTo>
                    <a:cubicBezTo>
                      <a:pt x="0" y="0"/>
                      <a:pt x="0" y="0"/>
                      <a:pt x="0" y="0"/>
                    </a:cubicBezTo>
                    <a:cubicBezTo>
                      <a:pt x="434" y="1194"/>
                      <a:pt x="434" y="1194"/>
                      <a:pt x="434" y="1194"/>
                    </a:cubicBezTo>
                    <a:cubicBezTo>
                      <a:pt x="711" y="1087"/>
                      <a:pt x="946" y="890"/>
                      <a:pt x="1100" y="635"/>
                    </a:cubicBezTo>
                    <a:close/>
                  </a:path>
                </a:pathLst>
              </a:custGeom>
              <a:solidFill>
                <a:srgbClr val="00338D"/>
              </a:solidFill>
              <a:ln w="9525">
                <a:noFill/>
                <a:round/>
                <a:headEnd/>
                <a:tailEnd/>
              </a:ln>
            </p:spPr>
            <p:txBody>
              <a:bodyPr/>
              <a:lstStyle/>
              <a:p>
                <a:endParaRPr lang="en-US" sz="1000" dirty="0"/>
              </a:p>
            </p:txBody>
          </p:sp>
          <p:sp>
            <p:nvSpPr>
              <p:cNvPr id="292" name="Freeform 74">
                <a:extLst>
                  <a:ext uri="{FF2B5EF4-FFF2-40B4-BE49-F238E27FC236}">
                    <a16:creationId xmlns:a16="http://schemas.microsoft.com/office/drawing/2014/main" id="{F1C20194-88AF-60EC-A6D1-218CF5B34EC3}"/>
                  </a:ext>
                </a:extLst>
              </p:cNvPr>
              <p:cNvSpPr>
                <a:spLocks/>
              </p:cNvSpPr>
              <p:nvPr/>
            </p:nvSpPr>
            <p:spPr bwMode="gray">
              <a:xfrm>
                <a:off x="9582994" y="5208256"/>
                <a:ext cx="373028" cy="251587"/>
              </a:xfrm>
              <a:custGeom>
                <a:avLst/>
                <a:gdLst/>
                <a:ahLst/>
                <a:cxnLst>
                  <a:cxn ang="0">
                    <a:pos x="1251" y="0"/>
                  </a:cxn>
                  <a:cxn ang="0">
                    <a:pos x="0" y="220"/>
                  </a:cxn>
                  <a:cxn ang="0">
                    <a:pos x="1100" y="855"/>
                  </a:cxn>
                  <a:cxn ang="0">
                    <a:pos x="1267" y="208"/>
                  </a:cxn>
                  <a:cxn ang="0">
                    <a:pos x="1251" y="0"/>
                  </a:cxn>
                </a:cxnLst>
                <a:rect l="0" t="0" r="r" b="b"/>
                <a:pathLst>
                  <a:path w="1267" h="855">
                    <a:moveTo>
                      <a:pt x="1251" y="0"/>
                    </a:moveTo>
                    <a:cubicBezTo>
                      <a:pt x="0" y="220"/>
                      <a:pt x="0" y="220"/>
                      <a:pt x="0" y="220"/>
                    </a:cubicBezTo>
                    <a:cubicBezTo>
                      <a:pt x="1100" y="855"/>
                      <a:pt x="1100" y="855"/>
                      <a:pt x="1100" y="855"/>
                    </a:cubicBezTo>
                    <a:cubicBezTo>
                      <a:pt x="1209" y="658"/>
                      <a:pt x="1267" y="435"/>
                      <a:pt x="1267" y="208"/>
                    </a:cubicBezTo>
                    <a:cubicBezTo>
                      <a:pt x="1267" y="138"/>
                      <a:pt x="1262" y="68"/>
                      <a:pt x="1251" y="0"/>
                    </a:cubicBezTo>
                    <a:close/>
                  </a:path>
                </a:pathLst>
              </a:custGeom>
              <a:solidFill>
                <a:srgbClr val="00338D"/>
              </a:solidFill>
              <a:ln w="9525">
                <a:noFill/>
                <a:round/>
                <a:headEnd/>
                <a:tailEnd/>
              </a:ln>
            </p:spPr>
            <p:txBody>
              <a:bodyPr/>
              <a:lstStyle/>
              <a:p>
                <a:endParaRPr lang="en-US" sz="1000" dirty="0"/>
              </a:p>
            </p:txBody>
          </p:sp>
          <p:sp>
            <p:nvSpPr>
              <p:cNvPr id="293" name="Freeform 75">
                <a:extLst>
                  <a:ext uri="{FF2B5EF4-FFF2-40B4-BE49-F238E27FC236}">
                    <a16:creationId xmlns:a16="http://schemas.microsoft.com/office/drawing/2014/main" id="{A5F40E3A-EFB7-CD7F-88EC-8F891BBC1C24}"/>
                  </a:ext>
                </a:extLst>
              </p:cNvPr>
              <p:cNvSpPr>
                <a:spLocks/>
              </p:cNvSpPr>
              <p:nvPr/>
            </p:nvSpPr>
            <p:spPr bwMode="gray">
              <a:xfrm>
                <a:off x="9579076" y="4972773"/>
                <a:ext cx="368676" cy="286409"/>
              </a:xfrm>
              <a:custGeom>
                <a:avLst/>
                <a:gdLst/>
                <a:ahLst/>
                <a:cxnLst>
                  <a:cxn ang="0">
                    <a:pos x="817" y="0"/>
                  </a:cxn>
                  <a:cxn ang="0">
                    <a:pos x="0" y="973"/>
                  </a:cxn>
                  <a:cxn ang="0">
                    <a:pos x="1252" y="752"/>
                  </a:cxn>
                  <a:cxn ang="0">
                    <a:pos x="817" y="0"/>
                  </a:cxn>
                </a:cxnLst>
                <a:rect l="0" t="0" r="r" b="b"/>
                <a:pathLst>
                  <a:path w="1252" h="973">
                    <a:moveTo>
                      <a:pt x="817" y="0"/>
                    </a:moveTo>
                    <a:cubicBezTo>
                      <a:pt x="0" y="973"/>
                      <a:pt x="0" y="973"/>
                      <a:pt x="0" y="973"/>
                    </a:cubicBezTo>
                    <a:cubicBezTo>
                      <a:pt x="1252" y="752"/>
                      <a:pt x="1252" y="752"/>
                      <a:pt x="1252" y="752"/>
                    </a:cubicBezTo>
                    <a:cubicBezTo>
                      <a:pt x="1195" y="461"/>
                      <a:pt x="1042" y="196"/>
                      <a:pt x="817" y="0"/>
                    </a:cubicBezTo>
                    <a:close/>
                  </a:path>
                </a:pathLst>
              </a:custGeom>
              <a:solidFill>
                <a:srgbClr val="00338D"/>
              </a:solidFill>
              <a:ln w="9525">
                <a:noFill/>
                <a:round/>
                <a:headEnd/>
                <a:tailEnd/>
              </a:ln>
            </p:spPr>
            <p:txBody>
              <a:bodyPr/>
              <a:lstStyle/>
              <a:p>
                <a:endParaRPr lang="en-US" sz="1000" dirty="0"/>
              </a:p>
            </p:txBody>
          </p:sp>
        </p:grpSp>
      </p:grpSp>
      <p:sp>
        <p:nvSpPr>
          <p:cNvPr id="337" name="Rectangle 336">
            <a:extLst>
              <a:ext uri="{FF2B5EF4-FFF2-40B4-BE49-F238E27FC236}">
                <a16:creationId xmlns:a16="http://schemas.microsoft.com/office/drawing/2014/main" id="{46859F49-FADD-7C10-71BE-4D8CA859BEC1}"/>
              </a:ext>
            </a:extLst>
          </p:cNvPr>
          <p:cNvSpPr/>
          <p:nvPr/>
        </p:nvSpPr>
        <p:spPr>
          <a:xfrm>
            <a:off x="1043755" y="1112859"/>
            <a:ext cx="10027519" cy="5770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US" sz="1300" dirty="0">
                <a:solidFill>
                  <a:schemeClr val="tx2"/>
                </a:solidFill>
              </a:rPr>
              <a:t>The main goal device discovery and account onboarding is to enhance security by effectively managing and controlling access to privileged accounts and device, reduce the risk of security breaches &amp; data breaches. </a:t>
            </a:r>
          </a:p>
        </p:txBody>
      </p:sp>
    </p:spTree>
    <p:extLst>
      <p:ext uri="{BB962C8B-B14F-4D97-AF65-F5344CB8AC3E}">
        <p14:creationId xmlns:p14="http://schemas.microsoft.com/office/powerpoint/2010/main" val="3439927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A36E5A-5668-41FE-BFE6-D6091551F953}"/>
              </a:ext>
            </a:extLst>
          </p:cNvPr>
          <p:cNvSpPr>
            <a:spLocks noGrp="1"/>
          </p:cNvSpPr>
          <p:nvPr>
            <p:ph type="ctrTitle"/>
          </p:nvPr>
        </p:nvSpPr>
        <p:spPr>
          <a:xfrm>
            <a:off x="1274841" y="1717734"/>
            <a:ext cx="5765982" cy="2903488"/>
          </a:xfrm>
        </p:spPr>
        <p:txBody>
          <a:bodyPr/>
          <a:lstStyle/>
          <a:p>
            <a:r>
              <a:rPr lang="en-GB" sz="6600" dirty="0"/>
              <a:t>07</a:t>
            </a:r>
            <a:br>
              <a:rPr lang="en-GB" sz="6600" dirty="0"/>
            </a:br>
            <a:br>
              <a:rPr lang="en-GB" sz="6600" dirty="0"/>
            </a:br>
            <a:r>
              <a:rPr lang="en-US" sz="6600" b="0" dirty="0">
                <a:solidFill>
                  <a:schemeClr val="bg1"/>
                </a:solidFill>
              </a:rPr>
              <a:t>High Level Project Plan &amp; Timelines</a:t>
            </a:r>
            <a:br>
              <a:rPr kumimoji="0" lang="en-GB" sz="6600" b="0" i="0" u="sng" strike="noStrike" kern="1200" cap="none" spc="0" normalizeH="0" baseline="0" noProof="0" dirty="0">
                <a:ln>
                  <a:noFill/>
                </a:ln>
                <a:solidFill>
                  <a:schemeClr val="bg1"/>
                </a:solidFill>
                <a:effectLst/>
                <a:uLnTx/>
                <a:uFillTx/>
                <a:ea typeface="+mn-ea"/>
                <a:cs typeface="+mn-cs"/>
              </a:rPr>
            </a:br>
            <a:endParaRPr lang="en-GB" dirty="0"/>
          </a:p>
        </p:txBody>
      </p:sp>
    </p:spTree>
    <p:extLst>
      <p:ext uri="{BB962C8B-B14F-4D97-AF65-F5344CB8AC3E}">
        <p14:creationId xmlns:p14="http://schemas.microsoft.com/office/powerpoint/2010/main" val="38341113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7BC79BB1-4956-B778-296E-01C58879D989}"/>
              </a:ext>
            </a:extLst>
          </p:cNvPr>
          <p:cNvSpPr>
            <a:spLocks noGrp="1"/>
          </p:cNvSpPr>
          <p:nvPr>
            <p:ph type="title"/>
          </p:nvPr>
        </p:nvSpPr>
        <p:spPr>
          <a:xfrm>
            <a:off x="995363" y="438150"/>
            <a:ext cx="11010900" cy="533400"/>
          </a:xfrm>
        </p:spPr>
        <p:txBody>
          <a:bodyPr/>
          <a:lstStyle/>
          <a:p>
            <a:r>
              <a:rPr lang="en-US" sz="4000" dirty="0"/>
              <a:t>High Level Project Plan &amp; Timelines</a:t>
            </a:r>
          </a:p>
        </p:txBody>
      </p:sp>
      <p:sp>
        <p:nvSpPr>
          <p:cNvPr id="39" name="Rectangle 38">
            <a:extLst>
              <a:ext uri="{FF2B5EF4-FFF2-40B4-BE49-F238E27FC236}">
                <a16:creationId xmlns:a16="http://schemas.microsoft.com/office/drawing/2014/main" id="{FC456770-A9A7-95FD-A6DA-7056433FE7D3}"/>
              </a:ext>
            </a:extLst>
          </p:cNvPr>
          <p:cNvSpPr/>
          <p:nvPr/>
        </p:nvSpPr>
        <p:spPr>
          <a:xfrm>
            <a:off x="995362" y="1508515"/>
            <a:ext cx="9984684" cy="8930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100" dirty="0">
              <a:solidFill>
                <a:schemeClr val="tx1">
                  <a:lumMod val="75000"/>
                  <a:lumOff val="25000"/>
                </a:schemeClr>
              </a:solidFill>
            </a:endParaRPr>
          </a:p>
        </p:txBody>
      </p:sp>
      <p:sp>
        <p:nvSpPr>
          <p:cNvPr id="40" name="Rectangle 39">
            <a:extLst>
              <a:ext uri="{FF2B5EF4-FFF2-40B4-BE49-F238E27FC236}">
                <a16:creationId xmlns:a16="http://schemas.microsoft.com/office/drawing/2014/main" id="{389DE351-5C4A-007E-EE0A-4BA3ECDB2007}"/>
              </a:ext>
            </a:extLst>
          </p:cNvPr>
          <p:cNvSpPr/>
          <p:nvPr/>
        </p:nvSpPr>
        <p:spPr>
          <a:xfrm>
            <a:off x="1008791" y="4167538"/>
            <a:ext cx="9971255" cy="1053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100" dirty="0">
              <a:solidFill>
                <a:schemeClr val="tx1">
                  <a:lumMod val="75000"/>
                  <a:lumOff val="25000"/>
                </a:schemeClr>
              </a:solidFill>
            </a:endParaRPr>
          </a:p>
        </p:txBody>
      </p:sp>
      <p:sp>
        <p:nvSpPr>
          <p:cNvPr id="41" name="Rectangle 40">
            <a:extLst>
              <a:ext uri="{FF2B5EF4-FFF2-40B4-BE49-F238E27FC236}">
                <a16:creationId xmlns:a16="http://schemas.microsoft.com/office/drawing/2014/main" id="{F9F10810-3984-15C3-F78A-04EB484AC6CB}"/>
              </a:ext>
            </a:extLst>
          </p:cNvPr>
          <p:cNvSpPr/>
          <p:nvPr/>
        </p:nvSpPr>
        <p:spPr>
          <a:xfrm>
            <a:off x="1091610" y="2518187"/>
            <a:ext cx="9888436" cy="16436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100" dirty="0">
              <a:solidFill>
                <a:schemeClr val="tx1">
                  <a:lumMod val="75000"/>
                  <a:lumOff val="25000"/>
                </a:schemeClr>
              </a:solidFill>
            </a:endParaRPr>
          </a:p>
        </p:txBody>
      </p:sp>
      <p:sp>
        <p:nvSpPr>
          <p:cNvPr id="42" name="Rectangle 41">
            <a:extLst>
              <a:ext uri="{FF2B5EF4-FFF2-40B4-BE49-F238E27FC236}">
                <a16:creationId xmlns:a16="http://schemas.microsoft.com/office/drawing/2014/main" id="{FF56669B-9ECD-B88D-5E6C-7BB912F5B0BA}"/>
              </a:ext>
            </a:extLst>
          </p:cNvPr>
          <p:cNvSpPr/>
          <p:nvPr/>
        </p:nvSpPr>
        <p:spPr>
          <a:xfrm>
            <a:off x="995362" y="971549"/>
            <a:ext cx="9984685" cy="5803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100" dirty="0">
              <a:solidFill>
                <a:schemeClr val="tx1">
                  <a:lumMod val="75000"/>
                  <a:lumOff val="25000"/>
                </a:schemeClr>
              </a:solidFill>
            </a:endParaRPr>
          </a:p>
        </p:txBody>
      </p:sp>
      <p:sp>
        <p:nvSpPr>
          <p:cNvPr id="43" name="Arrow: Pentagon 42">
            <a:extLst>
              <a:ext uri="{FF2B5EF4-FFF2-40B4-BE49-F238E27FC236}">
                <a16:creationId xmlns:a16="http://schemas.microsoft.com/office/drawing/2014/main" id="{AC97F437-07EC-13B5-8B06-1508788A6B3A}"/>
              </a:ext>
            </a:extLst>
          </p:cNvPr>
          <p:cNvSpPr/>
          <p:nvPr/>
        </p:nvSpPr>
        <p:spPr>
          <a:xfrm>
            <a:off x="1111328" y="1058512"/>
            <a:ext cx="1632415" cy="283051"/>
          </a:xfrm>
          <a:prstGeom prst="homePlate">
            <a:avLst/>
          </a:prstGeom>
          <a:solidFill>
            <a:schemeClr val="tx2">
              <a:lumMod val="50000"/>
            </a:schemeClr>
          </a:solidFill>
          <a:ln>
            <a:solidFill>
              <a:srgbClr val="470A6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400" b="1" i="1" dirty="0">
                <a:solidFill>
                  <a:schemeClr val="bg1"/>
                </a:solidFill>
              </a:rPr>
              <a:t>Timeline</a:t>
            </a:r>
          </a:p>
        </p:txBody>
      </p:sp>
      <p:cxnSp>
        <p:nvCxnSpPr>
          <p:cNvPr id="44" name="Straight Connector 43">
            <a:extLst>
              <a:ext uri="{FF2B5EF4-FFF2-40B4-BE49-F238E27FC236}">
                <a16:creationId xmlns:a16="http://schemas.microsoft.com/office/drawing/2014/main" id="{2E9EDCD7-3E2B-2217-1F7A-77B348EE575D}"/>
              </a:ext>
            </a:extLst>
          </p:cNvPr>
          <p:cNvCxnSpPr>
            <a:cxnSpLocks/>
          </p:cNvCxnSpPr>
          <p:nvPr/>
        </p:nvCxnSpPr>
        <p:spPr>
          <a:xfrm>
            <a:off x="3978970" y="1234711"/>
            <a:ext cx="0" cy="3986070"/>
          </a:xfrm>
          <a:prstGeom prst="line">
            <a:avLst/>
          </a:prstGeom>
          <a:ln w="12700">
            <a:solidFill>
              <a:schemeClr val="bg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FC67152-DF87-F1AB-D45D-9B385693AAB8}"/>
              </a:ext>
            </a:extLst>
          </p:cNvPr>
          <p:cNvCxnSpPr>
            <a:cxnSpLocks/>
          </p:cNvCxnSpPr>
          <p:nvPr/>
        </p:nvCxnSpPr>
        <p:spPr>
          <a:xfrm flipH="1">
            <a:off x="7745630" y="1294079"/>
            <a:ext cx="12937" cy="4034317"/>
          </a:xfrm>
          <a:prstGeom prst="line">
            <a:avLst/>
          </a:prstGeom>
          <a:ln w="12700">
            <a:solidFill>
              <a:schemeClr val="bg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957A237-B737-97D6-F5FF-1A686925507C}"/>
              </a:ext>
            </a:extLst>
          </p:cNvPr>
          <p:cNvCxnSpPr>
            <a:cxnSpLocks/>
          </p:cNvCxnSpPr>
          <p:nvPr/>
        </p:nvCxnSpPr>
        <p:spPr>
          <a:xfrm>
            <a:off x="10958675" y="1349110"/>
            <a:ext cx="9135" cy="3865975"/>
          </a:xfrm>
          <a:prstGeom prst="line">
            <a:avLst/>
          </a:prstGeom>
          <a:ln w="12700">
            <a:solidFill>
              <a:schemeClr val="bg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56782ED-71EC-0F97-BB92-6E8B2C7E8FE7}"/>
              </a:ext>
            </a:extLst>
          </p:cNvPr>
          <p:cNvCxnSpPr>
            <a:cxnSpLocks/>
          </p:cNvCxnSpPr>
          <p:nvPr/>
        </p:nvCxnSpPr>
        <p:spPr>
          <a:xfrm>
            <a:off x="2827436" y="1234711"/>
            <a:ext cx="47124" cy="3986070"/>
          </a:xfrm>
          <a:prstGeom prst="line">
            <a:avLst/>
          </a:prstGeom>
          <a:ln w="38100">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F462DE9-19D4-E566-BE12-EE6E7F6F35D7}"/>
              </a:ext>
            </a:extLst>
          </p:cNvPr>
          <p:cNvCxnSpPr>
            <a:cxnSpLocks/>
          </p:cNvCxnSpPr>
          <p:nvPr/>
        </p:nvCxnSpPr>
        <p:spPr>
          <a:xfrm flipH="1">
            <a:off x="2850998" y="5220781"/>
            <a:ext cx="8109305" cy="0"/>
          </a:xfrm>
          <a:prstGeom prst="line">
            <a:avLst/>
          </a:prstGeom>
          <a:ln w="3810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CEB91E5-0AFB-8F6F-4037-F51934B0C601}"/>
              </a:ext>
            </a:extLst>
          </p:cNvPr>
          <p:cNvSpPr/>
          <p:nvPr/>
        </p:nvSpPr>
        <p:spPr>
          <a:xfrm>
            <a:off x="1091610" y="1524123"/>
            <a:ext cx="1645920" cy="8309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400" b="1" dirty="0">
                <a:solidFill>
                  <a:schemeClr val="bg1"/>
                </a:solidFill>
              </a:rPr>
              <a:t>Phase -1</a:t>
            </a:r>
          </a:p>
          <a:p>
            <a:pPr algn="ctr"/>
            <a:r>
              <a:rPr lang="en-US" sz="1200" dirty="0">
                <a:solidFill>
                  <a:schemeClr val="bg1"/>
                </a:solidFill>
              </a:rPr>
              <a:t>Discovery of all privilege account </a:t>
            </a:r>
          </a:p>
        </p:txBody>
      </p:sp>
      <p:sp>
        <p:nvSpPr>
          <p:cNvPr id="52" name="Rectangle 51">
            <a:extLst>
              <a:ext uri="{FF2B5EF4-FFF2-40B4-BE49-F238E27FC236}">
                <a16:creationId xmlns:a16="http://schemas.microsoft.com/office/drawing/2014/main" id="{EBE55BDD-1CAC-5702-E4A7-350752AB87B2}"/>
              </a:ext>
            </a:extLst>
          </p:cNvPr>
          <p:cNvSpPr/>
          <p:nvPr/>
        </p:nvSpPr>
        <p:spPr>
          <a:xfrm>
            <a:off x="1091610" y="2538884"/>
            <a:ext cx="1645920" cy="13613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400" b="1" dirty="0">
                <a:solidFill>
                  <a:schemeClr val="bg1"/>
                </a:solidFill>
              </a:rPr>
              <a:t>Phase -2</a:t>
            </a:r>
          </a:p>
          <a:p>
            <a:pPr algn="ctr"/>
            <a:r>
              <a:rPr lang="en-US" sz="1200" dirty="0"/>
              <a:t>Onboarding</a:t>
            </a:r>
            <a:r>
              <a:rPr lang="en-US" sz="1200" dirty="0">
                <a:solidFill>
                  <a:schemeClr val="bg1"/>
                </a:solidFill>
              </a:rPr>
              <a:t> of all privilege account </a:t>
            </a:r>
          </a:p>
        </p:txBody>
      </p:sp>
      <p:sp>
        <p:nvSpPr>
          <p:cNvPr id="53" name="Rectangle: Rounded Corners 52">
            <a:extLst>
              <a:ext uri="{FF2B5EF4-FFF2-40B4-BE49-F238E27FC236}">
                <a16:creationId xmlns:a16="http://schemas.microsoft.com/office/drawing/2014/main" id="{4E7CBD59-D68A-21F5-C571-8124356D20F8}"/>
              </a:ext>
            </a:extLst>
          </p:cNvPr>
          <p:cNvSpPr/>
          <p:nvPr/>
        </p:nvSpPr>
        <p:spPr>
          <a:xfrm>
            <a:off x="3603189" y="1095966"/>
            <a:ext cx="768118" cy="263512"/>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900" dirty="0">
                <a:solidFill>
                  <a:schemeClr val="bg1"/>
                </a:solidFill>
              </a:rPr>
              <a:t>Month-1</a:t>
            </a:r>
          </a:p>
        </p:txBody>
      </p:sp>
      <p:sp>
        <p:nvSpPr>
          <p:cNvPr id="54" name="Rectangle: Rounded Corners 53">
            <a:extLst>
              <a:ext uri="{FF2B5EF4-FFF2-40B4-BE49-F238E27FC236}">
                <a16:creationId xmlns:a16="http://schemas.microsoft.com/office/drawing/2014/main" id="{C36FB46C-C68E-A81F-E6AB-C7A6D4D36F2A}"/>
              </a:ext>
            </a:extLst>
          </p:cNvPr>
          <p:cNvSpPr/>
          <p:nvPr/>
        </p:nvSpPr>
        <p:spPr>
          <a:xfrm>
            <a:off x="7361571" y="1030567"/>
            <a:ext cx="768118" cy="263512"/>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900" dirty="0">
                <a:solidFill>
                  <a:schemeClr val="bg1"/>
                </a:solidFill>
              </a:rPr>
              <a:t>Month-2</a:t>
            </a:r>
          </a:p>
        </p:txBody>
      </p:sp>
      <p:sp>
        <p:nvSpPr>
          <p:cNvPr id="55" name="Rectangle: Rounded Corners 54">
            <a:extLst>
              <a:ext uri="{FF2B5EF4-FFF2-40B4-BE49-F238E27FC236}">
                <a16:creationId xmlns:a16="http://schemas.microsoft.com/office/drawing/2014/main" id="{C66AF494-C411-4497-9F8B-3E175F3D3247}"/>
              </a:ext>
            </a:extLst>
          </p:cNvPr>
          <p:cNvSpPr/>
          <p:nvPr/>
        </p:nvSpPr>
        <p:spPr>
          <a:xfrm>
            <a:off x="10287202" y="1030213"/>
            <a:ext cx="768118" cy="263512"/>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900" dirty="0">
                <a:solidFill>
                  <a:schemeClr val="bg1"/>
                </a:solidFill>
              </a:rPr>
              <a:t>Month-3</a:t>
            </a:r>
          </a:p>
        </p:txBody>
      </p:sp>
      <p:sp>
        <p:nvSpPr>
          <p:cNvPr id="58" name="Arrow: Pentagon 57">
            <a:extLst>
              <a:ext uri="{FF2B5EF4-FFF2-40B4-BE49-F238E27FC236}">
                <a16:creationId xmlns:a16="http://schemas.microsoft.com/office/drawing/2014/main" id="{F5058F1A-F3A8-39A4-DD66-947744FBECB9}"/>
              </a:ext>
            </a:extLst>
          </p:cNvPr>
          <p:cNvSpPr/>
          <p:nvPr/>
        </p:nvSpPr>
        <p:spPr>
          <a:xfrm>
            <a:off x="2862264" y="1524123"/>
            <a:ext cx="2035372" cy="207454"/>
          </a:xfrm>
          <a:prstGeom prst="homePlate">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dirty="0">
                <a:solidFill>
                  <a:schemeClr val="bg1"/>
                </a:solidFill>
              </a:rPr>
              <a:t>Phase-1</a:t>
            </a:r>
          </a:p>
        </p:txBody>
      </p:sp>
      <p:sp>
        <p:nvSpPr>
          <p:cNvPr id="59" name="Arrow: Pentagon 58">
            <a:extLst>
              <a:ext uri="{FF2B5EF4-FFF2-40B4-BE49-F238E27FC236}">
                <a16:creationId xmlns:a16="http://schemas.microsoft.com/office/drawing/2014/main" id="{FA19B7F4-1495-1E1F-FAAE-75E1D161ED13}"/>
              </a:ext>
            </a:extLst>
          </p:cNvPr>
          <p:cNvSpPr/>
          <p:nvPr/>
        </p:nvSpPr>
        <p:spPr>
          <a:xfrm>
            <a:off x="4706634" y="2600147"/>
            <a:ext cx="3056781" cy="205207"/>
          </a:xfrm>
          <a:prstGeom prst="homePlate">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dirty="0">
                <a:solidFill>
                  <a:schemeClr val="bg1"/>
                </a:solidFill>
              </a:rPr>
              <a:t>Phase-2</a:t>
            </a:r>
          </a:p>
        </p:txBody>
      </p:sp>
      <p:sp>
        <p:nvSpPr>
          <p:cNvPr id="60" name="Rectangle 59">
            <a:extLst>
              <a:ext uri="{FF2B5EF4-FFF2-40B4-BE49-F238E27FC236}">
                <a16:creationId xmlns:a16="http://schemas.microsoft.com/office/drawing/2014/main" id="{0B1BCC35-D359-8D65-F9D9-4EBEFAC7183D}"/>
              </a:ext>
            </a:extLst>
          </p:cNvPr>
          <p:cNvSpPr/>
          <p:nvPr/>
        </p:nvSpPr>
        <p:spPr>
          <a:xfrm>
            <a:off x="4706634" y="2822921"/>
            <a:ext cx="3058732" cy="115664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171450" indent="-171450">
              <a:buFont typeface="Arial" panose="020B0604020202020204" pitchFamily="34" charset="0"/>
              <a:buChar char="•"/>
            </a:pPr>
            <a:r>
              <a:rPr lang="en-US" sz="1000" dirty="0">
                <a:solidFill>
                  <a:schemeClr val="tx1"/>
                </a:solidFill>
              </a:rPr>
              <a:t>Create safe for each privileged account</a:t>
            </a:r>
          </a:p>
          <a:p>
            <a:pPr marL="171450" indent="-171450">
              <a:buFont typeface="Arial" panose="020B0604020202020204" pitchFamily="34" charset="0"/>
              <a:buChar char="•"/>
            </a:pPr>
            <a:endParaRPr lang="en-US" sz="1000" dirty="0">
              <a:solidFill>
                <a:schemeClr val="tx1"/>
              </a:solidFill>
            </a:endParaRPr>
          </a:p>
          <a:p>
            <a:pPr marL="171450" indent="-171450">
              <a:buFont typeface="Arial" panose="020B0604020202020204" pitchFamily="34" charset="0"/>
              <a:buChar char="•"/>
            </a:pPr>
            <a:r>
              <a:rPr lang="en-US" sz="1000" dirty="0">
                <a:solidFill>
                  <a:schemeClr val="tx1"/>
                </a:solidFill>
              </a:rPr>
              <a:t>Configure CyberArk PAM policies for each privileged account </a:t>
            </a:r>
          </a:p>
          <a:p>
            <a:pPr marL="171450" indent="-171450">
              <a:buFont typeface="Arial" panose="020B0604020202020204" pitchFamily="34" charset="0"/>
              <a:buChar char="•"/>
            </a:pPr>
            <a:endParaRPr lang="en-US" sz="1000" dirty="0">
              <a:solidFill>
                <a:schemeClr val="tx1"/>
              </a:solidFill>
            </a:endParaRPr>
          </a:p>
          <a:p>
            <a:pPr marL="171450" indent="-171450">
              <a:buFont typeface="Arial" panose="020B0604020202020204" pitchFamily="34" charset="0"/>
              <a:buChar char="•"/>
            </a:pPr>
            <a:r>
              <a:rPr lang="en-US" sz="1000" dirty="0">
                <a:solidFill>
                  <a:schemeClr val="tx1"/>
                </a:solidFill>
              </a:rPr>
              <a:t>Test the access to privileged accounts through CyberArk PAM</a:t>
            </a:r>
          </a:p>
          <a:p>
            <a:pPr algn="l"/>
            <a:endParaRPr lang="en-US" sz="900" dirty="0"/>
          </a:p>
        </p:txBody>
      </p:sp>
      <p:sp>
        <p:nvSpPr>
          <p:cNvPr id="61" name="Rectangle 60">
            <a:extLst>
              <a:ext uri="{FF2B5EF4-FFF2-40B4-BE49-F238E27FC236}">
                <a16:creationId xmlns:a16="http://schemas.microsoft.com/office/drawing/2014/main" id="{7C6BAEB4-F52E-5A2D-2212-93494EAD5B3B}"/>
              </a:ext>
            </a:extLst>
          </p:cNvPr>
          <p:cNvSpPr/>
          <p:nvPr/>
        </p:nvSpPr>
        <p:spPr>
          <a:xfrm>
            <a:off x="2874560" y="1747185"/>
            <a:ext cx="2462372" cy="73607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171450" indent="-171450">
              <a:buFont typeface="Arial" panose="020B0604020202020204" pitchFamily="34" charset="0"/>
              <a:buChar char="•"/>
            </a:pPr>
            <a:r>
              <a:rPr lang="en-US" sz="1000" dirty="0">
                <a:solidFill>
                  <a:schemeClr val="tx1"/>
                </a:solidFill>
              </a:rPr>
              <a:t>Gather information about of privileged accounts</a:t>
            </a:r>
          </a:p>
          <a:p>
            <a:pPr marL="171450" indent="-171450">
              <a:buFont typeface="Arial" panose="020B0604020202020204" pitchFamily="34" charset="0"/>
              <a:buChar char="•"/>
            </a:pPr>
            <a:r>
              <a:rPr lang="en-US" sz="1000" dirty="0">
                <a:solidFill>
                  <a:schemeClr val="tx1"/>
                </a:solidFill>
              </a:rPr>
              <a:t>Classify privileged accounts based on their risk level</a:t>
            </a:r>
          </a:p>
          <a:p>
            <a:pPr marL="171450" indent="-171450" defTabSz="685800">
              <a:buFont typeface="Arial" panose="020B0604020202020204" pitchFamily="34" charset="0"/>
              <a:buChar char="•"/>
              <a:defRPr/>
            </a:pPr>
            <a:r>
              <a:rPr lang="en-US" sz="1000" dirty="0">
                <a:solidFill>
                  <a:schemeClr val="tx1"/>
                </a:solidFill>
              </a:rPr>
              <a:t>Document the discovery findings</a:t>
            </a:r>
          </a:p>
        </p:txBody>
      </p:sp>
      <p:sp>
        <p:nvSpPr>
          <p:cNvPr id="63" name="Rectangle 62">
            <a:extLst>
              <a:ext uri="{FF2B5EF4-FFF2-40B4-BE49-F238E27FC236}">
                <a16:creationId xmlns:a16="http://schemas.microsoft.com/office/drawing/2014/main" id="{C7EC7BE6-DD09-FB59-E19A-616A061EB533}"/>
              </a:ext>
            </a:extLst>
          </p:cNvPr>
          <p:cNvSpPr/>
          <p:nvPr/>
        </p:nvSpPr>
        <p:spPr>
          <a:xfrm>
            <a:off x="1082528" y="4212204"/>
            <a:ext cx="1645920" cy="94388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400" b="1" dirty="0">
                <a:solidFill>
                  <a:schemeClr val="bg1"/>
                </a:solidFill>
              </a:rPr>
              <a:t>Phase -3</a:t>
            </a:r>
          </a:p>
          <a:p>
            <a:pPr algn="ctr"/>
            <a:r>
              <a:rPr lang="en-US" sz="1200" dirty="0">
                <a:solidFill>
                  <a:schemeClr val="bg1"/>
                </a:solidFill>
              </a:rPr>
              <a:t>Post onboarding </a:t>
            </a:r>
          </a:p>
          <a:p>
            <a:pPr algn="ctr"/>
            <a:r>
              <a:rPr lang="en-US" sz="1200" dirty="0">
                <a:solidFill>
                  <a:schemeClr val="bg1"/>
                </a:solidFill>
              </a:rPr>
              <a:t>UAT and Go-Live</a:t>
            </a:r>
          </a:p>
        </p:txBody>
      </p:sp>
      <p:sp>
        <p:nvSpPr>
          <p:cNvPr id="64" name="Arrow: Pentagon 63">
            <a:extLst>
              <a:ext uri="{FF2B5EF4-FFF2-40B4-BE49-F238E27FC236}">
                <a16:creationId xmlns:a16="http://schemas.microsoft.com/office/drawing/2014/main" id="{CADCD486-1C73-3EEC-C22D-F8FB6042F59E}"/>
              </a:ext>
            </a:extLst>
          </p:cNvPr>
          <p:cNvSpPr/>
          <p:nvPr/>
        </p:nvSpPr>
        <p:spPr>
          <a:xfrm>
            <a:off x="7745630" y="4066101"/>
            <a:ext cx="2895619" cy="229778"/>
          </a:xfrm>
          <a:prstGeom prst="homePlate">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dirty="0">
                <a:solidFill>
                  <a:schemeClr val="bg1"/>
                </a:solidFill>
              </a:rPr>
              <a:t>Phase-3</a:t>
            </a:r>
          </a:p>
        </p:txBody>
      </p:sp>
      <p:sp>
        <p:nvSpPr>
          <p:cNvPr id="78" name="Rectangle 77">
            <a:extLst>
              <a:ext uri="{FF2B5EF4-FFF2-40B4-BE49-F238E27FC236}">
                <a16:creationId xmlns:a16="http://schemas.microsoft.com/office/drawing/2014/main" id="{8A392F95-1D0A-7568-5021-02B6199BCF8F}"/>
              </a:ext>
            </a:extLst>
          </p:cNvPr>
          <p:cNvSpPr/>
          <p:nvPr/>
        </p:nvSpPr>
        <p:spPr>
          <a:xfrm>
            <a:off x="7758567" y="4313166"/>
            <a:ext cx="2817678" cy="90191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171450" indent="-171450">
              <a:buSzPts val="1300"/>
              <a:buFont typeface="Arial" panose="020B0604020202020204" pitchFamily="34" charset="0"/>
              <a:buChar char="•"/>
            </a:pPr>
            <a:r>
              <a:rPr lang="en-US" sz="1000" dirty="0">
                <a:solidFill>
                  <a:schemeClr val="tx1"/>
                </a:solidFill>
                <a:latin typeface="Arial" panose="020B0604020202020204" pitchFamily="34" charset="0"/>
              </a:rPr>
              <a:t>Monitor privileged accounts for  suspicious activity</a:t>
            </a:r>
          </a:p>
          <a:p>
            <a:pPr marL="171450" indent="-171450" fontAlgn="t">
              <a:buFont typeface="Arial" panose="020B0604020202020204" pitchFamily="34" charset="0"/>
              <a:buChar char="•"/>
            </a:pPr>
            <a:r>
              <a:rPr lang="en-US" sz="1000" dirty="0">
                <a:solidFill>
                  <a:srgbClr val="000000"/>
                </a:solidFill>
                <a:latin typeface="Arial" panose="020B0604020202020204" pitchFamily="34" charset="0"/>
              </a:rPr>
              <a:t>Regular reviews of the</a:t>
            </a:r>
            <a:r>
              <a:rPr lang="en-US" sz="1000" dirty="0">
                <a:latin typeface="Arial" panose="020B0604020202020204" pitchFamily="34" charset="0"/>
              </a:rPr>
              <a:t> </a:t>
            </a:r>
            <a:r>
              <a:rPr lang="en-US" sz="1000" dirty="0">
                <a:solidFill>
                  <a:srgbClr val="000000"/>
                </a:solidFill>
                <a:latin typeface="Arial" panose="020B0604020202020204" pitchFamily="34" charset="0"/>
              </a:rPr>
              <a:t>CyberArk PAM configuration </a:t>
            </a:r>
            <a:endParaRPr lang="en-US" sz="1000" dirty="0">
              <a:latin typeface="Arial" panose="020B0604020202020204" pitchFamily="34" charset="0"/>
            </a:endParaRPr>
          </a:p>
          <a:p>
            <a:pPr marL="171450" indent="-171450" fontAlgn="t">
              <a:buFont typeface="Arial" panose="020B0604020202020204" pitchFamily="34" charset="0"/>
              <a:buChar char="•"/>
            </a:pPr>
            <a:r>
              <a:rPr lang="en-US" sz="1000" dirty="0">
                <a:solidFill>
                  <a:srgbClr val="000000"/>
                </a:solidFill>
                <a:latin typeface="Arial" panose="020B0604020202020204" pitchFamily="34" charset="0"/>
              </a:rPr>
              <a:t>Educate users on the CyberArk PAM</a:t>
            </a:r>
            <a:r>
              <a:rPr lang="en-US" sz="1000" dirty="0">
                <a:latin typeface="Arial" panose="020B0604020202020204" pitchFamily="34" charset="0"/>
              </a:rPr>
              <a:t> </a:t>
            </a:r>
            <a:r>
              <a:rPr lang="en-US" sz="1000" dirty="0">
                <a:solidFill>
                  <a:srgbClr val="000000"/>
                </a:solidFill>
                <a:latin typeface="Arial" panose="020B0604020202020204" pitchFamily="34" charset="0"/>
              </a:rPr>
              <a:t>solution</a:t>
            </a:r>
            <a:endParaRPr lang="en-US" sz="1000" dirty="0">
              <a:latin typeface="Arial" panose="020B0604020202020204" pitchFamily="34" charset="0"/>
            </a:endParaRPr>
          </a:p>
        </p:txBody>
      </p:sp>
      <p:sp>
        <p:nvSpPr>
          <p:cNvPr id="84" name="Rectangle 83">
            <a:extLst>
              <a:ext uri="{FF2B5EF4-FFF2-40B4-BE49-F238E27FC236}">
                <a16:creationId xmlns:a16="http://schemas.microsoft.com/office/drawing/2014/main" id="{218654BB-E461-3E1D-981D-05B25C7D812E}"/>
              </a:ext>
            </a:extLst>
          </p:cNvPr>
          <p:cNvSpPr/>
          <p:nvPr/>
        </p:nvSpPr>
        <p:spPr>
          <a:xfrm>
            <a:off x="1082528" y="5439167"/>
            <a:ext cx="9690174" cy="517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r>
              <a:rPr lang="en-US" sz="1200" b="1" dirty="0">
                <a:solidFill>
                  <a:schemeClr val="tx2"/>
                </a:solidFill>
              </a:rPr>
              <a:t>Note : </a:t>
            </a:r>
            <a:r>
              <a:rPr lang="en-US" sz="1200" dirty="0">
                <a:solidFill>
                  <a:schemeClr val="tx2"/>
                </a:solidFill>
              </a:rPr>
              <a:t>Here are some additional notes on the project plan</a:t>
            </a:r>
          </a:p>
          <a:p>
            <a:pPr marL="171450" indent="-171450">
              <a:buFont typeface="Arial" panose="020B0604020202020204" pitchFamily="34" charset="0"/>
              <a:buChar char="•"/>
            </a:pPr>
            <a:r>
              <a:rPr lang="en-US" sz="1200" dirty="0">
                <a:solidFill>
                  <a:schemeClr val="tx2"/>
                </a:solidFill>
              </a:rPr>
              <a:t>The discovery phase may take longer if the organization has many privileged accounts or if the accounts are not well-documented.</a:t>
            </a:r>
          </a:p>
          <a:p>
            <a:pPr marL="171450" indent="-171450">
              <a:buFont typeface="Arial" panose="020B0604020202020204" pitchFamily="34" charset="0"/>
              <a:buChar char="•"/>
            </a:pPr>
            <a:r>
              <a:rPr lang="en-US" sz="1200" dirty="0">
                <a:solidFill>
                  <a:schemeClr val="tx2"/>
                </a:solidFill>
              </a:rPr>
              <a:t>The onboarding phase may take longer if the organization has a complex</a:t>
            </a:r>
          </a:p>
          <a:p>
            <a:pPr marL="171450" indent="-171450">
              <a:buFont typeface="Arial" panose="020B0604020202020204" pitchFamily="34" charset="0"/>
              <a:buChar char="•"/>
            </a:pPr>
            <a:r>
              <a:rPr lang="en-US" sz="1200" dirty="0">
                <a:solidFill>
                  <a:schemeClr val="tx2"/>
                </a:solidFill>
              </a:rPr>
              <a:t>The post-onboarding phase is important to ensure that the CyberArk PAM solution is effective in protecting privileged accounts.</a:t>
            </a:r>
          </a:p>
        </p:txBody>
      </p:sp>
    </p:spTree>
    <p:extLst>
      <p:ext uri="{BB962C8B-B14F-4D97-AF65-F5344CB8AC3E}">
        <p14:creationId xmlns:p14="http://schemas.microsoft.com/office/powerpoint/2010/main" val="1630163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8A61AB95-8DE4-4D53-8B23-613A7A464ECF}"/>
              </a:ext>
            </a:extLst>
          </p:cNvPr>
          <p:cNvSpPr txBox="1">
            <a:spLocks/>
          </p:cNvSpPr>
          <p:nvPr/>
        </p:nvSpPr>
        <p:spPr>
          <a:xfrm>
            <a:off x="1004613" y="425365"/>
            <a:ext cx="10195200" cy="546185"/>
          </a:xfrm>
          <a:prstGeom prst="rect">
            <a:avLst/>
          </a:prstGeom>
        </p:spPr>
        <p:txBody>
          <a:bodyPr vert="horz" lIns="0" tIns="0" rIns="0" bIns="0" rtlCol="0" anchor="ctr" anchorCtr="0">
            <a:noAutofit/>
          </a:bodyPr>
          <a:lstStyle>
            <a:lvl1pPr algn="l" defTabSz="914400" rtl="0" eaLnBrk="1" latinLnBrk="0" hangingPunct="1">
              <a:lnSpc>
                <a:spcPct val="70000"/>
              </a:lnSpc>
              <a:spcBef>
                <a:spcPct val="0"/>
              </a:spcBef>
              <a:buNone/>
              <a:defRPr sz="5400" kern="1200">
                <a:solidFill>
                  <a:schemeClr val="bg1"/>
                </a:solidFill>
                <a:latin typeface="KPMG Light" panose="020B0403030202040204" pitchFamily="34" charset="0"/>
                <a:ea typeface="+mj-ea"/>
                <a:cs typeface="+mj-cs"/>
              </a:defRPr>
            </a:lvl1pPr>
          </a:lstStyle>
          <a:p>
            <a:pPr marL="0" marR="0" lvl="0" indent="0" algn="l" defTabSz="914400" rtl="0" eaLnBrk="1" fontAlgn="auto" latinLnBrk="0" hangingPunct="1">
              <a:lnSpc>
                <a:spcPct val="70000"/>
              </a:lnSpc>
              <a:spcBef>
                <a:spcPct val="0"/>
              </a:spcBef>
              <a:spcAft>
                <a:spcPts val="0"/>
              </a:spcAft>
              <a:buClrTx/>
              <a:buSzTx/>
              <a:buFontTx/>
              <a:buNone/>
              <a:tabLst/>
              <a:defRPr/>
            </a:pPr>
            <a:r>
              <a:rPr lang="en-US" sz="4400">
                <a:solidFill>
                  <a:schemeClr val="accent2"/>
                </a:solidFill>
                <a:latin typeface="+mj-lt"/>
              </a:rPr>
              <a:t>Disclaimer</a:t>
            </a:r>
          </a:p>
        </p:txBody>
      </p:sp>
      <p:sp>
        <p:nvSpPr>
          <p:cNvPr id="24" name="Text Placeholder 7">
            <a:extLst>
              <a:ext uri="{FF2B5EF4-FFF2-40B4-BE49-F238E27FC236}">
                <a16:creationId xmlns:a16="http://schemas.microsoft.com/office/drawing/2014/main" id="{86527119-B9B4-44D0-ACFA-339D00B7C5A1}"/>
              </a:ext>
            </a:extLst>
          </p:cNvPr>
          <p:cNvSpPr txBox="1">
            <a:spLocks/>
          </p:cNvSpPr>
          <p:nvPr/>
        </p:nvSpPr>
        <p:spPr bwMode="auto">
          <a:xfrm>
            <a:off x="1034593" y="986540"/>
            <a:ext cx="5777929" cy="5133857"/>
          </a:xfrm>
          <a:prstGeom prst="rect">
            <a:avLst/>
          </a:prstGeom>
        </p:spPr>
        <p:txBody>
          <a:bodyPr vert="horz" wrap="square" lIns="0" tIns="0" rIns="0" bIns="0" numCol="1" rtlCol="0" anchor="ctr" anchorCtr="0" compatLnSpc="1">
            <a:prstTxWarp prst="textNoShape">
              <a:avLst/>
            </a:prstTxWarp>
            <a:noAutofit/>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8000" indent="-288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3pPr>
            <a:lvl4pPr marL="432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4pPr>
            <a:lvl5pPr marL="720000" indent="-288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2"/>
                </a:solidFill>
                <a:latin typeface="+mn-lt"/>
                <a:ea typeface="+mn-ea"/>
                <a:cs typeface="+mn-cs"/>
              </a:defRPr>
            </a:lvl5pPr>
            <a:lvl6pPr marL="864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152000" indent="-288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296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1200" dirty="0">
                <a:solidFill>
                  <a:srgbClr val="00338D"/>
                </a:solidFill>
                <a:latin typeface="Arial" panose="020B0604020202020204" pitchFamily="34" charset="0"/>
              </a:rPr>
              <a:t>Proprietary Nature of Proposals</a:t>
            </a:r>
          </a:p>
          <a:p>
            <a:pPr>
              <a:spcAft>
                <a:spcPts val="1800"/>
              </a:spcAft>
            </a:pPr>
            <a:r>
              <a:rPr lang="en-US" altLang="en-US" sz="1200" b="0" dirty="0">
                <a:solidFill>
                  <a:srgbClr val="00338D"/>
                </a:solidFill>
                <a:latin typeface="Arial" panose="020B0604020202020204" pitchFamily="34" charset="0"/>
              </a:rPr>
              <a:t>The data in this document contains trade secrets and confidential or proprietary information of KPMG, the disclosure of which would provide a competitive advantage to others. Therefore, this document shall not be disclosed, used, or duplicated, in whole or in part, for any purpose other than to evaluate KPMG’s services described in this proposal.</a:t>
            </a:r>
          </a:p>
          <a:p>
            <a:pPr>
              <a:spcAft>
                <a:spcPts val="1800"/>
              </a:spcAft>
            </a:pPr>
            <a:r>
              <a:rPr lang="en-US" altLang="en-US" sz="1200" b="0" dirty="0">
                <a:solidFill>
                  <a:srgbClr val="00338D"/>
                </a:solidFill>
                <a:latin typeface="Arial" panose="020B0604020202020204" pitchFamily="34" charset="0"/>
              </a:rPr>
              <a:t>This non-binding proposal is made by KPMG Assurance &amp; Consulting Services LLP, an Indian Limited Liability Partnership and a member firm of the KPMG global organization of independent firms affiliated with KPMG International Limited (“KPMG International”), a private English company limited by guarantee. This proposal is in all respects subject to the negotiation, agreement, and signing of a specific engagement letter or contract including agreement of the scope of services and to the satisfactory completion by KPMG Assurance &amp; Consulting Services LLP of applicable client and engagement acceptance procedures, including independence and conflict of interest checks and, where applicable, audit committee/board of directors' approval.</a:t>
            </a:r>
          </a:p>
          <a:p>
            <a:pPr>
              <a:spcAft>
                <a:spcPts val="1800"/>
              </a:spcAft>
            </a:pPr>
            <a:r>
              <a:rPr lang="en-US" altLang="en-US" sz="1200" b="0" dirty="0">
                <a:solidFill>
                  <a:srgbClr val="00338D"/>
                </a:solidFill>
                <a:latin typeface="Arial" panose="020B0604020202020204" pitchFamily="34" charset="0"/>
              </a:rPr>
              <a:t>KPMG International and its related entities provide no services to clients. No member firm has any authority to obligate or bind KPMG International, any of its related entities or any other member firm vis-à-vis third parties, nor does KPMG International or any of its related entities have any such authority to obligate or bind any member firm.</a:t>
            </a:r>
          </a:p>
          <a:p>
            <a:pPr>
              <a:spcAft>
                <a:spcPts val="1800"/>
              </a:spcAft>
            </a:pPr>
            <a:r>
              <a:rPr lang="en-US" altLang="en-US" sz="1200" b="0" dirty="0">
                <a:solidFill>
                  <a:srgbClr val="00338D"/>
                </a:solidFill>
                <a:latin typeface="Arial" panose="020B0604020202020204" pitchFamily="34" charset="0"/>
              </a:rPr>
              <a:t>© 2023 KPMG Assurance &amp; Consulting Services LLP, an Indian limited liability company and a member firm of the KPMG global organization of independent member firms affiliated with KPMG International Limited, a private English company limited by guarantee. All rights reserved.</a:t>
            </a:r>
          </a:p>
        </p:txBody>
      </p:sp>
      <p:pic>
        <p:nvPicPr>
          <p:cNvPr id="25" name="Picture 4">
            <a:extLst>
              <a:ext uri="{FF2B5EF4-FFF2-40B4-BE49-F238E27FC236}">
                <a16:creationId xmlns:a16="http://schemas.microsoft.com/office/drawing/2014/main" id="{410A410A-6301-470E-9F28-313B48394962}"/>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6927481" y="986540"/>
            <a:ext cx="4272332"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39883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CC0B413-D41A-2519-427A-2451AD3C6876}"/>
              </a:ext>
            </a:extLst>
          </p:cNvPr>
          <p:cNvSpPr/>
          <p:nvPr/>
        </p:nvSpPr>
        <p:spPr>
          <a:xfrm>
            <a:off x="1094875" y="1038267"/>
            <a:ext cx="1250950" cy="519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2" name="Title 1">
            <a:extLst>
              <a:ext uri="{FF2B5EF4-FFF2-40B4-BE49-F238E27FC236}">
                <a16:creationId xmlns:a16="http://schemas.microsoft.com/office/drawing/2014/main" id="{C852DF6D-CE90-9667-6BED-15DE866570BF}"/>
              </a:ext>
            </a:extLst>
          </p:cNvPr>
          <p:cNvSpPr>
            <a:spLocks noGrp="1"/>
          </p:cNvSpPr>
          <p:nvPr>
            <p:ph type="title"/>
          </p:nvPr>
        </p:nvSpPr>
        <p:spPr>
          <a:xfrm>
            <a:off x="995363" y="0"/>
            <a:ext cx="10204450" cy="533400"/>
          </a:xfrm>
        </p:spPr>
        <p:txBody>
          <a:bodyPr/>
          <a:lstStyle/>
          <a:p>
            <a:r>
              <a:rPr lang="en-US" dirty="0"/>
              <a:t>Indicative Project Plan</a:t>
            </a:r>
          </a:p>
        </p:txBody>
      </p:sp>
      <p:sp>
        <p:nvSpPr>
          <p:cNvPr id="10" name="Rectangle 9">
            <a:extLst>
              <a:ext uri="{FF2B5EF4-FFF2-40B4-BE49-F238E27FC236}">
                <a16:creationId xmlns:a16="http://schemas.microsoft.com/office/drawing/2014/main" id="{15CEC82A-1467-2A93-8775-25E048BA002C}"/>
              </a:ext>
            </a:extLst>
          </p:cNvPr>
          <p:cNvSpPr/>
          <p:nvPr/>
        </p:nvSpPr>
        <p:spPr>
          <a:xfrm>
            <a:off x="992189" y="1435007"/>
            <a:ext cx="1250950" cy="16941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endParaRPr lang="en-US" sz="1400" b="1" dirty="0">
              <a:solidFill>
                <a:schemeClr val="bg1"/>
              </a:solidFill>
            </a:endParaRPr>
          </a:p>
          <a:p>
            <a:pPr algn="ctr"/>
            <a:r>
              <a:rPr lang="en-US" sz="1400" b="1" dirty="0">
                <a:solidFill>
                  <a:schemeClr val="bg1"/>
                </a:solidFill>
              </a:rPr>
              <a:t>Phase -1</a:t>
            </a:r>
          </a:p>
          <a:p>
            <a:pPr algn="ctr"/>
            <a:endParaRPr lang="en-US" sz="1400" b="1" dirty="0">
              <a:solidFill>
                <a:schemeClr val="bg1"/>
              </a:solidFill>
            </a:endParaRPr>
          </a:p>
          <a:p>
            <a:pPr algn="ctr"/>
            <a:r>
              <a:rPr lang="en-US" sz="1200" dirty="0">
                <a:solidFill>
                  <a:schemeClr val="bg1"/>
                </a:solidFill>
              </a:rPr>
              <a:t>Discovery of all privilege account </a:t>
            </a:r>
          </a:p>
          <a:p>
            <a:pPr algn="ctr"/>
            <a:endParaRPr lang="en-US" sz="1200" dirty="0">
              <a:solidFill>
                <a:schemeClr val="bg1"/>
              </a:solidFill>
            </a:endParaRPr>
          </a:p>
          <a:p>
            <a:pPr algn="ctr"/>
            <a:endParaRPr lang="en-US" sz="1200" dirty="0">
              <a:solidFill>
                <a:schemeClr val="bg1"/>
              </a:solidFill>
            </a:endParaRPr>
          </a:p>
        </p:txBody>
      </p:sp>
      <p:sp>
        <p:nvSpPr>
          <p:cNvPr id="11" name="Rectangle 10">
            <a:extLst>
              <a:ext uri="{FF2B5EF4-FFF2-40B4-BE49-F238E27FC236}">
                <a16:creationId xmlns:a16="http://schemas.microsoft.com/office/drawing/2014/main" id="{53BB741B-E42D-F7E1-247E-986248303D7E}"/>
              </a:ext>
            </a:extLst>
          </p:cNvPr>
          <p:cNvSpPr/>
          <p:nvPr/>
        </p:nvSpPr>
        <p:spPr>
          <a:xfrm>
            <a:off x="982664" y="4652665"/>
            <a:ext cx="1254126" cy="1526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400" b="1" dirty="0">
                <a:solidFill>
                  <a:schemeClr val="bg1"/>
                </a:solidFill>
              </a:rPr>
              <a:t>Phase -2</a:t>
            </a:r>
          </a:p>
          <a:p>
            <a:pPr algn="ctr"/>
            <a:endParaRPr lang="en-US" sz="1400" b="1" dirty="0">
              <a:solidFill>
                <a:schemeClr val="bg1"/>
              </a:solidFill>
            </a:endParaRPr>
          </a:p>
          <a:p>
            <a:pPr algn="ctr"/>
            <a:r>
              <a:rPr lang="en-US" sz="1200" dirty="0">
                <a:solidFill>
                  <a:schemeClr val="bg1"/>
                </a:solidFill>
              </a:rPr>
              <a:t>Onboarding of all privilege account</a:t>
            </a:r>
          </a:p>
        </p:txBody>
      </p:sp>
      <p:sp>
        <p:nvSpPr>
          <p:cNvPr id="12" name="Rectangle 11">
            <a:extLst>
              <a:ext uri="{FF2B5EF4-FFF2-40B4-BE49-F238E27FC236}">
                <a16:creationId xmlns:a16="http://schemas.microsoft.com/office/drawing/2014/main" id="{1BCA25AA-AC2B-DE02-F8A6-2C199D16C5FD}"/>
              </a:ext>
            </a:extLst>
          </p:cNvPr>
          <p:cNvSpPr/>
          <p:nvPr/>
        </p:nvSpPr>
        <p:spPr>
          <a:xfrm>
            <a:off x="995363" y="3164704"/>
            <a:ext cx="1250950" cy="14466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400" b="1" dirty="0">
                <a:solidFill>
                  <a:schemeClr val="bg1"/>
                </a:solidFill>
              </a:rPr>
              <a:t>Phase -3</a:t>
            </a:r>
          </a:p>
          <a:p>
            <a:pPr algn="ctr"/>
            <a:endParaRPr lang="en-US" sz="1400" b="1" dirty="0">
              <a:solidFill>
                <a:schemeClr val="bg1"/>
              </a:solidFill>
            </a:endParaRPr>
          </a:p>
          <a:p>
            <a:pPr algn="ctr"/>
            <a:r>
              <a:rPr lang="en-US" sz="1200" dirty="0">
                <a:solidFill>
                  <a:schemeClr val="bg1"/>
                </a:solidFill>
              </a:rPr>
              <a:t>Post onboarding </a:t>
            </a:r>
          </a:p>
          <a:p>
            <a:pPr algn="ctr"/>
            <a:r>
              <a:rPr lang="en-US" sz="1200" dirty="0">
                <a:solidFill>
                  <a:schemeClr val="bg1"/>
                </a:solidFill>
              </a:rPr>
              <a:t>UAT and Go-Live</a:t>
            </a:r>
          </a:p>
        </p:txBody>
      </p:sp>
      <p:sp>
        <p:nvSpPr>
          <p:cNvPr id="21" name="Title 1">
            <a:extLst>
              <a:ext uri="{FF2B5EF4-FFF2-40B4-BE49-F238E27FC236}">
                <a16:creationId xmlns:a16="http://schemas.microsoft.com/office/drawing/2014/main" id="{A23F9BCF-ED4B-FD74-E4E6-81C2C44C3198}"/>
              </a:ext>
            </a:extLst>
          </p:cNvPr>
          <p:cNvSpPr txBox="1">
            <a:spLocks/>
          </p:cNvSpPr>
          <p:nvPr/>
        </p:nvSpPr>
        <p:spPr>
          <a:xfrm>
            <a:off x="1335173" y="1092371"/>
            <a:ext cx="2021304" cy="448175"/>
          </a:xfrm>
          <a:prstGeom prst="rect">
            <a:avLst/>
          </a:prstGeom>
        </p:spPr>
        <p:txBody>
          <a:bodyPr vert="horz" lIns="0" tIns="0" rIns="0" bIns="0" rtlCol="0" anchor="t" anchorCtr="0">
            <a:noAutofit/>
          </a:bodyPr>
          <a:lstStyle>
            <a:lvl1pPr algn="l" defTabSz="914400" rtl="0" eaLnBrk="1" latinLnBrk="0" hangingPunct="1">
              <a:lnSpc>
                <a:spcPct val="70000"/>
              </a:lnSpc>
              <a:spcBef>
                <a:spcPct val="0"/>
              </a:spcBef>
              <a:buNone/>
              <a:defRPr sz="4400" kern="1200">
                <a:solidFill>
                  <a:schemeClr val="accent2"/>
                </a:solidFill>
                <a:latin typeface="+mj-lt"/>
                <a:ea typeface="+mj-ea"/>
                <a:cs typeface="+mj-cs"/>
              </a:defRPr>
            </a:lvl1pPr>
          </a:lstStyle>
          <a:p>
            <a:r>
              <a:rPr lang="en-US" dirty="0">
                <a:sym typeface="Wingdings" panose="05000000000000000000" pitchFamily="2" charset="2"/>
              </a:rPr>
              <a:t></a:t>
            </a:r>
            <a:endParaRPr lang="en-US" dirty="0"/>
          </a:p>
        </p:txBody>
      </p:sp>
      <p:graphicFrame>
        <p:nvGraphicFramePr>
          <p:cNvPr id="6" name="Table 5">
            <a:extLst>
              <a:ext uri="{FF2B5EF4-FFF2-40B4-BE49-F238E27FC236}">
                <a16:creationId xmlns:a16="http://schemas.microsoft.com/office/drawing/2014/main" id="{B194051F-537C-57BE-29FF-1064CCC94BEC}"/>
              </a:ext>
            </a:extLst>
          </p:cNvPr>
          <p:cNvGraphicFramePr>
            <a:graphicFrameLocks noGrp="1"/>
          </p:cNvGraphicFramePr>
          <p:nvPr>
            <p:extLst>
              <p:ext uri="{D42A27DB-BD31-4B8C-83A1-F6EECF244321}">
                <p14:modId xmlns:p14="http://schemas.microsoft.com/office/powerpoint/2010/main" val="4115814610"/>
              </p:ext>
            </p:extLst>
          </p:nvPr>
        </p:nvGraphicFramePr>
        <p:xfrm>
          <a:off x="2243139" y="1059827"/>
          <a:ext cx="9942509" cy="2062819"/>
        </p:xfrm>
        <a:graphic>
          <a:graphicData uri="http://schemas.openxmlformats.org/drawingml/2006/table">
            <a:tbl>
              <a:tblPr>
                <a:tableStyleId>{5C22544A-7EE6-4342-B048-85BDC9FD1C3A}</a:tableStyleId>
              </a:tblPr>
              <a:tblGrid>
                <a:gridCol w="252145">
                  <a:extLst>
                    <a:ext uri="{9D8B030D-6E8A-4147-A177-3AD203B41FA5}">
                      <a16:colId xmlns:a16="http://schemas.microsoft.com/office/drawing/2014/main" val="2858285851"/>
                    </a:ext>
                  </a:extLst>
                </a:gridCol>
                <a:gridCol w="2223455">
                  <a:extLst>
                    <a:ext uri="{9D8B030D-6E8A-4147-A177-3AD203B41FA5}">
                      <a16:colId xmlns:a16="http://schemas.microsoft.com/office/drawing/2014/main" val="567625882"/>
                    </a:ext>
                  </a:extLst>
                </a:gridCol>
                <a:gridCol w="767895">
                  <a:extLst>
                    <a:ext uri="{9D8B030D-6E8A-4147-A177-3AD203B41FA5}">
                      <a16:colId xmlns:a16="http://schemas.microsoft.com/office/drawing/2014/main" val="1615219606"/>
                    </a:ext>
                  </a:extLst>
                </a:gridCol>
                <a:gridCol w="747837">
                  <a:extLst>
                    <a:ext uri="{9D8B030D-6E8A-4147-A177-3AD203B41FA5}">
                      <a16:colId xmlns:a16="http://schemas.microsoft.com/office/drawing/2014/main" val="1638140407"/>
                    </a:ext>
                  </a:extLst>
                </a:gridCol>
                <a:gridCol w="782219">
                  <a:extLst>
                    <a:ext uri="{9D8B030D-6E8A-4147-A177-3AD203B41FA5}">
                      <a16:colId xmlns:a16="http://schemas.microsoft.com/office/drawing/2014/main" val="3253881773"/>
                    </a:ext>
                  </a:extLst>
                </a:gridCol>
                <a:gridCol w="779355">
                  <a:extLst>
                    <a:ext uri="{9D8B030D-6E8A-4147-A177-3AD203B41FA5}">
                      <a16:colId xmlns:a16="http://schemas.microsoft.com/office/drawing/2014/main" val="833527672"/>
                    </a:ext>
                  </a:extLst>
                </a:gridCol>
                <a:gridCol w="1971310">
                  <a:extLst>
                    <a:ext uri="{9D8B030D-6E8A-4147-A177-3AD203B41FA5}">
                      <a16:colId xmlns:a16="http://schemas.microsoft.com/office/drawing/2014/main" val="1909582671"/>
                    </a:ext>
                  </a:extLst>
                </a:gridCol>
                <a:gridCol w="699128">
                  <a:extLst>
                    <a:ext uri="{9D8B030D-6E8A-4147-A177-3AD203B41FA5}">
                      <a16:colId xmlns:a16="http://schemas.microsoft.com/office/drawing/2014/main" val="3759804698"/>
                    </a:ext>
                  </a:extLst>
                </a:gridCol>
                <a:gridCol w="710587">
                  <a:extLst>
                    <a:ext uri="{9D8B030D-6E8A-4147-A177-3AD203B41FA5}">
                      <a16:colId xmlns:a16="http://schemas.microsoft.com/office/drawing/2014/main" val="2357282508"/>
                    </a:ext>
                  </a:extLst>
                </a:gridCol>
                <a:gridCol w="538673">
                  <a:extLst>
                    <a:ext uri="{9D8B030D-6E8A-4147-A177-3AD203B41FA5}">
                      <a16:colId xmlns:a16="http://schemas.microsoft.com/office/drawing/2014/main" val="245198113"/>
                    </a:ext>
                  </a:extLst>
                </a:gridCol>
                <a:gridCol w="469905">
                  <a:extLst>
                    <a:ext uri="{9D8B030D-6E8A-4147-A177-3AD203B41FA5}">
                      <a16:colId xmlns:a16="http://schemas.microsoft.com/office/drawing/2014/main" val="3273139780"/>
                    </a:ext>
                  </a:extLst>
                </a:gridCol>
              </a:tblGrid>
              <a:tr h="116378">
                <a:tc>
                  <a:txBody>
                    <a:bodyPr/>
                    <a:lstStyle/>
                    <a:p>
                      <a:pPr algn="l" rtl="0" fontAlgn="t"/>
                      <a:r>
                        <a:rPr lang="en-US" sz="700" b="1" u="none" strike="noStrike" dirty="0" err="1">
                          <a:solidFill>
                            <a:schemeClr val="bg1"/>
                          </a:solidFill>
                          <a:effectLst/>
                        </a:rPr>
                        <a:t>Sno</a:t>
                      </a:r>
                      <a:r>
                        <a:rPr lang="en-US" sz="700" b="1" u="none" strike="noStrike" dirty="0">
                          <a:solidFill>
                            <a:schemeClr val="bg1"/>
                          </a:solidFill>
                          <a:effectLst/>
                        </a:rPr>
                        <a:t> </a:t>
                      </a:r>
                      <a:endParaRPr lang="en-US" sz="700" b="1" i="0" u="none" strike="noStrike" dirty="0">
                        <a:solidFill>
                          <a:schemeClr val="bg1"/>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l" rtl="0" fontAlgn="t"/>
                      <a:r>
                        <a:rPr lang="en-US" sz="700" b="1" u="none" strike="noStrike" dirty="0">
                          <a:solidFill>
                            <a:schemeClr val="bg1"/>
                          </a:solidFill>
                          <a:effectLst/>
                        </a:rPr>
                        <a:t>Task Name</a:t>
                      </a:r>
                      <a:endParaRPr lang="en-US" sz="700" b="1" i="0" u="none" strike="noStrike" dirty="0">
                        <a:solidFill>
                          <a:schemeClr val="bg1"/>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l" rtl="0" fontAlgn="t"/>
                      <a:r>
                        <a:rPr lang="en-US" sz="700" b="1" u="none" strike="noStrike" dirty="0">
                          <a:solidFill>
                            <a:schemeClr val="bg1"/>
                          </a:solidFill>
                          <a:effectLst/>
                        </a:rPr>
                        <a:t>Duration (Days) </a:t>
                      </a:r>
                      <a:endParaRPr lang="en-US" sz="700" b="1" i="0" u="none" strike="noStrike" dirty="0">
                        <a:solidFill>
                          <a:schemeClr val="bg1"/>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l" rtl="0" fontAlgn="t"/>
                      <a:r>
                        <a:rPr lang="en-US" sz="700" b="1" u="none" strike="noStrike" dirty="0">
                          <a:solidFill>
                            <a:schemeClr val="bg1"/>
                          </a:solidFill>
                          <a:effectLst/>
                        </a:rPr>
                        <a:t>Start Date </a:t>
                      </a:r>
                      <a:endParaRPr lang="en-US" sz="700" b="1" i="0" u="none" strike="noStrike" dirty="0">
                        <a:solidFill>
                          <a:schemeClr val="bg1"/>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l" rtl="0" fontAlgn="t"/>
                      <a:r>
                        <a:rPr lang="en-US" sz="700" b="1" u="none" strike="noStrike" dirty="0">
                          <a:solidFill>
                            <a:schemeClr val="bg1"/>
                          </a:solidFill>
                          <a:effectLst/>
                        </a:rPr>
                        <a:t>Completed Date</a:t>
                      </a:r>
                      <a:endParaRPr lang="en-US" sz="700" b="1" i="0" u="none" strike="noStrike" dirty="0">
                        <a:solidFill>
                          <a:schemeClr val="bg1"/>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l" rtl="0" fontAlgn="t"/>
                      <a:r>
                        <a:rPr lang="en-US" sz="700" b="1" u="none" strike="noStrike" dirty="0">
                          <a:solidFill>
                            <a:schemeClr val="bg1"/>
                          </a:solidFill>
                          <a:effectLst/>
                        </a:rPr>
                        <a:t>Resource Name </a:t>
                      </a:r>
                      <a:endParaRPr lang="en-US" sz="700" b="1" i="0" u="none" strike="noStrike" dirty="0">
                        <a:solidFill>
                          <a:schemeClr val="bg1"/>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l" rtl="0" fontAlgn="t"/>
                      <a:r>
                        <a:rPr lang="en-US" sz="700" b="1" u="none" strike="noStrike" dirty="0">
                          <a:solidFill>
                            <a:schemeClr val="bg1"/>
                          </a:solidFill>
                          <a:effectLst/>
                        </a:rPr>
                        <a:t>Comment </a:t>
                      </a:r>
                      <a:endParaRPr lang="en-US" sz="700" b="1" i="0" u="none" strike="noStrike" dirty="0">
                        <a:solidFill>
                          <a:schemeClr val="bg1"/>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l" rtl="0" fontAlgn="t"/>
                      <a:r>
                        <a:rPr lang="en-US" sz="700" b="1" u="none" strike="noStrike" dirty="0">
                          <a:solidFill>
                            <a:schemeClr val="bg1"/>
                          </a:solidFill>
                          <a:effectLst/>
                        </a:rPr>
                        <a:t>Responsibility </a:t>
                      </a:r>
                      <a:endParaRPr lang="en-US" sz="700" b="1" i="0" u="none" strike="noStrike" dirty="0">
                        <a:solidFill>
                          <a:schemeClr val="bg1"/>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l" rtl="0" fontAlgn="t"/>
                      <a:r>
                        <a:rPr lang="en-US" sz="700" b="1" u="none" strike="noStrike" dirty="0">
                          <a:solidFill>
                            <a:schemeClr val="bg1"/>
                          </a:solidFill>
                          <a:effectLst/>
                        </a:rPr>
                        <a:t>Accountability </a:t>
                      </a:r>
                      <a:endParaRPr lang="en-US" sz="700" b="1" i="0" u="none" strike="noStrike" dirty="0">
                        <a:solidFill>
                          <a:schemeClr val="bg1"/>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l" rtl="0" fontAlgn="t"/>
                      <a:r>
                        <a:rPr lang="en-US" sz="700" b="1" u="none" strike="noStrike" dirty="0">
                          <a:solidFill>
                            <a:schemeClr val="bg1"/>
                          </a:solidFill>
                          <a:effectLst/>
                        </a:rPr>
                        <a:t>Consulted</a:t>
                      </a:r>
                      <a:endParaRPr lang="en-US" sz="700" b="1" i="0" u="none" strike="noStrike" dirty="0">
                        <a:solidFill>
                          <a:schemeClr val="bg1"/>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l" rtl="0" fontAlgn="t"/>
                      <a:r>
                        <a:rPr lang="en-US" sz="700" b="1" u="none" strike="noStrike" dirty="0">
                          <a:solidFill>
                            <a:schemeClr val="bg1"/>
                          </a:solidFill>
                          <a:effectLst/>
                        </a:rPr>
                        <a:t>Informed</a:t>
                      </a:r>
                      <a:endParaRPr lang="en-US" sz="700" b="1" i="0" u="none" strike="noStrike" dirty="0">
                        <a:solidFill>
                          <a:schemeClr val="bg1"/>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2187169926"/>
                  </a:ext>
                </a:extLst>
              </a:tr>
              <a:tr h="197239">
                <a:tc>
                  <a:txBody>
                    <a:bodyPr/>
                    <a:lstStyle/>
                    <a:p>
                      <a:pPr algn="l" rtl="0" fontAlgn="t"/>
                      <a:r>
                        <a:rPr lang="en-US" sz="700" b="1" u="none" strike="noStrike" dirty="0">
                          <a:solidFill>
                            <a:schemeClr val="bg1"/>
                          </a:solidFill>
                          <a:effectLst/>
                        </a:rPr>
                        <a:t>A</a:t>
                      </a:r>
                      <a:endParaRPr lang="en-US" sz="700" b="1" i="0" u="none" strike="noStrike" dirty="0">
                        <a:solidFill>
                          <a:schemeClr val="bg1"/>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l" rtl="0" fontAlgn="t"/>
                      <a:r>
                        <a:rPr lang="en-US" sz="700" b="1" u="none" strike="noStrike" dirty="0">
                          <a:solidFill>
                            <a:schemeClr val="bg1"/>
                          </a:solidFill>
                          <a:effectLst/>
                        </a:rPr>
                        <a:t>Device Discovery &amp; Account onboarding </a:t>
                      </a:r>
                      <a:endParaRPr lang="en-US" sz="700" b="1" i="0" u="none" strike="noStrike" dirty="0">
                        <a:solidFill>
                          <a:schemeClr val="bg1"/>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l" rtl="0" fontAlgn="t"/>
                      <a:r>
                        <a:rPr lang="en-US" sz="700" b="1" u="none" strike="noStrike" dirty="0">
                          <a:solidFill>
                            <a:schemeClr val="bg1"/>
                          </a:solidFill>
                          <a:effectLst/>
                        </a:rPr>
                        <a:t>90</a:t>
                      </a:r>
                      <a:endParaRPr lang="en-US" sz="700" b="1" i="0" u="none" strike="noStrike" dirty="0">
                        <a:solidFill>
                          <a:schemeClr val="bg1"/>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l" rtl="0" fontAlgn="t"/>
                      <a:r>
                        <a:rPr lang="en-US" sz="700" b="1" u="none" strike="noStrike" dirty="0">
                          <a:solidFill>
                            <a:schemeClr val="bg1"/>
                          </a:solidFill>
                          <a:effectLst/>
                        </a:rPr>
                        <a:t>Mon 09/11/2023</a:t>
                      </a:r>
                      <a:endParaRPr lang="en-US" sz="700" b="1" i="0" u="none" strike="noStrike" dirty="0">
                        <a:solidFill>
                          <a:schemeClr val="bg1"/>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l" rtl="0" fontAlgn="t"/>
                      <a:r>
                        <a:rPr lang="en-US" sz="700" b="1" u="none" strike="noStrike" dirty="0">
                          <a:solidFill>
                            <a:schemeClr val="bg1"/>
                          </a:solidFill>
                          <a:effectLst/>
                        </a:rPr>
                        <a:t> </a:t>
                      </a:r>
                      <a:endParaRPr lang="en-US" sz="700" b="1" i="0" u="none" strike="noStrike" dirty="0">
                        <a:solidFill>
                          <a:schemeClr val="bg1"/>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l" rtl="0" fontAlgn="t"/>
                      <a:r>
                        <a:rPr lang="en-US" sz="700" b="1" u="none" strike="noStrike" dirty="0">
                          <a:solidFill>
                            <a:schemeClr val="bg1"/>
                          </a:solidFill>
                          <a:effectLst/>
                        </a:rPr>
                        <a:t> </a:t>
                      </a:r>
                      <a:endParaRPr lang="en-US" sz="700" b="1" i="0" u="none" strike="noStrike" dirty="0">
                        <a:solidFill>
                          <a:schemeClr val="bg1"/>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l" rtl="0" fontAlgn="t"/>
                      <a:r>
                        <a:rPr lang="en-US" sz="700" b="1" u="none" strike="noStrike" dirty="0">
                          <a:solidFill>
                            <a:schemeClr val="bg1"/>
                          </a:solidFill>
                          <a:effectLst/>
                        </a:rPr>
                        <a:t> </a:t>
                      </a:r>
                      <a:endParaRPr lang="en-US" sz="700" b="1" i="0" u="none" strike="noStrike" dirty="0">
                        <a:solidFill>
                          <a:schemeClr val="bg1"/>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l" rtl="0" fontAlgn="t"/>
                      <a:r>
                        <a:rPr lang="en-US" sz="700" b="1" u="none" strike="noStrike" dirty="0">
                          <a:solidFill>
                            <a:schemeClr val="bg1"/>
                          </a:solidFill>
                          <a:effectLst/>
                        </a:rPr>
                        <a:t> </a:t>
                      </a:r>
                      <a:endParaRPr lang="en-US" sz="700" b="1" i="0" u="none" strike="noStrike" dirty="0">
                        <a:solidFill>
                          <a:schemeClr val="bg1"/>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l" rtl="0" fontAlgn="t"/>
                      <a:r>
                        <a:rPr lang="en-US" sz="700" b="1" u="none" strike="noStrike" dirty="0">
                          <a:solidFill>
                            <a:schemeClr val="bg1"/>
                          </a:solidFill>
                          <a:effectLst/>
                        </a:rPr>
                        <a:t> </a:t>
                      </a:r>
                      <a:endParaRPr lang="en-US" sz="700" b="1" i="0" u="none" strike="noStrike" dirty="0">
                        <a:solidFill>
                          <a:schemeClr val="bg1"/>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l" rtl="0" fontAlgn="t"/>
                      <a:r>
                        <a:rPr lang="en-US" sz="700" b="1" u="none" strike="noStrike" dirty="0">
                          <a:solidFill>
                            <a:schemeClr val="bg1"/>
                          </a:solidFill>
                          <a:effectLst/>
                        </a:rPr>
                        <a:t> </a:t>
                      </a:r>
                      <a:endParaRPr lang="en-US" sz="700" b="1" i="0" u="none" strike="noStrike" dirty="0">
                        <a:solidFill>
                          <a:schemeClr val="bg1"/>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pPr algn="l" rtl="0" fontAlgn="t"/>
                      <a:r>
                        <a:rPr lang="en-US" sz="700" b="1" u="none" strike="noStrike" dirty="0">
                          <a:solidFill>
                            <a:schemeClr val="bg1"/>
                          </a:solidFill>
                          <a:effectLst/>
                        </a:rPr>
                        <a:t> </a:t>
                      </a:r>
                      <a:endParaRPr lang="en-US" sz="700" b="1" i="0" u="none" strike="noStrike" dirty="0">
                        <a:solidFill>
                          <a:schemeClr val="bg1"/>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63336572"/>
                  </a:ext>
                </a:extLst>
              </a:tr>
              <a:tr h="197239">
                <a:tc>
                  <a:txBody>
                    <a:bodyPr/>
                    <a:lstStyle/>
                    <a:p>
                      <a:pPr algn="l" rtl="0" fontAlgn="t"/>
                      <a:r>
                        <a:rPr lang="en-US" sz="700" u="none" strike="noStrike" dirty="0">
                          <a:effectLst/>
                        </a:rPr>
                        <a:t>1</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b="1" u="none" strike="noStrike" dirty="0">
                          <a:solidFill>
                            <a:schemeClr val="bg1"/>
                          </a:solidFill>
                          <a:effectLst/>
                        </a:rPr>
                        <a:t>Discovery of accounts across environments</a:t>
                      </a:r>
                      <a:endParaRPr lang="en-US" sz="700" b="1" i="0" u="none" strike="noStrike" dirty="0">
                        <a:solidFill>
                          <a:schemeClr val="bg1"/>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rtl="0" fontAlgn="t"/>
                      <a:r>
                        <a:rPr lang="en-US" sz="700" u="none" strike="noStrike" dirty="0">
                          <a:effectLst/>
                        </a:rPr>
                        <a:t>5</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Mon 09/11/2023</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dirty="0">
                          <a:effectLst/>
                        </a:rPr>
                        <a:t>Fri 09/15/2023</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R1</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UAT, Prod &amp; DR environment</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dirty="0">
                          <a:effectLst/>
                        </a:rPr>
                        <a:t>ABCD Team</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dirty="0">
                          <a:effectLst/>
                        </a:rPr>
                        <a:t>ABCD Team</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KPMG</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dirty="0">
                          <a:effectLst/>
                        </a:rPr>
                        <a:t>KPMG</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1492212"/>
                  </a:ext>
                </a:extLst>
              </a:tr>
              <a:tr h="197239">
                <a:tc>
                  <a:txBody>
                    <a:bodyPr/>
                    <a:lstStyle/>
                    <a:p>
                      <a:pPr algn="l" rtl="0" fontAlgn="t"/>
                      <a:r>
                        <a:rPr lang="en-US" sz="700" u="none" strike="noStrike" dirty="0">
                          <a:effectLst/>
                        </a:rPr>
                        <a:t>1.1</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dirty="0">
                          <a:effectLst/>
                        </a:rPr>
                        <a:t>Configure prerequisites, port opening &amp; network area</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dirty="0">
                          <a:effectLst/>
                        </a:rPr>
                        <a:t>2</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Fri 09/15/2023</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Tues 09/19/2023</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R1,R2</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Port opening to run device discovery</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dirty="0">
                          <a:effectLst/>
                        </a:rPr>
                        <a:t>ABCD Team</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dirty="0">
                          <a:effectLst/>
                        </a:rPr>
                        <a:t>ABCD Team</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CyberArk</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dirty="0">
                          <a:effectLst/>
                        </a:rPr>
                        <a:t>ABCD</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5686821"/>
                  </a:ext>
                </a:extLst>
              </a:tr>
              <a:tr h="197239">
                <a:tc>
                  <a:txBody>
                    <a:bodyPr/>
                    <a:lstStyle/>
                    <a:p>
                      <a:pPr algn="l" rtl="0" fontAlgn="t"/>
                      <a:r>
                        <a:rPr lang="en-US" sz="700" u="none" strike="noStrike" dirty="0">
                          <a:effectLst/>
                        </a:rPr>
                        <a:t>1.3</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dirty="0">
                          <a:effectLst/>
                        </a:rPr>
                        <a:t>Clarify goals and objective for the account device</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2</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Tues 09/19/2023</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Thur 09/21/2023</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R1,R2</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 </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KPMG Team</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KPMG Team</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CyberArk</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dirty="0">
                          <a:effectLst/>
                        </a:rPr>
                        <a:t>ABCD</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0980629"/>
                  </a:ext>
                </a:extLst>
              </a:tr>
              <a:tr h="197239">
                <a:tc>
                  <a:txBody>
                    <a:bodyPr/>
                    <a:lstStyle/>
                    <a:p>
                      <a:pPr algn="l" rtl="0" fontAlgn="t"/>
                      <a:r>
                        <a:rPr lang="en-US" sz="700" u="none" strike="noStrike" dirty="0">
                          <a:effectLst/>
                        </a:rPr>
                        <a:t>1.4</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dirty="0">
                          <a:effectLst/>
                        </a:rPr>
                        <a:t>Gather information about the environment</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5</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Thur 09/21/2023</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Tues 09/26/2023</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R1,R2</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 </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KPMG Team</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KPMG Team</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CyberArk</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dirty="0">
                          <a:effectLst/>
                        </a:rPr>
                        <a:t>ABCD</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055911"/>
                  </a:ext>
                </a:extLst>
              </a:tr>
              <a:tr h="223864">
                <a:tc>
                  <a:txBody>
                    <a:bodyPr/>
                    <a:lstStyle/>
                    <a:p>
                      <a:pPr algn="l" rtl="0" fontAlgn="t"/>
                      <a:r>
                        <a:rPr lang="en-US" sz="700" u="none" strike="noStrike" dirty="0">
                          <a:effectLst/>
                        </a:rPr>
                        <a:t>1.5</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dirty="0">
                          <a:effectLst/>
                        </a:rPr>
                        <a:t>Create discovery profiles</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2</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dirty="0">
                          <a:effectLst/>
                        </a:rPr>
                        <a:t>Tues 09/26/2023</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Thur 09/28/2023</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R1,R2</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UAT, Prod &amp; DR environment all Unix, Windows &amp; DB</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KPMG Team</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KPMG Team</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CyberArk</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dirty="0">
                          <a:effectLst/>
                        </a:rPr>
                        <a:t>ABCD</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4334744"/>
                  </a:ext>
                </a:extLst>
              </a:tr>
              <a:tr h="197239">
                <a:tc>
                  <a:txBody>
                    <a:bodyPr/>
                    <a:lstStyle/>
                    <a:p>
                      <a:pPr algn="l" rtl="0" fontAlgn="t"/>
                      <a:r>
                        <a:rPr lang="en-US" sz="700" u="none" strike="noStrike" dirty="0">
                          <a:effectLst/>
                        </a:rPr>
                        <a:t>1.6</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dirty="0">
                          <a:effectLst/>
                        </a:rPr>
                        <a:t>Configure discovery profiles</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2</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Thur 09/28/2023</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dirty="0">
                          <a:effectLst/>
                        </a:rPr>
                        <a:t>Mon 09/28/2023</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R1,R2</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 </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KPMG Team</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KPMG Team</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CyberArk</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dirty="0">
                          <a:effectLst/>
                        </a:rPr>
                        <a:t>ABCD</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6220730"/>
                  </a:ext>
                </a:extLst>
              </a:tr>
              <a:tr h="197239">
                <a:tc>
                  <a:txBody>
                    <a:bodyPr/>
                    <a:lstStyle/>
                    <a:p>
                      <a:pPr algn="l" rtl="0" fontAlgn="t"/>
                      <a:r>
                        <a:rPr lang="en-US" sz="700" u="none" strike="noStrike" dirty="0">
                          <a:effectLst/>
                        </a:rPr>
                        <a:t>1.7</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dirty="0">
                          <a:effectLst/>
                        </a:rPr>
                        <a:t>Schedule discovery scans</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2</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Mon 09/28/2023</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dirty="0">
                          <a:effectLst/>
                        </a:rPr>
                        <a:t>Mon10/02/2023</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R1,R2</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 </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KPMG Team</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KPMG Team</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CyberArk</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dirty="0">
                          <a:effectLst/>
                        </a:rPr>
                        <a:t>ABCD</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1417716"/>
                  </a:ext>
                </a:extLst>
              </a:tr>
              <a:tr h="197239">
                <a:tc>
                  <a:txBody>
                    <a:bodyPr/>
                    <a:lstStyle/>
                    <a:p>
                      <a:pPr algn="l" rtl="0" fontAlgn="t"/>
                      <a:r>
                        <a:rPr lang="en-US" sz="700" u="none" strike="noStrike" dirty="0">
                          <a:effectLst/>
                        </a:rPr>
                        <a:t>1.8</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dirty="0">
                          <a:effectLst/>
                        </a:rPr>
                        <a:t>Monitor discovery scans</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5</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Mon 10/02/2023</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dirty="0">
                          <a:effectLst/>
                        </a:rPr>
                        <a:t>Fri 10/06/2023</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R1,R2</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 </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KPMG Team</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KPMG Team</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CyberArk</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dirty="0">
                          <a:effectLst/>
                        </a:rPr>
                        <a:t>ABCD</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6469609"/>
                  </a:ext>
                </a:extLst>
              </a:tr>
              <a:tr h="144665">
                <a:tc>
                  <a:txBody>
                    <a:bodyPr/>
                    <a:lstStyle/>
                    <a:p>
                      <a:pPr algn="l" rtl="0" fontAlgn="t"/>
                      <a:r>
                        <a:rPr lang="en-US" sz="700" u="none" strike="noStrike" dirty="0">
                          <a:effectLst/>
                        </a:rPr>
                        <a:t>1.9</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dirty="0">
                          <a:effectLst/>
                        </a:rPr>
                        <a:t>Review discovered accounts and credentials</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dirty="0">
                          <a:effectLst/>
                        </a:rPr>
                        <a:t>5</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Fri 10/06/2023</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dirty="0" err="1">
                          <a:effectLst/>
                        </a:rPr>
                        <a:t>Thur</a:t>
                      </a:r>
                      <a:r>
                        <a:rPr lang="en-US" sz="700" u="none" strike="noStrike" dirty="0">
                          <a:effectLst/>
                        </a:rPr>
                        <a:t> 10/12/2023</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dirty="0">
                          <a:effectLst/>
                        </a:rPr>
                        <a:t>R1,R2,R3,R4</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dirty="0">
                          <a:effectLst/>
                        </a:rPr>
                        <a:t> </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dirty="0">
                          <a:effectLst/>
                        </a:rPr>
                        <a:t>KPMG Team</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KPMG Team</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dirty="0">
                          <a:effectLst/>
                        </a:rPr>
                        <a:t>CyberArk</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dirty="0">
                          <a:effectLst/>
                        </a:rPr>
                        <a:t>ABCD</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30607903"/>
                  </a:ext>
                </a:extLst>
              </a:tr>
            </a:tbl>
          </a:graphicData>
        </a:graphic>
      </p:graphicFrame>
      <p:graphicFrame>
        <p:nvGraphicFramePr>
          <p:cNvPr id="8" name="Table 7">
            <a:extLst>
              <a:ext uri="{FF2B5EF4-FFF2-40B4-BE49-F238E27FC236}">
                <a16:creationId xmlns:a16="http://schemas.microsoft.com/office/drawing/2014/main" id="{0AA60300-FA25-8DEE-B91F-148249C199C7}"/>
              </a:ext>
            </a:extLst>
          </p:cNvPr>
          <p:cNvGraphicFramePr>
            <a:graphicFrameLocks noGrp="1"/>
          </p:cNvGraphicFramePr>
          <p:nvPr>
            <p:extLst>
              <p:ext uri="{D42A27DB-BD31-4B8C-83A1-F6EECF244321}">
                <p14:modId xmlns:p14="http://schemas.microsoft.com/office/powerpoint/2010/main" val="2905118529"/>
              </p:ext>
            </p:extLst>
          </p:nvPr>
        </p:nvGraphicFramePr>
        <p:xfrm>
          <a:off x="2244728" y="3172454"/>
          <a:ext cx="9940921" cy="1438895"/>
        </p:xfrm>
        <a:graphic>
          <a:graphicData uri="http://schemas.openxmlformats.org/drawingml/2006/table">
            <a:tbl>
              <a:tblPr>
                <a:tableStyleId>{5C22544A-7EE6-4342-B048-85BDC9FD1C3A}</a:tableStyleId>
              </a:tblPr>
              <a:tblGrid>
                <a:gridCol w="252104">
                  <a:extLst>
                    <a:ext uri="{9D8B030D-6E8A-4147-A177-3AD203B41FA5}">
                      <a16:colId xmlns:a16="http://schemas.microsoft.com/office/drawing/2014/main" val="1557190264"/>
                    </a:ext>
                  </a:extLst>
                </a:gridCol>
                <a:gridCol w="2223100">
                  <a:extLst>
                    <a:ext uri="{9D8B030D-6E8A-4147-A177-3AD203B41FA5}">
                      <a16:colId xmlns:a16="http://schemas.microsoft.com/office/drawing/2014/main" val="296891446"/>
                    </a:ext>
                  </a:extLst>
                </a:gridCol>
                <a:gridCol w="767772">
                  <a:extLst>
                    <a:ext uri="{9D8B030D-6E8A-4147-A177-3AD203B41FA5}">
                      <a16:colId xmlns:a16="http://schemas.microsoft.com/office/drawing/2014/main" val="476578689"/>
                    </a:ext>
                  </a:extLst>
                </a:gridCol>
                <a:gridCol w="747717">
                  <a:extLst>
                    <a:ext uri="{9D8B030D-6E8A-4147-A177-3AD203B41FA5}">
                      <a16:colId xmlns:a16="http://schemas.microsoft.com/office/drawing/2014/main" val="339329659"/>
                    </a:ext>
                  </a:extLst>
                </a:gridCol>
                <a:gridCol w="782095">
                  <a:extLst>
                    <a:ext uri="{9D8B030D-6E8A-4147-A177-3AD203B41FA5}">
                      <a16:colId xmlns:a16="http://schemas.microsoft.com/office/drawing/2014/main" val="1128438847"/>
                    </a:ext>
                  </a:extLst>
                </a:gridCol>
                <a:gridCol w="779231">
                  <a:extLst>
                    <a:ext uri="{9D8B030D-6E8A-4147-A177-3AD203B41FA5}">
                      <a16:colId xmlns:a16="http://schemas.microsoft.com/office/drawing/2014/main" val="1670867660"/>
                    </a:ext>
                  </a:extLst>
                </a:gridCol>
                <a:gridCol w="1970996">
                  <a:extLst>
                    <a:ext uri="{9D8B030D-6E8A-4147-A177-3AD203B41FA5}">
                      <a16:colId xmlns:a16="http://schemas.microsoft.com/office/drawing/2014/main" val="489861839"/>
                    </a:ext>
                  </a:extLst>
                </a:gridCol>
                <a:gridCol w="699015">
                  <a:extLst>
                    <a:ext uri="{9D8B030D-6E8A-4147-A177-3AD203B41FA5}">
                      <a16:colId xmlns:a16="http://schemas.microsoft.com/office/drawing/2014/main" val="4149878167"/>
                    </a:ext>
                  </a:extLst>
                </a:gridCol>
                <a:gridCol w="710475">
                  <a:extLst>
                    <a:ext uri="{9D8B030D-6E8A-4147-A177-3AD203B41FA5}">
                      <a16:colId xmlns:a16="http://schemas.microsoft.com/office/drawing/2014/main" val="1263783763"/>
                    </a:ext>
                  </a:extLst>
                </a:gridCol>
                <a:gridCol w="538586">
                  <a:extLst>
                    <a:ext uri="{9D8B030D-6E8A-4147-A177-3AD203B41FA5}">
                      <a16:colId xmlns:a16="http://schemas.microsoft.com/office/drawing/2014/main" val="1225573154"/>
                    </a:ext>
                  </a:extLst>
                </a:gridCol>
                <a:gridCol w="469830">
                  <a:extLst>
                    <a:ext uri="{9D8B030D-6E8A-4147-A177-3AD203B41FA5}">
                      <a16:colId xmlns:a16="http://schemas.microsoft.com/office/drawing/2014/main" val="286210321"/>
                    </a:ext>
                  </a:extLst>
                </a:gridCol>
              </a:tblGrid>
              <a:tr h="235405">
                <a:tc>
                  <a:txBody>
                    <a:bodyPr/>
                    <a:lstStyle/>
                    <a:p>
                      <a:pPr algn="l" rtl="0" fontAlgn="t"/>
                      <a:r>
                        <a:rPr lang="en-US" sz="700" u="none" strike="noStrike" dirty="0">
                          <a:effectLst/>
                        </a:rPr>
                        <a:t>2.1</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b="1" u="none" strike="noStrike" dirty="0">
                          <a:solidFill>
                            <a:schemeClr val="bg1"/>
                          </a:solidFill>
                          <a:effectLst/>
                        </a:rPr>
                        <a:t>Create onboarding rules for Windows, Linux, and database accounts</a:t>
                      </a:r>
                      <a:endParaRPr lang="en-US" sz="700" b="1" i="0" u="none" strike="noStrike" dirty="0">
                        <a:solidFill>
                          <a:schemeClr val="bg1"/>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rtl="0" fontAlgn="t"/>
                      <a:r>
                        <a:rPr lang="en-US" sz="700" u="none" strike="noStrike" dirty="0">
                          <a:effectLst/>
                        </a:rPr>
                        <a:t>1</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 </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 </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R1,R2</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 </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KPMG Team</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KPMG Team</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KPMG Team</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dirty="0">
                          <a:effectLst/>
                        </a:rPr>
                        <a:t>ABCD</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34109056"/>
                  </a:ext>
                </a:extLst>
              </a:tr>
              <a:tr h="235405">
                <a:tc>
                  <a:txBody>
                    <a:bodyPr/>
                    <a:lstStyle/>
                    <a:p>
                      <a:pPr algn="l" rtl="0" fontAlgn="t"/>
                      <a:r>
                        <a:rPr lang="en-US" sz="700" u="none" strike="noStrike">
                          <a:effectLst/>
                        </a:rPr>
                        <a:t>2.2</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Identify all Windows, Linux, and database accounts that need to be onboarded</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dirty="0">
                          <a:effectLst/>
                        </a:rPr>
                        <a:t>8</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 </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 </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R1,R2</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 </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KPMG Team</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KPMG Team</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KPMG Team</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dirty="0">
                          <a:effectLst/>
                        </a:rPr>
                        <a:t>ABCD</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5853225"/>
                  </a:ext>
                </a:extLst>
              </a:tr>
              <a:tr h="193617">
                <a:tc>
                  <a:txBody>
                    <a:bodyPr/>
                    <a:lstStyle/>
                    <a:p>
                      <a:pPr algn="l" rtl="0" fontAlgn="t"/>
                      <a:r>
                        <a:rPr lang="en-US" sz="700" u="none" strike="noStrike">
                          <a:effectLst/>
                        </a:rPr>
                        <a:t>2.3</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dirty="0">
                          <a:effectLst/>
                        </a:rPr>
                        <a:t>Onboard Windows accounts using the onboarding rules</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dirty="0">
                          <a:effectLst/>
                        </a:rPr>
                        <a:t>4</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 </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dirty="0">
                          <a:effectLst/>
                        </a:rPr>
                        <a:t> </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R1,R2</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 </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KPMG Team</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KPMG Team</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KPMG Team</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dirty="0">
                          <a:effectLst/>
                        </a:rPr>
                        <a:t>ABCD</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2884994"/>
                  </a:ext>
                </a:extLst>
              </a:tr>
              <a:tr h="193617">
                <a:tc>
                  <a:txBody>
                    <a:bodyPr/>
                    <a:lstStyle/>
                    <a:p>
                      <a:pPr algn="l" rtl="0" fontAlgn="t"/>
                      <a:r>
                        <a:rPr lang="en-US" sz="700" u="none" strike="noStrike">
                          <a:effectLst/>
                        </a:rPr>
                        <a:t>2.4</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dirty="0">
                          <a:effectLst/>
                        </a:rPr>
                        <a:t>Onboard Linux accounts using the onboarding rules</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4</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 </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 </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R1,R2</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 </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KPMG Team</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KPMG Team</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KPMG Team</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dirty="0">
                          <a:effectLst/>
                        </a:rPr>
                        <a:t>ABCD</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3998815"/>
                  </a:ext>
                </a:extLst>
              </a:tr>
              <a:tr h="193617">
                <a:tc>
                  <a:txBody>
                    <a:bodyPr/>
                    <a:lstStyle/>
                    <a:p>
                      <a:pPr algn="l" rtl="0" fontAlgn="t"/>
                      <a:r>
                        <a:rPr lang="en-US" sz="700" u="none" strike="noStrike">
                          <a:effectLst/>
                        </a:rPr>
                        <a:t>2.5</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dirty="0">
                          <a:effectLst/>
                        </a:rPr>
                        <a:t>Onboard database accounts using the onboarding rules</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5</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 </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 </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R1,R2</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dirty="0">
                          <a:effectLst/>
                        </a:rPr>
                        <a:t> </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KPMG Team</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KPMG Team</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KPMG Team</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dirty="0">
                          <a:effectLst/>
                        </a:rPr>
                        <a:t>ABCD</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0725007"/>
                  </a:ext>
                </a:extLst>
              </a:tr>
              <a:tr h="193617">
                <a:tc>
                  <a:txBody>
                    <a:bodyPr/>
                    <a:lstStyle/>
                    <a:p>
                      <a:pPr algn="l" rtl="0" fontAlgn="t"/>
                      <a:r>
                        <a:rPr lang="en-US" sz="700" u="none" strike="noStrike">
                          <a:effectLst/>
                        </a:rPr>
                        <a:t>2.6</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dirty="0">
                          <a:effectLst/>
                        </a:rPr>
                        <a:t>Test the onboarding of all accounts</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3</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 </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 </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R1,R2</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 </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KPMG Team</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KPMG Team</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KPMG Team</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dirty="0">
                          <a:effectLst/>
                        </a:rPr>
                        <a:t>ABCD</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9691963"/>
                  </a:ext>
                </a:extLst>
              </a:tr>
              <a:tr h="193617">
                <a:tc>
                  <a:txBody>
                    <a:bodyPr/>
                    <a:lstStyle/>
                    <a:p>
                      <a:pPr algn="l" rtl="0" fontAlgn="t"/>
                      <a:r>
                        <a:rPr lang="en-US" sz="700" u="none" strike="noStrike">
                          <a:effectLst/>
                        </a:rPr>
                        <a:t>2.7</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dirty="0">
                          <a:effectLst/>
                        </a:rPr>
                        <a:t>Finalize the onboarding process</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5</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 </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 </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R1,R2</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 </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KPMG Team</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KPMG Team</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a:effectLst/>
                        </a:rPr>
                        <a:t>KPMG Team</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t"/>
                      <a:r>
                        <a:rPr lang="en-US" sz="700" u="none" strike="noStrike" dirty="0">
                          <a:effectLst/>
                        </a:rPr>
                        <a:t>ABCD</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5835714"/>
                  </a:ext>
                </a:extLst>
              </a:tr>
            </a:tbl>
          </a:graphicData>
        </a:graphic>
      </p:graphicFrame>
      <p:graphicFrame>
        <p:nvGraphicFramePr>
          <p:cNvPr id="9" name="Table 8">
            <a:extLst>
              <a:ext uri="{FF2B5EF4-FFF2-40B4-BE49-F238E27FC236}">
                <a16:creationId xmlns:a16="http://schemas.microsoft.com/office/drawing/2014/main" id="{63D597D9-B5C7-94DC-0AA1-5666C3673ED9}"/>
              </a:ext>
            </a:extLst>
          </p:cNvPr>
          <p:cNvGraphicFramePr>
            <a:graphicFrameLocks noGrp="1"/>
          </p:cNvGraphicFramePr>
          <p:nvPr>
            <p:extLst>
              <p:ext uri="{D42A27DB-BD31-4B8C-83A1-F6EECF244321}">
                <p14:modId xmlns:p14="http://schemas.microsoft.com/office/powerpoint/2010/main" val="1831744324"/>
              </p:ext>
            </p:extLst>
          </p:nvPr>
        </p:nvGraphicFramePr>
        <p:xfrm>
          <a:off x="2243140" y="4649452"/>
          <a:ext cx="9942509" cy="1519404"/>
        </p:xfrm>
        <a:graphic>
          <a:graphicData uri="http://schemas.openxmlformats.org/drawingml/2006/table">
            <a:tbl>
              <a:tblPr>
                <a:tableStyleId>{5C22544A-7EE6-4342-B048-85BDC9FD1C3A}</a:tableStyleId>
              </a:tblPr>
              <a:tblGrid>
                <a:gridCol w="252145">
                  <a:extLst>
                    <a:ext uri="{9D8B030D-6E8A-4147-A177-3AD203B41FA5}">
                      <a16:colId xmlns:a16="http://schemas.microsoft.com/office/drawing/2014/main" val="3865312975"/>
                    </a:ext>
                  </a:extLst>
                </a:gridCol>
                <a:gridCol w="2223455">
                  <a:extLst>
                    <a:ext uri="{9D8B030D-6E8A-4147-A177-3AD203B41FA5}">
                      <a16:colId xmlns:a16="http://schemas.microsoft.com/office/drawing/2014/main" val="2644676503"/>
                    </a:ext>
                  </a:extLst>
                </a:gridCol>
                <a:gridCol w="767895">
                  <a:extLst>
                    <a:ext uri="{9D8B030D-6E8A-4147-A177-3AD203B41FA5}">
                      <a16:colId xmlns:a16="http://schemas.microsoft.com/office/drawing/2014/main" val="1258675961"/>
                    </a:ext>
                  </a:extLst>
                </a:gridCol>
                <a:gridCol w="747837">
                  <a:extLst>
                    <a:ext uri="{9D8B030D-6E8A-4147-A177-3AD203B41FA5}">
                      <a16:colId xmlns:a16="http://schemas.microsoft.com/office/drawing/2014/main" val="2403476304"/>
                    </a:ext>
                  </a:extLst>
                </a:gridCol>
                <a:gridCol w="782220">
                  <a:extLst>
                    <a:ext uri="{9D8B030D-6E8A-4147-A177-3AD203B41FA5}">
                      <a16:colId xmlns:a16="http://schemas.microsoft.com/office/drawing/2014/main" val="1711794256"/>
                    </a:ext>
                  </a:extLst>
                </a:gridCol>
                <a:gridCol w="779355">
                  <a:extLst>
                    <a:ext uri="{9D8B030D-6E8A-4147-A177-3AD203B41FA5}">
                      <a16:colId xmlns:a16="http://schemas.microsoft.com/office/drawing/2014/main" val="4061588220"/>
                    </a:ext>
                  </a:extLst>
                </a:gridCol>
                <a:gridCol w="1971310">
                  <a:extLst>
                    <a:ext uri="{9D8B030D-6E8A-4147-A177-3AD203B41FA5}">
                      <a16:colId xmlns:a16="http://schemas.microsoft.com/office/drawing/2014/main" val="1755569028"/>
                    </a:ext>
                  </a:extLst>
                </a:gridCol>
                <a:gridCol w="699127">
                  <a:extLst>
                    <a:ext uri="{9D8B030D-6E8A-4147-A177-3AD203B41FA5}">
                      <a16:colId xmlns:a16="http://schemas.microsoft.com/office/drawing/2014/main" val="1213240066"/>
                    </a:ext>
                  </a:extLst>
                </a:gridCol>
                <a:gridCol w="710588">
                  <a:extLst>
                    <a:ext uri="{9D8B030D-6E8A-4147-A177-3AD203B41FA5}">
                      <a16:colId xmlns:a16="http://schemas.microsoft.com/office/drawing/2014/main" val="3970040071"/>
                    </a:ext>
                  </a:extLst>
                </a:gridCol>
                <a:gridCol w="538672">
                  <a:extLst>
                    <a:ext uri="{9D8B030D-6E8A-4147-A177-3AD203B41FA5}">
                      <a16:colId xmlns:a16="http://schemas.microsoft.com/office/drawing/2014/main" val="1177118601"/>
                    </a:ext>
                  </a:extLst>
                </a:gridCol>
                <a:gridCol w="469905">
                  <a:extLst>
                    <a:ext uri="{9D8B030D-6E8A-4147-A177-3AD203B41FA5}">
                      <a16:colId xmlns:a16="http://schemas.microsoft.com/office/drawing/2014/main" val="4045230478"/>
                    </a:ext>
                  </a:extLst>
                </a:gridCol>
              </a:tblGrid>
              <a:tr h="220616">
                <a:tc>
                  <a:txBody>
                    <a:bodyPr/>
                    <a:lstStyle/>
                    <a:p>
                      <a:pPr algn="l" rtl="0" fontAlgn="t"/>
                      <a:r>
                        <a:rPr lang="en-US" sz="700" u="none" strike="noStrike" dirty="0">
                          <a:effectLst/>
                        </a:rPr>
                        <a:t>3.1</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b="1" u="none" strike="noStrike" dirty="0">
                          <a:solidFill>
                            <a:schemeClr val="bg1"/>
                          </a:solidFill>
                          <a:effectLst/>
                        </a:rPr>
                        <a:t>Identify all Windows, Linux, and database privileged accounts</a:t>
                      </a:r>
                      <a:endParaRPr lang="en-US" sz="700" b="1" i="0" u="none" strike="noStrike" dirty="0">
                        <a:solidFill>
                          <a:schemeClr val="bg1"/>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algn="l" rtl="0" fontAlgn="t"/>
                      <a:r>
                        <a:rPr lang="en-US" sz="700" u="none" strike="noStrike" dirty="0">
                          <a:effectLst/>
                        </a:rPr>
                        <a:t>1</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dirty="0">
                          <a:effectLst/>
                        </a:rPr>
                        <a:t> </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a:effectLst/>
                        </a:rPr>
                        <a:t> </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a:effectLst/>
                        </a:rPr>
                        <a:t>R1,R2</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a:effectLst/>
                        </a:rPr>
                        <a:t> </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a:effectLst/>
                        </a:rPr>
                        <a:t>KPMG Team</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a:effectLst/>
                        </a:rPr>
                        <a:t>KPMG Team</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a:effectLst/>
                        </a:rPr>
                        <a:t>KPMG Team</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dirty="0">
                          <a:effectLst/>
                        </a:rPr>
                        <a:t>ABCD</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85265084"/>
                  </a:ext>
                </a:extLst>
              </a:tr>
              <a:tr h="185317">
                <a:tc>
                  <a:txBody>
                    <a:bodyPr/>
                    <a:lstStyle/>
                    <a:p>
                      <a:pPr algn="l" rtl="0" fontAlgn="t"/>
                      <a:r>
                        <a:rPr lang="en-US" sz="700" u="none" strike="noStrike">
                          <a:effectLst/>
                        </a:rPr>
                        <a:t>3.2</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a:effectLst/>
                        </a:rPr>
                        <a:t>Create onboarding rules for each type of account</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a:effectLst/>
                        </a:rPr>
                        <a:t>2</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a:effectLst/>
                        </a:rPr>
                        <a:t> </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a:effectLst/>
                        </a:rPr>
                        <a:t> </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a:effectLst/>
                        </a:rPr>
                        <a:t>R1,R2</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a:effectLst/>
                        </a:rPr>
                        <a:t> </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a:effectLst/>
                        </a:rPr>
                        <a:t>KPMG Team</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a:effectLst/>
                        </a:rPr>
                        <a:t>KPMG Team</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a:effectLst/>
                        </a:rPr>
                        <a:t>KPMG Team</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dirty="0">
                          <a:effectLst/>
                        </a:rPr>
                        <a:t>ABCD</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83495806"/>
                  </a:ext>
                </a:extLst>
              </a:tr>
              <a:tr h="185317">
                <a:tc>
                  <a:txBody>
                    <a:bodyPr/>
                    <a:lstStyle/>
                    <a:p>
                      <a:pPr algn="l" rtl="0" fontAlgn="t"/>
                      <a:r>
                        <a:rPr lang="en-US" sz="700" u="none" strike="noStrike">
                          <a:effectLst/>
                        </a:rPr>
                        <a:t>3.3</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a:effectLst/>
                        </a:rPr>
                        <a:t>Scan for accounts using Accounts Discovery</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a:effectLst/>
                        </a:rPr>
                        <a:t>2</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a:effectLst/>
                        </a:rPr>
                        <a:t> </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a:effectLst/>
                        </a:rPr>
                        <a:t> </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a:effectLst/>
                        </a:rPr>
                        <a:t>R1,R2</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a:effectLst/>
                        </a:rPr>
                        <a:t> </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a:effectLst/>
                        </a:rPr>
                        <a:t>KPMG Team</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a:effectLst/>
                        </a:rPr>
                        <a:t>KPMG Team</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a:effectLst/>
                        </a:rPr>
                        <a:t>KPMG Team</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dirty="0">
                          <a:effectLst/>
                        </a:rPr>
                        <a:t>ABCD</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95041395"/>
                  </a:ext>
                </a:extLst>
              </a:tr>
              <a:tr h="185317">
                <a:tc>
                  <a:txBody>
                    <a:bodyPr/>
                    <a:lstStyle/>
                    <a:p>
                      <a:pPr algn="l" rtl="0" fontAlgn="t"/>
                      <a:r>
                        <a:rPr lang="en-US" sz="700" u="none" strike="noStrike">
                          <a:effectLst/>
                        </a:rPr>
                        <a:t>3.4</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a:effectLst/>
                        </a:rPr>
                        <a:t>Onboard accounts that are discovered</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a:effectLst/>
                        </a:rPr>
                        <a:t>5</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a:effectLst/>
                        </a:rPr>
                        <a:t> </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dirty="0">
                          <a:effectLst/>
                        </a:rPr>
                        <a:t> </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a:effectLst/>
                        </a:rPr>
                        <a:t>R1,R2</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a:effectLst/>
                        </a:rPr>
                        <a:t> </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a:effectLst/>
                        </a:rPr>
                        <a:t>KPMG Team</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a:effectLst/>
                        </a:rPr>
                        <a:t>KPMG Team</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a:effectLst/>
                        </a:rPr>
                        <a:t>KPMG Team</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dirty="0">
                          <a:effectLst/>
                        </a:rPr>
                        <a:t>ABCD</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91668275"/>
                  </a:ext>
                </a:extLst>
              </a:tr>
              <a:tr h="185317">
                <a:tc>
                  <a:txBody>
                    <a:bodyPr/>
                    <a:lstStyle/>
                    <a:p>
                      <a:pPr algn="l" rtl="0" fontAlgn="t"/>
                      <a:r>
                        <a:rPr lang="en-US" sz="700" u="none" strike="noStrike">
                          <a:effectLst/>
                        </a:rPr>
                        <a:t>3.5</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dirty="0">
                          <a:effectLst/>
                        </a:rPr>
                        <a:t>Assign accounts to the appropriate platforms and Safes</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a:effectLst/>
                        </a:rPr>
                        <a:t>5</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a:effectLst/>
                        </a:rPr>
                        <a:t> </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a:effectLst/>
                        </a:rPr>
                        <a:t> </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a:effectLst/>
                        </a:rPr>
                        <a:t>R1,R2</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a:effectLst/>
                        </a:rPr>
                        <a:t> </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a:effectLst/>
                        </a:rPr>
                        <a:t>KPMG Team</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a:effectLst/>
                        </a:rPr>
                        <a:t>KPMG Team</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a:effectLst/>
                        </a:rPr>
                        <a:t>KPMG Team</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dirty="0">
                          <a:effectLst/>
                        </a:rPr>
                        <a:t>ABCD</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26679565"/>
                  </a:ext>
                </a:extLst>
              </a:tr>
              <a:tr h="185317">
                <a:tc>
                  <a:txBody>
                    <a:bodyPr/>
                    <a:lstStyle/>
                    <a:p>
                      <a:pPr algn="l" rtl="0" fontAlgn="t"/>
                      <a:r>
                        <a:rPr lang="en-US" sz="700" u="none" strike="noStrike">
                          <a:effectLst/>
                        </a:rPr>
                        <a:t>3.6</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dirty="0">
                          <a:effectLst/>
                        </a:rPr>
                        <a:t>Configure security policies for the accounts</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a:effectLst/>
                        </a:rPr>
                        <a:t>5</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a:effectLst/>
                        </a:rPr>
                        <a:t> </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a:effectLst/>
                        </a:rPr>
                        <a:t> </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a:effectLst/>
                        </a:rPr>
                        <a:t>R1,R2</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a:effectLst/>
                        </a:rPr>
                        <a:t> </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a:effectLst/>
                        </a:rPr>
                        <a:t>KPMG Team</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a:effectLst/>
                        </a:rPr>
                        <a:t>KPMG Team</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a:effectLst/>
                        </a:rPr>
                        <a:t>KPMG Team</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dirty="0">
                          <a:effectLst/>
                        </a:rPr>
                        <a:t>ABCD</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4108873"/>
                  </a:ext>
                </a:extLst>
              </a:tr>
              <a:tr h="185317">
                <a:tc>
                  <a:txBody>
                    <a:bodyPr/>
                    <a:lstStyle/>
                    <a:p>
                      <a:pPr algn="l" rtl="0" fontAlgn="t"/>
                      <a:r>
                        <a:rPr lang="en-US" sz="700" u="none" strike="noStrike">
                          <a:effectLst/>
                        </a:rPr>
                        <a:t>3.7</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a:effectLst/>
                        </a:rPr>
                        <a:t>Test the onboarding process</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a:effectLst/>
                        </a:rPr>
                        <a:t>5</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a:effectLst/>
                        </a:rPr>
                        <a:t> </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a:effectLst/>
                        </a:rPr>
                        <a:t> </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a:effectLst/>
                        </a:rPr>
                        <a:t>R1,R2</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a:effectLst/>
                        </a:rPr>
                        <a:t> </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a:effectLst/>
                        </a:rPr>
                        <a:t>KPMG Team</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a:effectLst/>
                        </a:rPr>
                        <a:t>KPMG Team</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a:effectLst/>
                        </a:rPr>
                        <a:t>KPMG Team</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dirty="0">
                          <a:effectLst/>
                        </a:rPr>
                        <a:t>ABCD</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18160348"/>
                  </a:ext>
                </a:extLst>
              </a:tr>
              <a:tr h="185317">
                <a:tc>
                  <a:txBody>
                    <a:bodyPr/>
                    <a:lstStyle/>
                    <a:p>
                      <a:pPr algn="l" rtl="0" fontAlgn="t"/>
                      <a:r>
                        <a:rPr lang="en-US" sz="700" u="none" strike="noStrike">
                          <a:effectLst/>
                        </a:rPr>
                        <a:t>3.8</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dirty="0">
                          <a:effectLst/>
                        </a:rPr>
                        <a:t>Complete the onboarding process</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a:effectLst/>
                        </a:rPr>
                        <a:t>5</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a:effectLst/>
                        </a:rPr>
                        <a:t> </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a:effectLst/>
                        </a:rPr>
                        <a:t> </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a:effectLst/>
                        </a:rPr>
                        <a:t>R1,R2</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a:effectLst/>
                        </a:rPr>
                        <a:t> </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a:effectLst/>
                        </a:rPr>
                        <a:t>KPMG Team</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a:effectLst/>
                        </a:rPr>
                        <a:t>KPMG Team</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a:effectLst/>
                        </a:rPr>
                        <a:t>KPMG Team</a:t>
                      </a:r>
                      <a:endParaRPr lang="en-US" sz="700" b="0" i="0" u="none" strike="noStrike">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t"/>
                      <a:r>
                        <a:rPr lang="en-US" sz="700" u="none" strike="noStrike" dirty="0">
                          <a:effectLst/>
                        </a:rPr>
                        <a:t>ABCD</a:t>
                      </a:r>
                      <a:endParaRPr lang="en-US" sz="700" b="0" i="0" u="none" strike="noStrike" dirty="0">
                        <a:solidFill>
                          <a:srgbClr val="000000"/>
                        </a:solidFill>
                        <a:effectLst/>
                        <a:latin typeface="Arial" panose="020B0604020202020204" pitchFamily="34" charset="0"/>
                      </a:endParaRPr>
                    </a:p>
                  </a:txBody>
                  <a:tcPr marL="8825" marR="8825" marT="88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2400602"/>
                  </a:ext>
                </a:extLst>
              </a:tr>
            </a:tbl>
          </a:graphicData>
        </a:graphic>
      </p:graphicFrame>
    </p:spTree>
    <p:extLst>
      <p:ext uri="{BB962C8B-B14F-4D97-AF65-F5344CB8AC3E}">
        <p14:creationId xmlns:p14="http://schemas.microsoft.com/office/powerpoint/2010/main" val="29518871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A36E5A-5668-41FE-BFE6-D6091551F953}"/>
              </a:ext>
            </a:extLst>
          </p:cNvPr>
          <p:cNvSpPr>
            <a:spLocks noGrp="1"/>
          </p:cNvSpPr>
          <p:nvPr>
            <p:ph type="ctrTitle"/>
          </p:nvPr>
        </p:nvSpPr>
        <p:spPr>
          <a:xfrm>
            <a:off x="1274841" y="1717734"/>
            <a:ext cx="5765982" cy="2903488"/>
          </a:xfrm>
        </p:spPr>
        <p:txBody>
          <a:bodyPr/>
          <a:lstStyle/>
          <a:p>
            <a:r>
              <a:rPr lang="en-GB" sz="6600" dirty="0"/>
              <a:t>08</a:t>
            </a:r>
            <a:br>
              <a:rPr lang="en-GB" sz="6600" dirty="0"/>
            </a:br>
            <a:br>
              <a:rPr lang="en-GB" sz="6600" dirty="0"/>
            </a:br>
            <a:r>
              <a:rPr lang="en-GB" sz="6600" dirty="0"/>
              <a:t>Account discovery &amp; Onboarding </a:t>
            </a:r>
            <a:r>
              <a:rPr lang="en-GB" dirty="0"/>
              <a:t>Prerequisites</a:t>
            </a:r>
          </a:p>
        </p:txBody>
      </p:sp>
    </p:spTree>
    <p:extLst>
      <p:ext uri="{BB962C8B-B14F-4D97-AF65-F5344CB8AC3E}">
        <p14:creationId xmlns:p14="http://schemas.microsoft.com/office/powerpoint/2010/main" val="1000067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B2735ADC-FB4A-4241-AC7A-A7C282A2ADB8}"/>
              </a:ext>
            </a:extLst>
          </p:cNvPr>
          <p:cNvGrpSpPr/>
          <p:nvPr/>
        </p:nvGrpSpPr>
        <p:grpSpPr>
          <a:xfrm>
            <a:off x="1036306" y="1817892"/>
            <a:ext cx="1929130" cy="4157721"/>
            <a:chOff x="1659178" y="1101776"/>
            <a:chExt cx="1811174" cy="4004803"/>
          </a:xfrm>
        </p:grpSpPr>
        <p:sp>
          <p:nvSpPr>
            <p:cNvPr id="26" name="Rectangle 6">
              <a:extLst>
                <a:ext uri="{FF2B5EF4-FFF2-40B4-BE49-F238E27FC236}">
                  <a16:creationId xmlns:a16="http://schemas.microsoft.com/office/drawing/2014/main" id="{3B9BB598-1008-4E1F-BE52-CCF083C263B6}"/>
                </a:ext>
              </a:extLst>
            </p:cNvPr>
            <p:cNvSpPr/>
            <p:nvPr/>
          </p:nvSpPr>
          <p:spPr>
            <a:xfrm>
              <a:off x="1659178" y="3295406"/>
              <a:ext cx="1811174" cy="1811173"/>
            </a:xfrm>
            <a:prstGeom prst="ellipse">
              <a:avLst/>
            </a:prstGeom>
            <a:solidFill>
              <a:schemeClr val="accent5">
                <a:alpha val="85000"/>
              </a:schemeClr>
            </a:solidFill>
            <a:ln>
              <a:noFill/>
            </a:ln>
            <a:scene3d>
              <a:camera prst="isometricTopUp"/>
              <a:lightRig rig="soft" dir="t"/>
            </a:scene3d>
            <a:sp3d extrusionH="254000" prstMaterial="matte"/>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a:solidFill>
                  <a:schemeClr val="bg1"/>
                </a:solidFill>
              </a:endParaRPr>
            </a:p>
          </p:txBody>
        </p:sp>
        <p:sp>
          <p:nvSpPr>
            <p:cNvPr id="27" name="Rectangle 5">
              <a:extLst>
                <a:ext uri="{FF2B5EF4-FFF2-40B4-BE49-F238E27FC236}">
                  <a16:creationId xmlns:a16="http://schemas.microsoft.com/office/drawing/2014/main" id="{94DDACF4-7794-4D81-9659-C4409B388AFE}"/>
                </a:ext>
              </a:extLst>
            </p:cNvPr>
            <p:cNvSpPr/>
            <p:nvPr/>
          </p:nvSpPr>
          <p:spPr>
            <a:xfrm>
              <a:off x="1659178" y="2564196"/>
              <a:ext cx="1811174" cy="1811173"/>
            </a:xfrm>
            <a:prstGeom prst="ellipse">
              <a:avLst/>
            </a:prstGeom>
            <a:solidFill>
              <a:schemeClr val="accent4">
                <a:alpha val="85000"/>
              </a:schemeClr>
            </a:solidFill>
            <a:ln>
              <a:noFill/>
            </a:ln>
            <a:scene3d>
              <a:camera prst="isometricTopUp"/>
              <a:lightRig rig="soft" dir="t"/>
            </a:scene3d>
            <a:sp3d extrusionH="254000" prstMaterial="matte"/>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a:solidFill>
                  <a:schemeClr val="bg1"/>
                </a:solidFill>
              </a:endParaRPr>
            </a:p>
          </p:txBody>
        </p:sp>
        <p:sp>
          <p:nvSpPr>
            <p:cNvPr id="28" name="Rectangle 4">
              <a:extLst>
                <a:ext uri="{FF2B5EF4-FFF2-40B4-BE49-F238E27FC236}">
                  <a16:creationId xmlns:a16="http://schemas.microsoft.com/office/drawing/2014/main" id="{455616F8-62B6-4FBC-B8E0-5FD8B54094AC}"/>
                </a:ext>
              </a:extLst>
            </p:cNvPr>
            <p:cNvSpPr/>
            <p:nvPr/>
          </p:nvSpPr>
          <p:spPr>
            <a:xfrm>
              <a:off x="1659178" y="1832986"/>
              <a:ext cx="1811174" cy="1811173"/>
            </a:xfrm>
            <a:prstGeom prst="ellipse">
              <a:avLst/>
            </a:prstGeom>
            <a:solidFill>
              <a:schemeClr val="accent2"/>
            </a:solidFill>
            <a:ln>
              <a:noFill/>
            </a:ln>
            <a:scene3d>
              <a:camera prst="isometricTopUp"/>
              <a:lightRig rig="soft" dir="t"/>
            </a:scene3d>
            <a:sp3d extrusionH="254000" prstMaterial="matte"/>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a:solidFill>
                  <a:schemeClr val="bg1"/>
                </a:solidFill>
              </a:endParaRPr>
            </a:p>
          </p:txBody>
        </p:sp>
        <p:sp>
          <p:nvSpPr>
            <p:cNvPr id="29" name="Rectangle 2">
              <a:extLst>
                <a:ext uri="{FF2B5EF4-FFF2-40B4-BE49-F238E27FC236}">
                  <a16:creationId xmlns:a16="http://schemas.microsoft.com/office/drawing/2014/main" id="{4A080E29-3BEB-4A5D-9B0C-D93AD390583E}"/>
                </a:ext>
              </a:extLst>
            </p:cNvPr>
            <p:cNvSpPr/>
            <p:nvPr/>
          </p:nvSpPr>
          <p:spPr>
            <a:xfrm>
              <a:off x="1659178" y="1101776"/>
              <a:ext cx="1811174" cy="1811173"/>
            </a:xfrm>
            <a:prstGeom prst="ellipse">
              <a:avLst/>
            </a:prstGeom>
            <a:solidFill>
              <a:schemeClr val="accent1">
                <a:alpha val="85000"/>
              </a:schemeClr>
            </a:solidFill>
            <a:ln>
              <a:noFill/>
            </a:ln>
            <a:scene3d>
              <a:camera prst="isometricTopUp"/>
              <a:lightRig rig="soft" dir="t"/>
            </a:scene3d>
            <a:sp3d extrusionH="254000" prstMaterial="matte"/>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a:solidFill>
                  <a:schemeClr val="bg1"/>
                </a:solidFill>
              </a:endParaRPr>
            </a:p>
          </p:txBody>
        </p:sp>
      </p:grpSp>
      <p:grpSp>
        <p:nvGrpSpPr>
          <p:cNvPr id="30" name="Group 29">
            <a:extLst>
              <a:ext uri="{FF2B5EF4-FFF2-40B4-BE49-F238E27FC236}">
                <a16:creationId xmlns:a16="http://schemas.microsoft.com/office/drawing/2014/main" id="{ED04E96D-B5B8-4D9B-ADDD-39193B2E7E77}"/>
              </a:ext>
            </a:extLst>
          </p:cNvPr>
          <p:cNvGrpSpPr/>
          <p:nvPr/>
        </p:nvGrpSpPr>
        <p:grpSpPr>
          <a:xfrm>
            <a:off x="3239606" y="2291747"/>
            <a:ext cx="3519952" cy="753393"/>
            <a:chOff x="3992880" y="1517367"/>
            <a:chExt cx="5368569" cy="753393"/>
          </a:xfrm>
        </p:grpSpPr>
        <p:cxnSp>
          <p:nvCxnSpPr>
            <p:cNvPr id="31" name="Straight Connector 30">
              <a:extLst>
                <a:ext uri="{FF2B5EF4-FFF2-40B4-BE49-F238E27FC236}">
                  <a16:creationId xmlns:a16="http://schemas.microsoft.com/office/drawing/2014/main" id="{5731D974-85CB-4A1A-AAAB-562E31E19658}"/>
                </a:ext>
              </a:extLst>
            </p:cNvPr>
            <p:cNvCxnSpPr>
              <a:cxnSpLocks/>
            </p:cNvCxnSpPr>
            <p:nvPr/>
          </p:nvCxnSpPr>
          <p:spPr>
            <a:xfrm>
              <a:off x="3992880" y="2270760"/>
              <a:ext cx="79679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F2F6927-05EB-4664-AFF1-5B365864544B}"/>
                </a:ext>
              </a:extLst>
            </p:cNvPr>
            <p:cNvSpPr txBox="1"/>
            <p:nvPr/>
          </p:nvSpPr>
          <p:spPr>
            <a:xfrm flipH="1">
              <a:off x="4919767" y="1517367"/>
              <a:ext cx="4441682" cy="553998"/>
            </a:xfrm>
            <a:prstGeom prst="rect">
              <a:avLst/>
            </a:prstGeom>
            <a:noFill/>
          </p:spPr>
          <p:txBody>
            <a:bodyPr wrap="square" lIns="0" tIns="0" rIns="0" bIns="0" rtlCol="0">
              <a:spAutoFit/>
            </a:bodyPr>
            <a:lstStyle/>
            <a:p>
              <a:pPr algn="l"/>
              <a:r>
                <a:rPr lang="en-US" sz="1200" b="1" dirty="0">
                  <a:solidFill>
                    <a:schemeClr val="tx2"/>
                  </a:solidFill>
                  <a:effectLst/>
                </a:rPr>
                <a:t>CyberArk PAM can only discover and onboard accounts that are stored in an Active Directory domain.</a:t>
              </a:r>
              <a:endParaRPr lang="en-US" sz="1200" b="1" dirty="0">
                <a:solidFill>
                  <a:schemeClr val="tx2"/>
                </a:solidFill>
              </a:endParaRPr>
            </a:p>
          </p:txBody>
        </p:sp>
        <p:sp>
          <p:nvSpPr>
            <p:cNvPr id="33" name="TextBox 32">
              <a:extLst>
                <a:ext uri="{FF2B5EF4-FFF2-40B4-BE49-F238E27FC236}">
                  <a16:creationId xmlns:a16="http://schemas.microsoft.com/office/drawing/2014/main" id="{57511A8A-1C4B-4276-8684-1C5B7B2D4AB4}"/>
                </a:ext>
              </a:extLst>
            </p:cNvPr>
            <p:cNvSpPr txBox="1"/>
            <p:nvPr/>
          </p:nvSpPr>
          <p:spPr>
            <a:xfrm>
              <a:off x="4099986" y="1573314"/>
              <a:ext cx="432389" cy="473976"/>
            </a:xfrm>
            <a:prstGeom prst="rect">
              <a:avLst/>
            </a:prstGeom>
            <a:noFill/>
          </p:spPr>
          <p:txBody>
            <a:bodyPr wrap="none" lIns="0" tIns="0" rIns="0" bIns="0" rtlCol="0">
              <a:spAutoFit/>
            </a:bodyPr>
            <a:lstStyle/>
            <a:p>
              <a:pPr algn="r">
                <a:lnSpc>
                  <a:spcPct val="70000"/>
                </a:lnSpc>
              </a:pPr>
              <a:r>
                <a:rPr lang="en-GB" sz="4400" dirty="0">
                  <a:solidFill>
                    <a:schemeClr val="accent1"/>
                  </a:solidFill>
                  <a:latin typeface="+mj-lt"/>
                </a:rPr>
                <a:t>01</a:t>
              </a:r>
            </a:p>
          </p:txBody>
        </p:sp>
      </p:grpSp>
      <p:grpSp>
        <p:nvGrpSpPr>
          <p:cNvPr id="34" name="Group 33">
            <a:extLst>
              <a:ext uri="{FF2B5EF4-FFF2-40B4-BE49-F238E27FC236}">
                <a16:creationId xmlns:a16="http://schemas.microsoft.com/office/drawing/2014/main" id="{C9A621A7-4289-45A4-BEAB-29001C947828}"/>
              </a:ext>
            </a:extLst>
          </p:cNvPr>
          <p:cNvGrpSpPr/>
          <p:nvPr/>
        </p:nvGrpSpPr>
        <p:grpSpPr>
          <a:xfrm>
            <a:off x="3187487" y="3247080"/>
            <a:ext cx="3765875" cy="644173"/>
            <a:chOff x="3992880" y="1626587"/>
            <a:chExt cx="5523592" cy="644173"/>
          </a:xfrm>
        </p:grpSpPr>
        <p:cxnSp>
          <p:nvCxnSpPr>
            <p:cNvPr id="35" name="Straight Connector 34">
              <a:extLst>
                <a:ext uri="{FF2B5EF4-FFF2-40B4-BE49-F238E27FC236}">
                  <a16:creationId xmlns:a16="http://schemas.microsoft.com/office/drawing/2014/main" id="{2B4AA2AF-AA54-425E-AEA6-01B62A0FCC62}"/>
                </a:ext>
              </a:extLst>
            </p:cNvPr>
            <p:cNvCxnSpPr>
              <a:cxnSpLocks/>
            </p:cNvCxnSpPr>
            <p:nvPr/>
          </p:nvCxnSpPr>
          <p:spPr>
            <a:xfrm>
              <a:off x="3992880" y="2270760"/>
              <a:ext cx="79679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54DA7A7-1531-4616-AF9C-7C484AC0DFAE}"/>
                </a:ext>
              </a:extLst>
            </p:cNvPr>
            <p:cNvSpPr txBox="1"/>
            <p:nvPr/>
          </p:nvSpPr>
          <p:spPr>
            <a:xfrm flipH="1">
              <a:off x="4980993" y="1626587"/>
              <a:ext cx="4535479" cy="187424"/>
            </a:xfrm>
            <a:prstGeom prst="rect">
              <a:avLst/>
            </a:prstGeom>
            <a:noFill/>
          </p:spPr>
          <p:txBody>
            <a:bodyPr wrap="square" lIns="0" tIns="0" rIns="0" bIns="0" rtlCol="0">
              <a:spAutoFit/>
            </a:bodyPr>
            <a:lstStyle/>
            <a:p>
              <a:pPr marL="0" marR="0" lvl="0" indent="0" defTabSz="914400" rtl="0" eaLnBrk="1" fontAlgn="auto" latinLnBrk="0" hangingPunct="1">
                <a:lnSpc>
                  <a:spcPct val="110000"/>
                </a:lnSpc>
                <a:spcBef>
                  <a:spcPts val="0"/>
                </a:spcBef>
                <a:spcAft>
                  <a:spcPts val="300"/>
                </a:spcAft>
                <a:buClrTx/>
                <a:buSzTx/>
                <a:buFontTx/>
                <a:buNone/>
                <a:tabLst/>
                <a:defRPr/>
              </a:pPr>
              <a:endParaRPr kumimoji="0" lang="en-GB" sz="1200" b="1" i="0" u="none" strike="noStrike" kern="1200" cap="none" spc="0" normalizeH="0" baseline="0" noProof="0" dirty="0">
                <a:ln>
                  <a:noFill/>
                </a:ln>
                <a:solidFill>
                  <a:schemeClr val="tx2"/>
                </a:solidFill>
                <a:effectLst/>
                <a:uLnTx/>
                <a:uFillTx/>
                <a:latin typeface="Arial"/>
                <a:ea typeface="+mn-ea"/>
                <a:cs typeface="+mn-cs"/>
              </a:endParaRPr>
            </a:p>
          </p:txBody>
        </p:sp>
        <p:sp>
          <p:nvSpPr>
            <p:cNvPr id="37" name="TextBox 36">
              <a:extLst>
                <a:ext uri="{FF2B5EF4-FFF2-40B4-BE49-F238E27FC236}">
                  <a16:creationId xmlns:a16="http://schemas.microsoft.com/office/drawing/2014/main" id="{CA7D7AE4-E3B0-43F3-A907-4E835FE1A69B}"/>
                </a:ext>
              </a:extLst>
            </p:cNvPr>
            <p:cNvSpPr txBox="1"/>
            <p:nvPr/>
          </p:nvSpPr>
          <p:spPr>
            <a:xfrm>
              <a:off x="4066087" y="1673311"/>
              <a:ext cx="545689" cy="473976"/>
            </a:xfrm>
            <a:prstGeom prst="rect">
              <a:avLst/>
            </a:prstGeom>
            <a:noFill/>
          </p:spPr>
          <p:txBody>
            <a:bodyPr wrap="none" lIns="0" tIns="0" rIns="0" bIns="0" rtlCol="0">
              <a:spAutoFit/>
            </a:bodyPr>
            <a:lstStyle/>
            <a:p>
              <a:pPr algn="r">
                <a:lnSpc>
                  <a:spcPct val="70000"/>
                </a:lnSpc>
              </a:pPr>
              <a:r>
                <a:rPr lang="en-GB" sz="4400" dirty="0">
                  <a:solidFill>
                    <a:schemeClr val="accent2"/>
                  </a:solidFill>
                  <a:latin typeface="+mj-lt"/>
                </a:rPr>
                <a:t>02</a:t>
              </a:r>
            </a:p>
          </p:txBody>
        </p:sp>
      </p:grpSp>
      <p:grpSp>
        <p:nvGrpSpPr>
          <p:cNvPr id="38" name="Group 37">
            <a:extLst>
              <a:ext uri="{FF2B5EF4-FFF2-40B4-BE49-F238E27FC236}">
                <a16:creationId xmlns:a16="http://schemas.microsoft.com/office/drawing/2014/main" id="{10EE80B9-EB76-40C4-B81D-A17CA5E8988E}"/>
              </a:ext>
            </a:extLst>
          </p:cNvPr>
          <p:cNvGrpSpPr/>
          <p:nvPr/>
        </p:nvGrpSpPr>
        <p:grpSpPr>
          <a:xfrm>
            <a:off x="3140200" y="4116049"/>
            <a:ext cx="3462301" cy="545215"/>
            <a:chOff x="3865099" y="1573314"/>
            <a:chExt cx="5598940" cy="545215"/>
          </a:xfrm>
        </p:grpSpPr>
        <p:cxnSp>
          <p:nvCxnSpPr>
            <p:cNvPr id="39" name="Straight Connector 38">
              <a:extLst>
                <a:ext uri="{FF2B5EF4-FFF2-40B4-BE49-F238E27FC236}">
                  <a16:creationId xmlns:a16="http://schemas.microsoft.com/office/drawing/2014/main" id="{0758CFB4-BD89-4ABC-AB32-6137482A5CAF}"/>
                </a:ext>
              </a:extLst>
            </p:cNvPr>
            <p:cNvCxnSpPr>
              <a:cxnSpLocks/>
            </p:cNvCxnSpPr>
            <p:nvPr/>
          </p:nvCxnSpPr>
          <p:spPr>
            <a:xfrm>
              <a:off x="3865099" y="2118529"/>
              <a:ext cx="79679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7DE51E8-9E79-43C0-9455-0E1E7CD49BDD}"/>
                </a:ext>
              </a:extLst>
            </p:cNvPr>
            <p:cNvSpPr txBox="1"/>
            <p:nvPr/>
          </p:nvSpPr>
          <p:spPr>
            <a:xfrm flipH="1">
              <a:off x="4812733" y="1573314"/>
              <a:ext cx="4651306" cy="187424"/>
            </a:xfrm>
            <a:prstGeom prst="rect">
              <a:avLst/>
            </a:prstGeom>
            <a:noFill/>
          </p:spPr>
          <p:txBody>
            <a:bodyPr wrap="square" lIns="0" tIns="0" rIns="0" bIns="0" rtlCol="0">
              <a:spAutoFit/>
            </a:bodyPr>
            <a:lstStyle/>
            <a:p>
              <a:pPr marL="0" marR="0" lvl="0" indent="0" defTabSz="914400" rtl="0" eaLnBrk="1" fontAlgn="auto" latinLnBrk="0" hangingPunct="1">
                <a:lnSpc>
                  <a:spcPct val="110000"/>
                </a:lnSpc>
                <a:spcBef>
                  <a:spcPts val="0"/>
                </a:spcBef>
                <a:spcAft>
                  <a:spcPts val="300"/>
                </a:spcAft>
                <a:buClrTx/>
                <a:buSzTx/>
                <a:buFontTx/>
                <a:buNone/>
                <a:tabLst/>
                <a:defRPr/>
              </a:pPr>
              <a:endParaRPr kumimoji="0" lang="en-GB" sz="1200" b="1" i="0" u="none" strike="noStrike" kern="1200" cap="none" spc="0" normalizeH="0" baseline="0" noProof="0">
                <a:ln>
                  <a:noFill/>
                </a:ln>
                <a:solidFill>
                  <a:schemeClr val="tx2"/>
                </a:solidFill>
                <a:effectLst/>
                <a:uLnTx/>
                <a:uFillTx/>
                <a:latin typeface="Arial"/>
                <a:ea typeface="+mn-ea"/>
                <a:cs typeface="+mn-cs"/>
              </a:endParaRPr>
            </a:p>
          </p:txBody>
        </p:sp>
        <p:sp>
          <p:nvSpPr>
            <p:cNvPr id="41" name="TextBox 40">
              <a:extLst>
                <a:ext uri="{FF2B5EF4-FFF2-40B4-BE49-F238E27FC236}">
                  <a16:creationId xmlns:a16="http://schemas.microsoft.com/office/drawing/2014/main" id="{766691BE-FE3A-417E-AF32-A7D4262889F6}"/>
                </a:ext>
              </a:extLst>
            </p:cNvPr>
            <p:cNvSpPr txBox="1"/>
            <p:nvPr/>
          </p:nvSpPr>
          <p:spPr>
            <a:xfrm>
              <a:off x="4013863" y="1573314"/>
              <a:ext cx="573377" cy="473976"/>
            </a:xfrm>
            <a:prstGeom prst="rect">
              <a:avLst/>
            </a:prstGeom>
            <a:noFill/>
          </p:spPr>
          <p:txBody>
            <a:bodyPr wrap="none" lIns="0" tIns="0" rIns="0" bIns="0" rtlCol="0">
              <a:spAutoFit/>
            </a:bodyPr>
            <a:lstStyle/>
            <a:p>
              <a:pPr algn="r">
                <a:lnSpc>
                  <a:spcPct val="70000"/>
                </a:lnSpc>
              </a:pPr>
              <a:r>
                <a:rPr lang="en-GB" sz="4400">
                  <a:solidFill>
                    <a:schemeClr val="accent4"/>
                  </a:solidFill>
                  <a:latin typeface="+mj-lt"/>
                </a:rPr>
                <a:t>03</a:t>
              </a:r>
            </a:p>
          </p:txBody>
        </p:sp>
      </p:grpSp>
      <p:grpSp>
        <p:nvGrpSpPr>
          <p:cNvPr id="42" name="Group 41">
            <a:extLst>
              <a:ext uri="{FF2B5EF4-FFF2-40B4-BE49-F238E27FC236}">
                <a16:creationId xmlns:a16="http://schemas.microsoft.com/office/drawing/2014/main" id="{228BAEF1-9245-4960-9BFE-58473238C8DA}"/>
              </a:ext>
            </a:extLst>
          </p:cNvPr>
          <p:cNvGrpSpPr/>
          <p:nvPr/>
        </p:nvGrpSpPr>
        <p:grpSpPr>
          <a:xfrm>
            <a:off x="3131229" y="4983298"/>
            <a:ext cx="3598368" cy="553998"/>
            <a:chOff x="3992880" y="1255917"/>
            <a:chExt cx="5613586" cy="1088875"/>
          </a:xfrm>
        </p:grpSpPr>
        <p:cxnSp>
          <p:nvCxnSpPr>
            <p:cNvPr id="43" name="Straight Connector 42">
              <a:extLst>
                <a:ext uri="{FF2B5EF4-FFF2-40B4-BE49-F238E27FC236}">
                  <a16:creationId xmlns:a16="http://schemas.microsoft.com/office/drawing/2014/main" id="{3117DC42-DC7C-4D85-977C-4AE4829F7391}"/>
                </a:ext>
              </a:extLst>
            </p:cNvPr>
            <p:cNvCxnSpPr>
              <a:cxnSpLocks/>
            </p:cNvCxnSpPr>
            <p:nvPr/>
          </p:nvCxnSpPr>
          <p:spPr>
            <a:xfrm>
              <a:off x="3992880" y="2270760"/>
              <a:ext cx="79679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644AE46-06C6-4E1A-9538-F91901DC935D}"/>
                </a:ext>
              </a:extLst>
            </p:cNvPr>
            <p:cNvSpPr txBox="1"/>
            <p:nvPr/>
          </p:nvSpPr>
          <p:spPr>
            <a:xfrm flipH="1">
              <a:off x="5005968" y="1255917"/>
              <a:ext cx="4600498" cy="1088875"/>
            </a:xfrm>
            <a:prstGeom prst="rect">
              <a:avLst/>
            </a:prstGeom>
            <a:noFill/>
          </p:spPr>
          <p:txBody>
            <a:bodyPr wrap="square" lIns="0" tIns="0" rIns="0" bIns="0" rtlCol="0">
              <a:spAutoFit/>
            </a:bodyPr>
            <a:lstStyle/>
            <a:p>
              <a:r>
                <a:rPr lang="en-US" sz="1200" b="1" dirty="0">
                  <a:solidFill>
                    <a:schemeClr val="tx2"/>
                  </a:solidFill>
                  <a:effectLst/>
                </a:rPr>
                <a:t>The CyberArk PAM server is where the discovered accounts will be stored and managed</a:t>
              </a:r>
              <a:endParaRPr lang="en-US" sz="1200" b="1" dirty="0">
                <a:solidFill>
                  <a:schemeClr val="tx2"/>
                </a:solidFill>
              </a:endParaRPr>
            </a:p>
          </p:txBody>
        </p:sp>
        <p:sp>
          <p:nvSpPr>
            <p:cNvPr id="45" name="TextBox 44">
              <a:extLst>
                <a:ext uri="{FF2B5EF4-FFF2-40B4-BE49-F238E27FC236}">
                  <a16:creationId xmlns:a16="http://schemas.microsoft.com/office/drawing/2014/main" id="{67A76E29-B4E5-4ABD-AEEC-F763104087E5}"/>
                </a:ext>
              </a:extLst>
            </p:cNvPr>
            <p:cNvSpPr txBox="1"/>
            <p:nvPr/>
          </p:nvSpPr>
          <p:spPr>
            <a:xfrm>
              <a:off x="4161952" y="1264958"/>
              <a:ext cx="554938" cy="473976"/>
            </a:xfrm>
            <a:prstGeom prst="rect">
              <a:avLst/>
            </a:prstGeom>
            <a:noFill/>
          </p:spPr>
          <p:txBody>
            <a:bodyPr wrap="none" lIns="0" tIns="0" rIns="0" bIns="0" rtlCol="0">
              <a:spAutoFit/>
            </a:bodyPr>
            <a:lstStyle/>
            <a:p>
              <a:pPr algn="r">
                <a:lnSpc>
                  <a:spcPct val="70000"/>
                </a:lnSpc>
              </a:pPr>
              <a:r>
                <a:rPr lang="en-GB" sz="4400">
                  <a:solidFill>
                    <a:schemeClr val="accent5"/>
                  </a:solidFill>
                  <a:latin typeface="+mj-lt"/>
                </a:rPr>
                <a:t>04</a:t>
              </a:r>
            </a:p>
          </p:txBody>
        </p:sp>
      </p:grpSp>
      <p:grpSp>
        <p:nvGrpSpPr>
          <p:cNvPr id="55" name="Group 54">
            <a:extLst>
              <a:ext uri="{FF2B5EF4-FFF2-40B4-BE49-F238E27FC236}">
                <a16:creationId xmlns:a16="http://schemas.microsoft.com/office/drawing/2014/main" id="{5A8B8E78-1CBC-48AF-843F-36C67FA9EC6E}"/>
              </a:ext>
            </a:extLst>
          </p:cNvPr>
          <p:cNvGrpSpPr/>
          <p:nvPr/>
        </p:nvGrpSpPr>
        <p:grpSpPr>
          <a:xfrm>
            <a:off x="9008043" y="2275531"/>
            <a:ext cx="3880697" cy="670633"/>
            <a:chOff x="3817350" y="1573314"/>
            <a:chExt cx="5646687" cy="790889"/>
          </a:xfrm>
        </p:grpSpPr>
        <p:cxnSp>
          <p:nvCxnSpPr>
            <p:cNvPr id="56" name="Straight Connector 55">
              <a:extLst>
                <a:ext uri="{FF2B5EF4-FFF2-40B4-BE49-F238E27FC236}">
                  <a16:creationId xmlns:a16="http://schemas.microsoft.com/office/drawing/2014/main" id="{F2054CF0-B00D-4ECA-AC8C-0DC516B8CE44}"/>
                </a:ext>
              </a:extLst>
            </p:cNvPr>
            <p:cNvCxnSpPr>
              <a:cxnSpLocks/>
            </p:cNvCxnSpPr>
            <p:nvPr/>
          </p:nvCxnSpPr>
          <p:spPr>
            <a:xfrm>
              <a:off x="3817350" y="2270760"/>
              <a:ext cx="79679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9E08C0FD-1BB7-4C96-8708-8A5AD291144D}"/>
                </a:ext>
              </a:extLst>
            </p:cNvPr>
            <p:cNvSpPr txBox="1"/>
            <p:nvPr/>
          </p:nvSpPr>
          <p:spPr>
            <a:xfrm flipH="1">
              <a:off x="4817044" y="1573314"/>
              <a:ext cx="4646993" cy="790889"/>
            </a:xfrm>
            <a:prstGeom prst="rect">
              <a:avLst/>
            </a:prstGeom>
            <a:noFill/>
          </p:spPr>
          <p:txBody>
            <a:bodyPr wrap="square" lIns="0" tIns="0" rIns="0" bIns="0" rtlCol="0">
              <a:spAutoFit/>
            </a:bodyPr>
            <a:lstStyle/>
            <a:p>
              <a:pPr marL="0" marR="0" lvl="0" indent="0" defTabSz="914400" rtl="0" eaLnBrk="1" fontAlgn="auto" latinLnBrk="0" hangingPunct="1">
                <a:lnSpc>
                  <a:spcPct val="110000"/>
                </a:lnSpc>
                <a:spcBef>
                  <a:spcPts val="0"/>
                </a:spcBef>
                <a:spcAft>
                  <a:spcPts val="300"/>
                </a:spcAft>
                <a:buClrTx/>
                <a:buSzTx/>
                <a:buFontTx/>
                <a:buNone/>
                <a:tabLst/>
                <a:defRPr/>
              </a:pPr>
              <a:r>
                <a:rPr kumimoji="0" lang="en-GB" sz="1200" b="1" i="0" u="none" strike="noStrike" kern="1200" cap="none" spc="0" normalizeH="0" baseline="0" noProof="0" dirty="0">
                  <a:ln>
                    <a:noFill/>
                  </a:ln>
                  <a:solidFill>
                    <a:schemeClr val="tx2"/>
                  </a:solidFill>
                  <a:effectLst/>
                  <a:uLnTx/>
                  <a:uFillTx/>
                  <a:latin typeface="Arial"/>
                  <a:ea typeface="+mn-ea"/>
                  <a:cs typeface="+mn-cs"/>
                </a:rPr>
                <a:t>Safe : Details required A safe is</a:t>
              </a:r>
            </a:p>
            <a:p>
              <a:pPr marL="0" marR="0" lvl="0" indent="0" defTabSz="914400" rtl="0" eaLnBrk="1" fontAlgn="auto" latinLnBrk="0" hangingPunct="1">
                <a:lnSpc>
                  <a:spcPct val="110000"/>
                </a:lnSpc>
                <a:spcBef>
                  <a:spcPts val="0"/>
                </a:spcBef>
                <a:spcAft>
                  <a:spcPts val="300"/>
                </a:spcAft>
                <a:buClrTx/>
                <a:buSzTx/>
                <a:buFontTx/>
                <a:buNone/>
                <a:tabLst/>
                <a:defRPr/>
              </a:pPr>
              <a:r>
                <a:rPr kumimoji="0" lang="en-GB" sz="1200" b="1" i="0" u="none" strike="noStrike" kern="1200" cap="none" spc="0" normalizeH="0" baseline="0" noProof="0" dirty="0">
                  <a:ln>
                    <a:noFill/>
                  </a:ln>
                  <a:solidFill>
                    <a:schemeClr val="tx2"/>
                  </a:solidFill>
                  <a:effectLst/>
                  <a:uLnTx/>
                  <a:uFillTx/>
                  <a:latin typeface="Arial"/>
                  <a:ea typeface="+mn-ea"/>
                  <a:cs typeface="+mn-cs"/>
                </a:rPr>
                <a:t> logical container that stores </a:t>
              </a:r>
              <a:endParaRPr lang="en-GB" sz="1200" b="1" dirty="0">
                <a:solidFill>
                  <a:schemeClr val="tx2"/>
                </a:solidFill>
                <a:latin typeface="Arial"/>
              </a:endParaRPr>
            </a:p>
            <a:p>
              <a:pPr marL="0" marR="0" lvl="0" indent="0" defTabSz="914400" rtl="0" eaLnBrk="1" fontAlgn="auto" latinLnBrk="0" hangingPunct="1">
                <a:lnSpc>
                  <a:spcPct val="110000"/>
                </a:lnSpc>
                <a:spcBef>
                  <a:spcPts val="0"/>
                </a:spcBef>
                <a:spcAft>
                  <a:spcPts val="300"/>
                </a:spcAft>
                <a:buClrTx/>
                <a:buSzTx/>
                <a:buFontTx/>
                <a:buNone/>
                <a:tabLst/>
                <a:defRPr/>
              </a:pPr>
              <a:r>
                <a:rPr kumimoji="0" lang="en-GB" sz="1200" b="1" i="0" u="none" strike="noStrike" kern="1200" cap="none" spc="0" normalizeH="0" baseline="0" noProof="0" dirty="0">
                  <a:ln>
                    <a:noFill/>
                  </a:ln>
                  <a:solidFill>
                    <a:schemeClr val="tx2"/>
                  </a:solidFill>
                  <a:effectLst/>
                  <a:uLnTx/>
                  <a:uFillTx/>
                  <a:latin typeface="Arial"/>
                  <a:ea typeface="+mn-ea"/>
                  <a:cs typeface="+mn-cs"/>
                </a:rPr>
                <a:t>privilege account</a:t>
              </a:r>
            </a:p>
          </p:txBody>
        </p:sp>
        <p:sp>
          <p:nvSpPr>
            <p:cNvPr id="58" name="TextBox 57">
              <a:extLst>
                <a:ext uri="{FF2B5EF4-FFF2-40B4-BE49-F238E27FC236}">
                  <a16:creationId xmlns:a16="http://schemas.microsoft.com/office/drawing/2014/main" id="{E05969E0-8DE6-4CD9-AB14-881527428908}"/>
                </a:ext>
              </a:extLst>
            </p:cNvPr>
            <p:cNvSpPr txBox="1"/>
            <p:nvPr/>
          </p:nvSpPr>
          <p:spPr>
            <a:xfrm>
              <a:off x="3929251" y="1573314"/>
              <a:ext cx="536473" cy="558968"/>
            </a:xfrm>
            <a:prstGeom prst="rect">
              <a:avLst/>
            </a:prstGeom>
            <a:noFill/>
          </p:spPr>
          <p:txBody>
            <a:bodyPr wrap="none" lIns="0" tIns="0" rIns="0" bIns="0" rtlCol="0">
              <a:spAutoFit/>
            </a:bodyPr>
            <a:lstStyle/>
            <a:p>
              <a:pPr algn="r">
                <a:lnSpc>
                  <a:spcPct val="70000"/>
                </a:lnSpc>
              </a:pPr>
              <a:r>
                <a:rPr lang="en-GB" sz="4400" dirty="0">
                  <a:solidFill>
                    <a:schemeClr val="accent1"/>
                  </a:solidFill>
                  <a:latin typeface="+mj-lt"/>
                </a:rPr>
                <a:t>01</a:t>
              </a:r>
            </a:p>
          </p:txBody>
        </p:sp>
      </p:grpSp>
      <p:grpSp>
        <p:nvGrpSpPr>
          <p:cNvPr id="59" name="Group 58">
            <a:extLst>
              <a:ext uri="{FF2B5EF4-FFF2-40B4-BE49-F238E27FC236}">
                <a16:creationId xmlns:a16="http://schemas.microsoft.com/office/drawing/2014/main" id="{D74A0891-76AA-452D-BE55-E0C1F88B47CD}"/>
              </a:ext>
            </a:extLst>
          </p:cNvPr>
          <p:cNvGrpSpPr/>
          <p:nvPr/>
        </p:nvGrpSpPr>
        <p:grpSpPr>
          <a:xfrm>
            <a:off x="9044263" y="3097147"/>
            <a:ext cx="3956602" cy="670633"/>
            <a:chOff x="3876434" y="1502022"/>
            <a:chExt cx="5748380" cy="799722"/>
          </a:xfrm>
        </p:grpSpPr>
        <p:cxnSp>
          <p:nvCxnSpPr>
            <p:cNvPr id="60" name="Straight Connector 59">
              <a:extLst>
                <a:ext uri="{FF2B5EF4-FFF2-40B4-BE49-F238E27FC236}">
                  <a16:creationId xmlns:a16="http://schemas.microsoft.com/office/drawing/2014/main" id="{81B1ACC7-EDAA-467A-BFAF-FBF9781248D6}"/>
                </a:ext>
              </a:extLst>
            </p:cNvPr>
            <p:cNvCxnSpPr>
              <a:cxnSpLocks/>
            </p:cNvCxnSpPr>
            <p:nvPr/>
          </p:nvCxnSpPr>
          <p:spPr>
            <a:xfrm>
              <a:off x="3876434" y="2154955"/>
              <a:ext cx="79679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88585018-A4EC-4E2B-9F75-95DC8B011440}"/>
                </a:ext>
              </a:extLst>
            </p:cNvPr>
            <p:cNvSpPr txBox="1"/>
            <p:nvPr/>
          </p:nvSpPr>
          <p:spPr>
            <a:xfrm flipH="1">
              <a:off x="4848893" y="1502022"/>
              <a:ext cx="4775921" cy="799722"/>
            </a:xfrm>
            <a:prstGeom prst="rect">
              <a:avLst/>
            </a:prstGeom>
            <a:noFill/>
          </p:spPr>
          <p:txBody>
            <a:bodyPr wrap="square" lIns="0" tIns="0" rIns="0" bIns="0" rtlCol="0">
              <a:spAutoFit/>
            </a:bodyPr>
            <a:lstStyle/>
            <a:p>
              <a:pPr marL="0" marR="0" lvl="0" indent="0" defTabSz="914400" rtl="0" eaLnBrk="1" fontAlgn="auto" latinLnBrk="0" hangingPunct="1">
                <a:lnSpc>
                  <a:spcPct val="110000"/>
                </a:lnSpc>
                <a:spcBef>
                  <a:spcPts val="0"/>
                </a:spcBef>
                <a:spcAft>
                  <a:spcPts val="300"/>
                </a:spcAft>
                <a:buClrTx/>
                <a:buSzTx/>
                <a:buFontTx/>
                <a:buNone/>
                <a:tabLst/>
                <a:defRPr/>
              </a:pPr>
              <a:r>
                <a:rPr kumimoji="0" lang="en-US" sz="1200" b="1" i="0" u="none" strike="noStrike" kern="1200" cap="none" spc="0" normalizeH="0" baseline="0" noProof="0" dirty="0">
                  <a:ln>
                    <a:noFill/>
                  </a:ln>
                  <a:solidFill>
                    <a:schemeClr val="tx2"/>
                  </a:solidFill>
                  <a:effectLst/>
                  <a:uLnTx/>
                  <a:uFillTx/>
                  <a:latin typeface="Arial"/>
                  <a:ea typeface="+mn-ea"/>
                  <a:cs typeface="+mn-cs"/>
                </a:rPr>
                <a:t>Platform : is a group of accounts</a:t>
              </a:r>
            </a:p>
            <a:p>
              <a:pPr marL="0" marR="0" lvl="0" indent="0" defTabSz="914400" rtl="0" eaLnBrk="1" fontAlgn="auto" latinLnBrk="0" hangingPunct="1">
                <a:lnSpc>
                  <a:spcPct val="110000"/>
                </a:lnSpc>
                <a:spcBef>
                  <a:spcPts val="0"/>
                </a:spcBef>
                <a:spcAft>
                  <a:spcPts val="300"/>
                </a:spcAft>
                <a:buClrTx/>
                <a:buSzTx/>
                <a:buFontTx/>
                <a:buNone/>
                <a:tabLst/>
                <a:defRPr/>
              </a:pPr>
              <a:r>
                <a:rPr kumimoji="0" lang="en-US" sz="1200" b="1" i="0" u="none" strike="noStrike" kern="1200" cap="none" spc="0" normalizeH="0" baseline="0" noProof="0" dirty="0">
                  <a:ln>
                    <a:noFill/>
                  </a:ln>
                  <a:solidFill>
                    <a:schemeClr val="tx2"/>
                  </a:solidFill>
                  <a:effectLst/>
                  <a:uLnTx/>
                  <a:uFillTx/>
                  <a:latin typeface="Arial"/>
                  <a:ea typeface="+mn-ea"/>
                  <a:cs typeface="+mn-cs"/>
                </a:rPr>
                <a:t>that share the same technical </a:t>
              </a:r>
            </a:p>
            <a:p>
              <a:pPr marL="0" marR="0" lvl="0" indent="0" defTabSz="914400" rtl="0" eaLnBrk="1" fontAlgn="auto" latinLnBrk="0" hangingPunct="1">
                <a:lnSpc>
                  <a:spcPct val="110000"/>
                </a:lnSpc>
                <a:spcBef>
                  <a:spcPts val="0"/>
                </a:spcBef>
                <a:spcAft>
                  <a:spcPts val="300"/>
                </a:spcAft>
                <a:buClrTx/>
                <a:buSzTx/>
                <a:buFontTx/>
                <a:buNone/>
                <a:tabLst/>
                <a:defRPr/>
              </a:pPr>
              <a:r>
                <a:rPr kumimoji="0" lang="en-US" sz="1200" b="1" i="0" u="none" strike="noStrike" kern="1200" cap="none" spc="0" normalizeH="0" baseline="0" noProof="0" dirty="0">
                  <a:ln>
                    <a:noFill/>
                  </a:ln>
                  <a:solidFill>
                    <a:schemeClr val="tx2"/>
                  </a:solidFill>
                  <a:effectLst/>
                  <a:uLnTx/>
                  <a:uFillTx/>
                  <a:latin typeface="Arial"/>
                  <a:ea typeface="+mn-ea"/>
                  <a:cs typeface="+mn-cs"/>
                </a:rPr>
                <a:t>setting</a:t>
              </a:r>
              <a:endParaRPr kumimoji="0" lang="en-GB" sz="1200" b="1" i="0" u="none" strike="noStrike" kern="1200" cap="none" spc="0" normalizeH="0" baseline="0" noProof="0" dirty="0">
                <a:ln>
                  <a:noFill/>
                </a:ln>
                <a:solidFill>
                  <a:schemeClr val="tx2"/>
                </a:solidFill>
                <a:effectLst/>
                <a:uLnTx/>
                <a:uFillTx/>
                <a:latin typeface="Arial"/>
                <a:ea typeface="+mn-ea"/>
                <a:cs typeface="+mn-cs"/>
              </a:endParaRPr>
            </a:p>
          </p:txBody>
        </p:sp>
        <p:sp>
          <p:nvSpPr>
            <p:cNvPr id="62" name="TextBox 61">
              <a:extLst>
                <a:ext uri="{FF2B5EF4-FFF2-40B4-BE49-F238E27FC236}">
                  <a16:creationId xmlns:a16="http://schemas.microsoft.com/office/drawing/2014/main" id="{41C3AD06-5082-4FCE-B0FE-5760115337CB}"/>
                </a:ext>
              </a:extLst>
            </p:cNvPr>
            <p:cNvSpPr txBox="1"/>
            <p:nvPr/>
          </p:nvSpPr>
          <p:spPr>
            <a:xfrm>
              <a:off x="3956850" y="1573001"/>
              <a:ext cx="610183" cy="565211"/>
            </a:xfrm>
            <a:prstGeom prst="rect">
              <a:avLst/>
            </a:prstGeom>
            <a:noFill/>
          </p:spPr>
          <p:txBody>
            <a:bodyPr wrap="none" lIns="0" tIns="0" rIns="0" bIns="0" rtlCol="0">
              <a:spAutoFit/>
            </a:bodyPr>
            <a:lstStyle/>
            <a:p>
              <a:pPr algn="r">
                <a:lnSpc>
                  <a:spcPct val="70000"/>
                </a:lnSpc>
              </a:pPr>
              <a:r>
                <a:rPr lang="en-GB" sz="4400" dirty="0">
                  <a:solidFill>
                    <a:schemeClr val="accent2"/>
                  </a:solidFill>
                  <a:latin typeface="+mj-lt"/>
                </a:rPr>
                <a:t>02</a:t>
              </a:r>
            </a:p>
          </p:txBody>
        </p:sp>
      </p:grpSp>
      <p:grpSp>
        <p:nvGrpSpPr>
          <p:cNvPr id="63" name="Group 62">
            <a:extLst>
              <a:ext uri="{FF2B5EF4-FFF2-40B4-BE49-F238E27FC236}">
                <a16:creationId xmlns:a16="http://schemas.microsoft.com/office/drawing/2014/main" id="{A1EEF554-37A9-4B8B-9FB7-3B54662C1CD7}"/>
              </a:ext>
            </a:extLst>
          </p:cNvPr>
          <p:cNvGrpSpPr/>
          <p:nvPr/>
        </p:nvGrpSpPr>
        <p:grpSpPr>
          <a:xfrm>
            <a:off x="9063198" y="3877808"/>
            <a:ext cx="3705600" cy="912237"/>
            <a:chOff x="3827611" y="1639090"/>
            <a:chExt cx="5636428" cy="912237"/>
          </a:xfrm>
        </p:grpSpPr>
        <p:cxnSp>
          <p:nvCxnSpPr>
            <p:cNvPr id="64" name="Straight Connector 63">
              <a:extLst>
                <a:ext uri="{FF2B5EF4-FFF2-40B4-BE49-F238E27FC236}">
                  <a16:creationId xmlns:a16="http://schemas.microsoft.com/office/drawing/2014/main" id="{029559AE-DF78-42DC-AC2F-5EDD8DF913F6}"/>
                </a:ext>
              </a:extLst>
            </p:cNvPr>
            <p:cNvCxnSpPr>
              <a:cxnSpLocks/>
            </p:cNvCxnSpPr>
            <p:nvPr/>
          </p:nvCxnSpPr>
          <p:spPr>
            <a:xfrm>
              <a:off x="3827611" y="2232779"/>
              <a:ext cx="79679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B3FFB3FD-FE27-4B24-A036-9EA56A293C65}"/>
                </a:ext>
              </a:extLst>
            </p:cNvPr>
            <p:cNvSpPr txBox="1"/>
            <p:nvPr/>
          </p:nvSpPr>
          <p:spPr>
            <a:xfrm flipH="1">
              <a:off x="4812733" y="1639090"/>
              <a:ext cx="4651306" cy="912237"/>
            </a:xfrm>
            <a:prstGeom prst="rect">
              <a:avLst/>
            </a:prstGeom>
            <a:noFill/>
          </p:spPr>
          <p:txBody>
            <a:bodyPr wrap="square" lIns="0" tIns="0" rIns="0" bIns="0" rtlCol="0">
              <a:spAutoFit/>
            </a:bodyPr>
            <a:lstStyle/>
            <a:p>
              <a:pPr marL="0" marR="0" lvl="0" indent="0" defTabSz="914400" rtl="0" eaLnBrk="1" fontAlgn="auto" latinLnBrk="0" hangingPunct="1">
                <a:lnSpc>
                  <a:spcPct val="110000"/>
                </a:lnSpc>
                <a:spcBef>
                  <a:spcPts val="0"/>
                </a:spcBef>
                <a:spcAft>
                  <a:spcPts val="300"/>
                </a:spcAft>
                <a:buClrTx/>
                <a:buSzTx/>
                <a:buFontTx/>
                <a:buNone/>
                <a:tabLst/>
                <a:defRPr/>
              </a:pPr>
              <a:r>
                <a:rPr kumimoji="0" lang="en-US" sz="1200" b="1" i="0" u="none" strike="noStrike" kern="1200" cap="none" spc="0" normalizeH="0" baseline="0" noProof="0" dirty="0">
                  <a:ln>
                    <a:noFill/>
                  </a:ln>
                  <a:solidFill>
                    <a:schemeClr val="tx2"/>
                  </a:solidFill>
                  <a:effectLst/>
                  <a:uLnTx/>
                  <a:uFillTx/>
                  <a:latin typeface="Arial"/>
                  <a:ea typeface="+mn-ea"/>
                  <a:cs typeface="+mn-cs"/>
                </a:rPr>
                <a:t>Password policy : a password </a:t>
              </a:r>
            </a:p>
            <a:p>
              <a:pPr marL="0" marR="0" lvl="0" indent="0" defTabSz="914400" rtl="0" eaLnBrk="1" fontAlgn="auto" latinLnBrk="0" hangingPunct="1">
                <a:lnSpc>
                  <a:spcPct val="110000"/>
                </a:lnSpc>
                <a:spcBef>
                  <a:spcPts val="0"/>
                </a:spcBef>
                <a:spcAft>
                  <a:spcPts val="300"/>
                </a:spcAft>
                <a:buClrTx/>
                <a:buSzTx/>
                <a:buFontTx/>
                <a:buNone/>
                <a:tabLst/>
                <a:defRPr/>
              </a:pPr>
              <a:r>
                <a:rPr kumimoji="0" lang="en-US" sz="1200" b="1" i="0" u="none" strike="noStrike" kern="1200" cap="none" spc="0" normalizeH="0" baseline="0" noProof="0" dirty="0">
                  <a:ln>
                    <a:noFill/>
                  </a:ln>
                  <a:solidFill>
                    <a:schemeClr val="tx2"/>
                  </a:solidFill>
                  <a:effectLst/>
                  <a:uLnTx/>
                  <a:uFillTx/>
                  <a:latin typeface="Arial"/>
                  <a:ea typeface="+mn-ea"/>
                  <a:cs typeface="+mn-cs"/>
                </a:rPr>
                <a:t>policy defines for creating and </a:t>
              </a:r>
            </a:p>
            <a:p>
              <a:pPr marL="0" marR="0" lvl="0" indent="0" defTabSz="914400" rtl="0" eaLnBrk="1" fontAlgn="auto" latinLnBrk="0" hangingPunct="1">
                <a:lnSpc>
                  <a:spcPct val="110000"/>
                </a:lnSpc>
                <a:spcBef>
                  <a:spcPts val="0"/>
                </a:spcBef>
                <a:spcAft>
                  <a:spcPts val="300"/>
                </a:spcAft>
                <a:buClrTx/>
                <a:buSzTx/>
                <a:buFontTx/>
                <a:buNone/>
                <a:tabLst/>
                <a:defRPr/>
              </a:pPr>
              <a:r>
                <a:rPr kumimoji="0" lang="en-US" sz="1200" b="1" i="0" u="none" strike="noStrike" kern="1200" cap="none" spc="0" normalizeH="0" baseline="0" noProof="0" dirty="0">
                  <a:ln>
                    <a:noFill/>
                  </a:ln>
                  <a:solidFill>
                    <a:schemeClr val="tx2"/>
                  </a:solidFill>
                  <a:effectLst/>
                  <a:uLnTx/>
                  <a:uFillTx/>
                  <a:latin typeface="Arial"/>
                  <a:ea typeface="+mn-ea"/>
                  <a:cs typeface="+mn-cs"/>
                </a:rPr>
                <a:t>managing password for account </a:t>
              </a:r>
            </a:p>
            <a:p>
              <a:pPr marL="0" marR="0" lvl="0" indent="0" defTabSz="914400" rtl="0" eaLnBrk="1" fontAlgn="auto" latinLnBrk="0" hangingPunct="1">
                <a:lnSpc>
                  <a:spcPct val="110000"/>
                </a:lnSpc>
                <a:spcBef>
                  <a:spcPts val="0"/>
                </a:spcBef>
                <a:spcAft>
                  <a:spcPts val="300"/>
                </a:spcAft>
                <a:buClrTx/>
                <a:buSzTx/>
                <a:buFontTx/>
                <a:buNone/>
                <a:tabLst/>
                <a:defRPr/>
              </a:pPr>
              <a:r>
                <a:rPr kumimoji="0" lang="en-US" sz="1200" b="1" i="0" u="none" strike="noStrike" kern="1200" cap="none" spc="0" normalizeH="0" baseline="0" noProof="0" dirty="0">
                  <a:ln>
                    <a:noFill/>
                  </a:ln>
                  <a:solidFill>
                    <a:schemeClr val="tx2"/>
                  </a:solidFill>
                  <a:effectLst/>
                  <a:uLnTx/>
                  <a:uFillTx/>
                  <a:latin typeface="Arial"/>
                  <a:ea typeface="+mn-ea"/>
                  <a:cs typeface="+mn-cs"/>
                </a:rPr>
                <a:t>in a Safe</a:t>
              </a:r>
              <a:endParaRPr kumimoji="0" lang="en-GB" sz="1200" b="1" i="0" u="none" strike="noStrike" kern="1200" cap="none" spc="0" normalizeH="0" baseline="0" noProof="0" dirty="0">
                <a:ln>
                  <a:noFill/>
                </a:ln>
                <a:solidFill>
                  <a:schemeClr val="tx2"/>
                </a:solidFill>
                <a:effectLst/>
                <a:uLnTx/>
                <a:uFillTx/>
                <a:latin typeface="Arial"/>
                <a:ea typeface="+mn-ea"/>
                <a:cs typeface="+mn-cs"/>
              </a:endParaRPr>
            </a:p>
          </p:txBody>
        </p:sp>
        <p:sp>
          <p:nvSpPr>
            <p:cNvPr id="66" name="TextBox 65">
              <a:extLst>
                <a:ext uri="{FF2B5EF4-FFF2-40B4-BE49-F238E27FC236}">
                  <a16:creationId xmlns:a16="http://schemas.microsoft.com/office/drawing/2014/main" id="{65C0CDC5-4D3D-4903-890C-24F230E14293}"/>
                </a:ext>
              </a:extLst>
            </p:cNvPr>
            <p:cNvSpPr txBox="1"/>
            <p:nvPr/>
          </p:nvSpPr>
          <p:spPr>
            <a:xfrm>
              <a:off x="3847534" y="1759046"/>
              <a:ext cx="655892" cy="473976"/>
            </a:xfrm>
            <a:prstGeom prst="rect">
              <a:avLst/>
            </a:prstGeom>
            <a:noFill/>
          </p:spPr>
          <p:txBody>
            <a:bodyPr wrap="none" lIns="0" tIns="0" rIns="0" bIns="0" rtlCol="0">
              <a:spAutoFit/>
            </a:bodyPr>
            <a:lstStyle/>
            <a:p>
              <a:pPr algn="r">
                <a:lnSpc>
                  <a:spcPct val="70000"/>
                </a:lnSpc>
              </a:pPr>
              <a:r>
                <a:rPr lang="en-GB" sz="4400" dirty="0">
                  <a:solidFill>
                    <a:schemeClr val="accent4"/>
                  </a:solidFill>
                  <a:latin typeface="+mj-lt"/>
                </a:rPr>
                <a:t>03</a:t>
              </a:r>
            </a:p>
          </p:txBody>
        </p:sp>
      </p:grpSp>
      <p:grpSp>
        <p:nvGrpSpPr>
          <p:cNvPr id="69" name="Group 68">
            <a:extLst>
              <a:ext uri="{FF2B5EF4-FFF2-40B4-BE49-F238E27FC236}">
                <a16:creationId xmlns:a16="http://schemas.microsoft.com/office/drawing/2014/main" id="{97739115-5DC8-425D-88EF-D5D339447CE3}"/>
              </a:ext>
            </a:extLst>
          </p:cNvPr>
          <p:cNvGrpSpPr/>
          <p:nvPr/>
        </p:nvGrpSpPr>
        <p:grpSpPr>
          <a:xfrm>
            <a:off x="9044263" y="4846401"/>
            <a:ext cx="3467916" cy="690895"/>
            <a:chOff x="3836854" y="1573313"/>
            <a:chExt cx="5608020" cy="690895"/>
          </a:xfrm>
        </p:grpSpPr>
        <p:cxnSp>
          <p:nvCxnSpPr>
            <p:cNvPr id="89" name="Straight Connector 88">
              <a:extLst>
                <a:ext uri="{FF2B5EF4-FFF2-40B4-BE49-F238E27FC236}">
                  <a16:creationId xmlns:a16="http://schemas.microsoft.com/office/drawing/2014/main" id="{70010094-7F26-4A3A-BD4A-330DD3E8F5FB}"/>
                </a:ext>
              </a:extLst>
            </p:cNvPr>
            <p:cNvCxnSpPr>
              <a:cxnSpLocks/>
            </p:cNvCxnSpPr>
            <p:nvPr/>
          </p:nvCxnSpPr>
          <p:spPr>
            <a:xfrm>
              <a:off x="3836854" y="2142754"/>
              <a:ext cx="79679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AD89958-71C9-4A60-8FAA-F84969F5FBF9}"/>
                </a:ext>
              </a:extLst>
            </p:cNvPr>
            <p:cNvSpPr txBox="1"/>
            <p:nvPr/>
          </p:nvSpPr>
          <p:spPr>
            <a:xfrm flipH="1">
              <a:off x="4993237" y="1632047"/>
              <a:ext cx="4451637" cy="632161"/>
            </a:xfrm>
            <a:prstGeom prst="rect">
              <a:avLst/>
            </a:prstGeom>
            <a:noFill/>
          </p:spPr>
          <p:txBody>
            <a:bodyPr wrap="square" lIns="0" tIns="0" rIns="0" bIns="0" rtlCol="0">
              <a:spAutoFit/>
            </a:bodyPr>
            <a:lstStyle/>
            <a:p>
              <a:pPr marL="0" marR="0" lvl="0" indent="0" defTabSz="914400" rtl="0" eaLnBrk="1" fontAlgn="auto" latinLnBrk="0" hangingPunct="1">
                <a:lnSpc>
                  <a:spcPct val="110000"/>
                </a:lnSpc>
                <a:spcBef>
                  <a:spcPts val="0"/>
                </a:spcBef>
                <a:spcAft>
                  <a:spcPts val="300"/>
                </a:spcAft>
                <a:buClrTx/>
                <a:buSzTx/>
                <a:buFontTx/>
                <a:buNone/>
                <a:tabLst/>
                <a:defRPr/>
              </a:pPr>
              <a:r>
                <a:rPr kumimoji="0" lang="en-US" sz="1200" b="1" i="0" u="none" strike="noStrike" kern="1200" cap="none" spc="0" normalizeH="0" baseline="0" noProof="0" dirty="0">
                  <a:ln>
                    <a:noFill/>
                  </a:ln>
                  <a:solidFill>
                    <a:schemeClr val="tx2"/>
                  </a:solidFill>
                  <a:effectLst/>
                  <a:uLnTx/>
                  <a:uFillTx/>
                  <a:latin typeface="Arial"/>
                  <a:ea typeface="+mn-ea"/>
                  <a:cs typeface="+mn-cs"/>
                </a:rPr>
                <a:t>Role based access:  Require </a:t>
              </a:r>
            </a:p>
            <a:p>
              <a:pPr marL="0" marR="0" lvl="0" indent="0" defTabSz="914400" rtl="0" eaLnBrk="1" fontAlgn="auto" latinLnBrk="0" hangingPunct="1">
                <a:lnSpc>
                  <a:spcPct val="110000"/>
                </a:lnSpc>
                <a:spcBef>
                  <a:spcPts val="0"/>
                </a:spcBef>
                <a:spcAft>
                  <a:spcPts val="300"/>
                </a:spcAft>
                <a:buClrTx/>
                <a:buSzTx/>
                <a:buFontTx/>
                <a:buNone/>
                <a:tabLst/>
                <a:defRPr/>
              </a:pPr>
              <a:r>
                <a:rPr kumimoji="0" lang="en-US" sz="1200" b="1" i="0" u="none" strike="noStrike" kern="1200" cap="none" spc="0" normalizeH="0" baseline="0" noProof="0" dirty="0">
                  <a:ln>
                    <a:noFill/>
                  </a:ln>
                  <a:solidFill>
                    <a:schemeClr val="tx2"/>
                  </a:solidFill>
                  <a:effectLst/>
                  <a:uLnTx/>
                  <a:uFillTx/>
                  <a:latin typeface="Arial"/>
                  <a:ea typeface="+mn-ea"/>
                  <a:cs typeface="+mn-cs"/>
                </a:rPr>
                <a:t>User AD ID details </a:t>
              </a:r>
              <a:r>
                <a:rPr kumimoji="0" lang="en-US" sz="1200" b="1" i="0" u="none" strike="noStrike" kern="1200" cap="none" spc="0" normalizeH="0" baseline="0" noProof="0" dirty="0" err="1">
                  <a:ln>
                    <a:noFill/>
                  </a:ln>
                  <a:solidFill>
                    <a:schemeClr val="tx2"/>
                  </a:solidFill>
                  <a:effectLst/>
                  <a:uLnTx/>
                  <a:uFillTx/>
                  <a:latin typeface="Arial"/>
                  <a:ea typeface="+mn-ea"/>
                  <a:cs typeface="+mn-cs"/>
                </a:rPr>
                <a:t>whi</a:t>
              </a:r>
              <a:r>
                <a:rPr lang="en-US" sz="1200" b="1" dirty="0" err="1">
                  <a:solidFill>
                    <a:schemeClr val="tx2"/>
                  </a:solidFill>
                  <a:latin typeface="Arial"/>
                </a:rPr>
                <a:t>ch</a:t>
              </a:r>
              <a:r>
                <a:rPr lang="en-US" sz="1200" b="1" dirty="0">
                  <a:solidFill>
                    <a:schemeClr val="tx2"/>
                  </a:solidFill>
                  <a:latin typeface="Arial"/>
                </a:rPr>
                <a:t> needs</a:t>
              </a:r>
              <a:r>
                <a:rPr kumimoji="0" lang="en-US" sz="1200" b="1" i="0" u="none" strike="noStrike" kern="1200" cap="none" spc="0" normalizeH="0" baseline="0" noProof="0" dirty="0">
                  <a:ln>
                    <a:noFill/>
                  </a:ln>
                  <a:solidFill>
                    <a:schemeClr val="tx2"/>
                  </a:solidFill>
                  <a:effectLst/>
                  <a:uLnTx/>
                  <a:uFillTx/>
                  <a:latin typeface="Arial"/>
                  <a:ea typeface="+mn-ea"/>
                  <a:cs typeface="+mn-cs"/>
                </a:rPr>
                <a:t> to map account to users</a:t>
              </a:r>
              <a:endParaRPr kumimoji="0" lang="en-GB" sz="1200" b="1" i="0" u="none" strike="noStrike" kern="1200" cap="none" spc="0" normalizeH="0" baseline="0" noProof="0" dirty="0">
                <a:ln>
                  <a:noFill/>
                </a:ln>
                <a:solidFill>
                  <a:schemeClr val="tx2"/>
                </a:solidFill>
                <a:effectLst/>
                <a:uLnTx/>
                <a:uFillTx/>
                <a:latin typeface="Arial"/>
                <a:ea typeface="+mn-ea"/>
                <a:cs typeface="+mn-cs"/>
              </a:endParaRPr>
            </a:p>
          </p:txBody>
        </p:sp>
        <p:sp>
          <p:nvSpPr>
            <p:cNvPr id="91" name="TextBox 90">
              <a:extLst>
                <a:ext uri="{FF2B5EF4-FFF2-40B4-BE49-F238E27FC236}">
                  <a16:creationId xmlns:a16="http://schemas.microsoft.com/office/drawing/2014/main" id="{FCB30B5C-E70D-41EF-9154-C60FDE265FD1}"/>
                </a:ext>
              </a:extLst>
            </p:cNvPr>
            <p:cNvSpPr txBox="1"/>
            <p:nvPr/>
          </p:nvSpPr>
          <p:spPr>
            <a:xfrm>
              <a:off x="3890070" y="1573313"/>
              <a:ext cx="715460" cy="473976"/>
            </a:xfrm>
            <a:prstGeom prst="rect">
              <a:avLst/>
            </a:prstGeom>
            <a:noFill/>
          </p:spPr>
          <p:txBody>
            <a:bodyPr wrap="none" lIns="0" tIns="0" rIns="0" bIns="0" rtlCol="0">
              <a:spAutoFit/>
            </a:bodyPr>
            <a:lstStyle/>
            <a:p>
              <a:pPr algn="r">
                <a:lnSpc>
                  <a:spcPct val="70000"/>
                </a:lnSpc>
              </a:pPr>
              <a:r>
                <a:rPr lang="en-GB" sz="4400" dirty="0">
                  <a:solidFill>
                    <a:schemeClr val="accent5"/>
                  </a:solidFill>
                  <a:latin typeface="+mj-lt"/>
                </a:rPr>
                <a:t>04</a:t>
              </a:r>
            </a:p>
          </p:txBody>
        </p:sp>
      </p:grpSp>
      <p:grpSp>
        <p:nvGrpSpPr>
          <p:cNvPr id="96" name="Group 95">
            <a:extLst>
              <a:ext uri="{FF2B5EF4-FFF2-40B4-BE49-F238E27FC236}">
                <a16:creationId xmlns:a16="http://schemas.microsoft.com/office/drawing/2014/main" id="{461FC5CB-8CC0-43E2-A9B0-BB4D904F3500}"/>
              </a:ext>
            </a:extLst>
          </p:cNvPr>
          <p:cNvGrpSpPr/>
          <p:nvPr/>
        </p:nvGrpSpPr>
        <p:grpSpPr>
          <a:xfrm>
            <a:off x="6953362" y="1781247"/>
            <a:ext cx="1929130" cy="4265622"/>
            <a:chOff x="1659178" y="1101776"/>
            <a:chExt cx="1811174" cy="4004803"/>
          </a:xfrm>
        </p:grpSpPr>
        <p:sp>
          <p:nvSpPr>
            <p:cNvPr id="98" name="Rectangle 6">
              <a:extLst>
                <a:ext uri="{FF2B5EF4-FFF2-40B4-BE49-F238E27FC236}">
                  <a16:creationId xmlns:a16="http://schemas.microsoft.com/office/drawing/2014/main" id="{A31A91EA-6D56-42A8-940D-B72FC75881BC}"/>
                </a:ext>
              </a:extLst>
            </p:cNvPr>
            <p:cNvSpPr/>
            <p:nvPr/>
          </p:nvSpPr>
          <p:spPr>
            <a:xfrm>
              <a:off x="1659178" y="3295406"/>
              <a:ext cx="1811174" cy="1811173"/>
            </a:xfrm>
            <a:prstGeom prst="ellipse">
              <a:avLst/>
            </a:prstGeom>
            <a:solidFill>
              <a:schemeClr val="accent5">
                <a:alpha val="85000"/>
              </a:schemeClr>
            </a:solidFill>
            <a:ln>
              <a:noFill/>
            </a:ln>
            <a:scene3d>
              <a:camera prst="isometricTopUp"/>
              <a:lightRig rig="soft" dir="t"/>
            </a:scene3d>
            <a:sp3d extrusionH="254000" prstMaterial="matte"/>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a:solidFill>
                  <a:schemeClr val="bg1"/>
                </a:solidFill>
              </a:endParaRPr>
            </a:p>
          </p:txBody>
        </p:sp>
        <p:sp>
          <p:nvSpPr>
            <p:cNvPr id="99" name="Rectangle 5">
              <a:extLst>
                <a:ext uri="{FF2B5EF4-FFF2-40B4-BE49-F238E27FC236}">
                  <a16:creationId xmlns:a16="http://schemas.microsoft.com/office/drawing/2014/main" id="{AF2ACA08-FDA8-4906-9C06-227BA2813CA0}"/>
                </a:ext>
              </a:extLst>
            </p:cNvPr>
            <p:cNvSpPr/>
            <p:nvPr/>
          </p:nvSpPr>
          <p:spPr>
            <a:xfrm>
              <a:off x="1659178" y="2564196"/>
              <a:ext cx="1811174" cy="1811173"/>
            </a:xfrm>
            <a:prstGeom prst="ellipse">
              <a:avLst/>
            </a:prstGeom>
            <a:solidFill>
              <a:schemeClr val="accent4">
                <a:alpha val="85000"/>
              </a:schemeClr>
            </a:solidFill>
            <a:ln>
              <a:noFill/>
            </a:ln>
            <a:scene3d>
              <a:camera prst="isometricTopUp"/>
              <a:lightRig rig="soft" dir="t"/>
            </a:scene3d>
            <a:sp3d extrusionH="254000" prstMaterial="matte"/>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a:solidFill>
                  <a:schemeClr val="bg1"/>
                </a:solidFill>
              </a:endParaRPr>
            </a:p>
          </p:txBody>
        </p:sp>
        <p:sp>
          <p:nvSpPr>
            <p:cNvPr id="100" name="Rectangle 4">
              <a:extLst>
                <a:ext uri="{FF2B5EF4-FFF2-40B4-BE49-F238E27FC236}">
                  <a16:creationId xmlns:a16="http://schemas.microsoft.com/office/drawing/2014/main" id="{88EE43E5-A201-4899-A931-8ECAC0F9E0E4}"/>
                </a:ext>
              </a:extLst>
            </p:cNvPr>
            <p:cNvSpPr/>
            <p:nvPr/>
          </p:nvSpPr>
          <p:spPr>
            <a:xfrm>
              <a:off x="1659178" y="1832986"/>
              <a:ext cx="1811174" cy="1811173"/>
            </a:xfrm>
            <a:prstGeom prst="ellipse">
              <a:avLst/>
            </a:prstGeom>
            <a:solidFill>
              <a:schemeClr val="accent2"/>
            </a:solidFill>
            <a:ln>
              <a:noFill/>
            </a:ln>
            <a:scene3d>
              <a:camera prst="isometricTopUp"/>
              <a:lightRig rig="soft" dir="t"/>
            </a:scene3d>
            <a:sp3d extrusionH="254000" prstMaterial="matte"/>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a:solidFill>
                  <a:schemeClr val="bg1"/>
                </a:solidFill>
              </a:endParaRPr>
            </a:p>
          </p:txBody>
        </p:sp>
        <p:sp>
          <p:nvSpPr>
            <p:cNvPr id="101" name="Rectangle 2">
              <a:extLst>
                <a:ext uri="{FF2B5EF4-FFF2-40B4-BE49-F238E27FC236}">
                  <a16:creationId xmlns:a16="http://schemas.microsoft.com/office/drawing/2014/main" id="{448D9286-AC34-4DD9-8B69-9AF56EEFC53A}"/>
                </a:ext>
              </a:extLst>
            </p:cNvPr>
            <p:cNvSpPr/>
            <p:nvPr/>
          </p:nvSpPr>
          <p:spPr>
            <a:xfrm>
              <a:off x="1659178" y="1101776"/>
              <a:ext cx="1811174" cy="1811173"/>
            </a:xfrm>
            <a:prstGeom prst="ellipse">
              <a:avLst/>
            </a:prstGeom>
            <a:solidFill>
              <a:schemeClr val="accent1">
                <a:alpha val="85000"/>
              </a:schemeClr>
            </a:solidFill>
            <a:ln>
              <a:noFill/>
            </a:ln>
            <a:scene3d>
              <a:camera prst="isometricTopUp"/>
              <a:lightRig rig="soft" dir="t"/>
            </a:scene3d>
            <a:sp3d extrusionH="254000" prstMaterial="matte"/>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a:solidFill>
                  <a:schemeClr val="bg1"/>
                </a:solidFill>
              </a:endParaRPr>
            </a:p>
          </p:txBody>
        </p:sp>
      </p:grpSp>
      <p:sp>
        <p:nvSpPr>
          <p:cNvPr id="4" name="TextBox 3">
            <a:extLst>
              <a:ext uri="{FF2B5EF4-FFF2-40B4-BE49-F238E27FC236}">
                <a16:creationId xmlns:a16="http://schemas.microsoft.com/office/drawing/2014/main" id="{F52614A3-C7C1-064D-8AA8-AFC09F22CE6A}"/>
              </a:ext>
            </a:extLst>
          </p:cNvPr>
          <p:cNvSpPr txBox="1"/>
          <p:nvPr/>
        </p:nvSpPr>
        <p:spPr>
          <a:xfrm>
            <a:off x="3726203" y="3938785"/>
            <a:ext cx="3012365" cy="646331"/>
          </a:xfrm>
          <a:prstGeom prst="rect">
            <a:avLst/>
          </a:prstGeom>
          <a:noFill/>
        </p:spPr>
        <p:txBody>
          <a:bodyPr wrap="square">
            <a:spAutoFit/>
          </a:bodyPr>
          <a:lstStyle/>
          <a:p>
            <a:r>
              <a:rPr lang="en-US" sz="1200" b="1" dirty="0">
                <a:solidFill>
                  <a:schemeClr val="tx2"/>
                </a:solidFill>
              </a:rPr>
              <a:t>N</a:t>
            </a:r>
            <a:r>
              <a:rPr lang="en-US" sz="1200" b="1" dirty="0">
                <a:solidFill>
                  <a:schemeClr val="tx2"/>
                </a:solidFill>
                <a:effectLst/>
              </a:rPr>
              <a:t>eed a Root account to access</a:t>
            </a:r>
          </a:p>
          <a:p>
            <a:r>
              <a:rPr lang="en-US" sz="1200" b="1" dirty="0">
                <a:solidFill>
                  <a:schemeClr val="tx2"/>
                </a:solidFill>
                <a:effectLst/>
              </a:rPr>
              <a:t>the Unix &amp; MAC OS machine and run the discovery process</a:t>
            </a:r>
            <a:endParaRPr lang="en-US" sz="1200" b="1" dirty="0">
              <a:solidFill>
                <a:schemeClr val="tx2"/>
              </a:solidFill>
              <a:latin typeface="Arial"/>
            </a:endParaRPr>
          </a:p>
        </p:txBody>
      </p:sp>
      <p:sp>
        <p:nvSpPr>
          <p:cNvPr id="5" name="TextBox 4">
            <a:extLst>
              <a:ext uri="{FF2B5EF4-FFF2-40B4-BE49-F238E27FC236}">
                <a16:creationId xmlns:a16="http://schemas.microsoft.com/office/drawing/2014/main" id="{04FBB90A-9751-4ED4-D08F-AEE26CA2691A}"/>
              </a:ext>
            </a:extLst>
          </p:cNvPr>
          <p:cNvSpPr txBox="1"/>
          <p:nvPr/>
        </p:nvSpPr>
        <p:spPr>
          <a:xfrm>
            <a:off x="3726203" y="3131411"/>
            <a:ext cx="6217920" cy="646331"/>
          </a:xfrm>
          <a:prstGeom prst="rect">
            <a:avLst/>
          </a:prstGeom>
          <a:noFill/>
        </p:spPr>
        <p:txBody>
          <a:bodyPr wrap="square">
            <a:spAutoFit/>
          </a:bodyPr>
          <a:lstStyle/>
          <a:p>
            <a:r>
              <a:rPr lang="en-US" sz="1200" b="1" dirty="0">
                <a:solidFill>
                  <a:schemeClr val="tx2"/>
                </a:solidFill>
              </a:rPr>
              <a:t>N</a:t>
            </a:r>
            <a:r>
              <a:rPr lang="en-US" sz="1200" b="1" dirty="0">
                <a:solidFill>
                  <a:schemeClr val="tx2"/>
                </a:solidFill>
                <a:effectLst/>
              </a:rPr>
              <a:t>eed a domain admin account to access</a:t>
            </a:r>
          </a:p>
          <a:p>
            <a:r>
              <a:rPr lang="en-US" sz="1200" b="1" dirty="0">
                <a:solidFill>
                  <a:schemeClr val="tx2"/>
                </a:solidFill>
                <a:effectLst/>
              </a:rPr>
              <a:t>the Active Directory domain and run the </a:t>
            </a:r>
          </a:p>
          <a:p>
            <a:r>
              <a:rPr lang="en-US" sz="1200" b="1" dirty="0">
                <a:solidFill>
                  <a:schemeClr val="tx2"/>
                </a:solidFill>
                <a:effectLst/>
              </a:rPr>
              <a:t>discovery process.</a:t>
            </a:r>
            <a:r>
              <a:rPr lang="en-US" sz="1200" b="1" dirty="0">
                <a:solidFill>
                  <a:schemeClr val="tx2"/>
                </a:solidFill>
              </a:rPr>
              <a:t>.</a:t>
            </a:r>
          </a:p>
        </p:txBody>
      </p:sp>
      <p:sp>
        <p:nvSpPr>
          <p:cNvPr id="9" name="TextBox 8">
            <a:extLst>
              <a:ext uri="{FF2B5EF4-FFF2-40B4-BE49-F238E27FC236}">
                <a16:creationId xmlns:a16="http://schemas.microsoft.com/office/drawing/2014/main" id="{AB21BB64-D667-6E7B-F200-42C133455947}"/>
              </a:ext>
            </a:extLst>
          </p:cNvPr>
          <p:cNvSpPr txBox="1"/>
          <p:nvPr/>
        </p:nvSpPr>
        <p:spPr>
          <a:xfrm>
            <a:off x="948805" y="358193"/>
            <a:ext cx="10204450" cy="1323439"/>
          </a:xfrm>
          <a:prstGeom prst="rect">
            <a:avLst/>
          </a:prstGeom>
          <a:noFill/>
        </p:spPr>
        <p:txBody>
          <a:bodyPr wrap="square">
            <a:spAutoFit/>
          </a:bodyPr>
          <a:lstStyle/>
          <a:p>
            <a:r>
              <a:rPr lang="en-US" sz="4000" dirty="0">
                <a:solidFill>
                  <a:schemeClr val="tx2"/>
                </a:solidFill>
                <a:latin typeface="+mj-lt"/>
              </a:rPr>
              <a:t>Account discovery and onboarding Prerequisites (Dependency on ABCD)</a:t>
            </a:r>
          </a:p>
        </p:txBody>
      </p:sp>
      <p:sp>
        <p:nvSpPr>
          <p:cNvPr id="10" name="Rectangle: Top Corners Rounded 9">
            <a:extLst>
              <a:ext uri="{FF2B5EF4-FFF2-40B4-BE49-F238E27FC236}">
                <a16:creationId xmlns:a16="http://schemas.microsoft.com/office/drawing/2014/main" id="{648AD0DC-1C87-2073-FE5C-916B59A8DC67}"/>
              </a:ext>
            </a:extLst>
          </p:cNvPr>
          <p:cNvSpPr/>
          <p:nvPr/>
        </p:nvSpPr>
        <p:spPr>
          <a:xfrm>
            <a:off x="1209918" y="1838095"/>
            <a:ext cx="1755518" cy="244777"/>
          </a:xfrm>
          <a:prstGeom prst="round2Same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US" sz="1400" b="1" dirty="0">
                <a:solidFill>
                  <a:schemeClr val="tx2"/>
                </a:solidFill>
              </a:rPr>
              <a:t>Account Discovery</a:t>
            </a:r>
          </a:p>
        </p:txBody>
      </p:sp>
      <p:sp>
        <p:nvSpPr>
          <p:cNvPr id="11" name="Rectangle: Top Corners Rounded 10">
            <a:extLst>
              <a:ext uri="{FF2B5EF4-FFF2-40B4-BE49-F238E27FC236}">
                <a16:creationId xmlns:a16="http://schemas.microsoft.com/office/drawing/2014/main" id="{D4E3FD98-05D9-E08B-D4DD-117F887FD55E}"/>
              </a:ext>
            </a:extLst>
          </p:cNvPr>
          <p:cNvSpPr/>
          <p:nvPr/>
        </p:nvSpPr>
        <p:spPr>
          <a:xfrm>
            <a:off x="7126973" y="1838095"/>
            <a:ext cx="1862748" cy="238118"/>
          </a:xfrm>
          <a:prstGeom prst="round2Same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US" sz="1300" b="1" dirty="0">
                <a:solidFill>
                  <a:schemeClr val="tx2"/>
                </a:solidFill>
              </a:rPr>
              <a:t>Account</a:t>
            </a:r>
            <a:r>
              <a:rPr lang="en-US" sz="1300" b="1" dirty="0">
                <a:solidFill>
                  <a:schemeClr val="bg1"/>
                </a:solidFill>
              </a:rPr>
              <a:t> </a:t>
            </a:r>
            <a:r>
              <a:rPr lang="en-US" sz="1300" b="1" dirty="0">
                <a:solidFill>
                  <a:schemeClr val="tx2"/>
                </a:solidFill>
              </a:rPr>
              <a:t>Onboarding</a:t>
            </a:r>
            <a:r>
              <a:rPr lang="en-US" sz="1300" b="1" dirty="0">
                <a:solidFill>
                  <a:schemeClr val="bg1"/>
                </a:solidFill>
              </a:rPr>
              <a:t> </a:t>
            </a:r>
          </a:p>
        </p:txBody>
      </p:sp>
    </p:spTree>
    <p:extLst>
      <p:ext uri="{BB962C8B-B14F-4D97-AF65-F5344CB8AC3E}">
        <p14:creationId xmlns:p14="http://schemas.microsoft.com/office/powerpoint/2010/main" val="4154753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5363" y="451507"/>
            <a:ext cx="10204450" cy="533400"/>
          </a:xfrm>
        </p:spPr>
        <p:txBody>
          <a:bodyPr/>
          <a:lstStyle/>
          <a:p>
            <a:r>
              <a:rPr lang="en-US" sz="4000" b="0" i="0" dirty="0">
                <a:solidFill>
                  <a:schemeClr val="tx2"/>
                </a:solidFill>
                <a:effectLst/>
              </a:rPr>
              <a:t>Permissions required for running an Account Discovery scan</a:t>
            </a:r>
            <a:endParaRPr lang="en-US" sz="4000" noProof="0" dirty="0"/>
          </a:p>
        </p:txBody>
      </p:sp>
      <p:sp>
        <p:nvSpPr>
          <p:cNvPr id="13" name="Text Placeholder 12">
            <a:extLst>
              <a:ext uri="{FF2B5EF4-FFF2-40B4-BE49-F238E27FC236}">
                <a16:creationId xmlns:a16="http://schemas.microsoft.com/office/drawing/2014/main" id="{88DA6533-8AFD-40F9-98BE-7CC87FD73A81}"/>
              </a:ext>
            </a:extLst>
          </p:cNvPr>
          <p:cNvSpPr>
            <a:spLocks noGrp="1"/>
          </p:cNvSpPr>
          <p:nvPr>
            <p:ph type="body" sz="quarter" idx="20"/>
          </p:nvPr>
        </p:nvSpPr>
        <p:spPr>
          <a:xfrm>
            <a:off x="980124" y="978076"/>
            <a:ext cx="4968000" cy="388800"/>
          </a:xfrm>
          <a:ln>
            <a:solidFill>
              <a:schemeClr val="tx1"/>
            </a:solidFill>
          </a:ln>
        </p:spPr>
        <p:txBody>
          <a:bodyPr/>
          <a:lstStyle/>
          <a:p>
            <a:r>
              <a:rPr lang="en-GB" sz="1300" dirty="0"/>
              <a:t>On Windows Server </a:t>
            </a:r>
          </a:p>
        </p:txBody>
      </p:sp>
      <p:sp>
        <p:nvSpPr>
          <p:cNvPr id="15" name="Text Placeholder 14">
            <a:extLst>
              <a:ext uri="{FF2B5EF4-FFF2-40B4-BE49-F238E27FC236}">
                <a16:creationId xmlns:a16="http://schemas.microsoft.com/office/drawing/2014/main" id="{95A8B7A1-5D6C-4869-A47B-3025B1F24E3F}"/>
              </a:ext>
            </a:extLst>
          </p:cNvPr>
          <p:cNvSpPr>
            <a:spLocks noGrp="1"/>
          </p:cNvSpPr>
          <p:nvPr>
            <p:ph type="body" sz="quarter" idx="22"/>
          </p:nvPr>
        </p:nvSpPr>
        <p:spPr>
          <a:xfrm>
            <a:off x="6202462" y="977164"/>
            <a:ext cx="4986338" cy="388800"/>
          </a:xfrm>
          <a:ln>
            <a:solidFill>
              <a:schemeClr val="tx1"/>
            </a:solidFill>
          </a:ln>
        </p:spPr>
        <p:txBody>
          <a:bodyPr/>
          <a:lstStyle/>
          <a:p>
            <a:r>
              <a:rPr lang="en-US" sz="1300" b="0" dirty="0"/>
              <a:t>On Unix machine for local account</a:t>
            </a:r>
            <a:endParaRPr lang="en-GB" sz="1300" dirty="0"/>
          </a:p>
        </p:txBody>
      </p:sp>
      <p:sp>
        <p:nvSpPr>
          <p:cNvPr id="17" name="Text Placeholder 16">
            <a:extLst>
              <a:ext uri="{FF2B5EF4-FFF2-40B4-BE49-F238E27FC236}">
                <a16:creationId xmlns:a16="http://schemas.microsoft.com/office/drawing/2014/main" id="{51D7F1F0-FA75-4B6E-A5B0-F53C0C375FA5}"/>
              </a:ext>
            </a:extLst>
          </p:cNvPr>
          <p:cNvSpPr>
            <a:spLocks noGrp="1"/>
          </p:cNvSpPr>
          <p:nvPr>
            <p:ph type="body" sz="quarter" idx="24"/>
          </p:nvPr>
        </p:nvSpPr>
        <p:spPr>
          <a:xfrm>
            <a:off x="987960" y="3237209"/>
            <a:ext cx="4975837" cy="388800"/>
          </a:xfrm>
        </p:spPr>
        <p:txBody>
          <a:bodyPr/>
          <a:lstStyle/>
          <a:p>
            <a:r>
              <a:rPr lang="en-GB" sz="1300" dirty="0"/>
              <a:t>On Unix Machine for SSH keys</a:t>
            </a:r>
          </a:p>
        </p:txBody>
      </p:sp>
      <p:graphicFrame>
        <p:nvGraphicFramePr>
          <p:cNvPr id="5" name="Table 4">
            <a:extLst>
              <a:ext uri="{FF2B5EF4-FFF2-40B4-BE49-F238E27FC236}">
                <a16:creationId xmlns:a16="http://schemas.microsoft.com/office/drawing/2014/main" id="{0951C437-C233-5CA6-610A-6D8D55BAABB1}"/>
              </a:ext>
            </a:extLst>
          </p:cNvPr>
          <p:cNvGraphicFramePr>
            <a:graphicFrameLocks noGrp="1"/>
          </p:cNvGraphicFramePr>
          <p:nvPr>
            <p:extLst>
              <p:ext uri="{D42A27DB-BD31-4B8C-83A1-F6EECF244321}">
                <p14:modId xmlns:p14="http://schemas.microsoft.com/office/powerpoint/2010/main" val="2769091405"/>
              </p:ext>
            </p:extLst>
          </p:nvPr>
        </p:nvGraphicFramePr>
        <p:xfrm>
          <a:off x="1003200" y="1355095"/>
          <a:ext cx="4952761" cy="1893570"/>
        </p:xfrm>
        <a:graphic>
          <a:graphicData uri="http://schemas.openxmlformats.org/drawingml/2006/table">
            <a:tbl>
              <a:tblPr>
                <a:tableStyleId>{5C22544A-7EE6-4342-B048-85BDC9FD1C3A}</a:tableStyleId>
              </a:tblPr>
              <a:tblGrid>
                <a:gridCol w="2475440">
                  <a:extLst>
                    <a:ext uri="{9D8B030D-6E8A-4147-A177-3AD203B41FA5}">
                      <a16:colId xmlns:a16="http://schemas.microsoft.com/office/drawing/2014/main" val="2995996984"/>
                    </a:ext>
                  </a:extLst>
                </a:gridCol>
                <a:gridCol w="2477321">
                  <a:extLst>
                    <a:ext uri="{9D8B030D-6E8A-4147-A177-3AD203B41FA5}">
                      <a16:colId xmlns:a16="http://schemas.microsoft.com/office/drawing/2014/main" val="262148404"/>
                    </a:ext>
                  </a:extLst>
                </a:gridCol>
              </a:tblGrid>
              <a:tr h="238125">
                <a:tc>
                  <a:txBody>
                    <a:bodyPr/>
                    <a:lstStyle/>
                    <a:p>
                      <a:pPr algn="l" fontAlgn="ctr"/>
                      <a:r>
                        <a:rPr lang="en-US" sz="1200" b="1" u="none" strike="noStrike" dirty="0">
                          <a:effectLst/>
                        </a:rPr>
                        <a:t>In Active Directory</a:t>
                      </a:r>
                      <a:endParaRPr lang="en-US" sz="1200" b="1" i="0" u="none" strike="noStrike" dirty="0">
                        <a:solidFill>
                          <a:srgbClr val="000000"/>
                        </a:solidFill>
                        <a:effectLst/>
                        <a:latin typeface="Open Sans" panose="020B0606030504020204" pitchFamily="34" charset="0"/>
                      </a:endParaRP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200" b="1" u="none" strike="noStrike" dirty="0">
                          <a:effectLst/>
                        </a:rPr>
                        <a:t>On the target machines</a:t>
                      </a:r>
                      <a:endParaRPr lang="en-US" sz="1200" b="1" i="0" u="none" strike="noStrike" dirty="0">
                        <a:solidFill>
                          <a:srgbClr val="000000"/>
                        </a:solidFill>
                        <a:effectLst/>
                        <a:latin typeface="Open Sans" panose="020B0606030504020204" pitchFamily="34" charset="0"/>
                      </a:endParaRP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8270151"/>
                  </a:ext>
                </a:extLst>
              </a:tr>
              <a:tr h="1390650">
                <a:tc>
                  <a:txBody>
                    <a:bodyPr/>
                    <a:lstStyle/>
                    <a:p>
                      <a:pPr algn="l" fontAlgn="t"/>
                      <a:r>
                        <a:rPr lang="en-US" sz="1200" u="none" strike="noStrike" dirty="0">
                          <a:effectLst/>
                        </a:rPr>
                        <a:t>Read permissions in the OU to scan and all sub-OUs</a:t>
                      </a:r>
                      <a:endParaRPr lang="en-US" sz="1200" b="0" i="0" u="none" strike="noStrike" dirty="0">
                        <a:solidFill>
                          <a:srgbClr val="000000"/>
                        </a:solidFill>
                        <a:effectLst/>
                        <a:latin typeface="Open Sans" panose="020B0606030504020204" pitchFamily="34" charset="0"/>
                      </a:endParaRPr>
                    </a:p>
                  </a:txBody>
                  <a:tcPr marL="857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200" u="none" strike="noStrike" dirty="0">
                          <a:effectLst/>
                        </a:rPr>
                        <a:t>Domain Administrator an equivalent domain user with the following permissions:</a:t>
                      </a:r>
                    </a:p>
                    <a:p>
                      <a:pPr marL="171450" indent="-171450" algn="l" fontAlgn="ctr">
                        <a:buFont typeface="Arial" panose="020B0604020202020204" pitchFamily="34" charset="0"/>
                        <a:buChar char="•"/>
                      </a:pPr>
                      <a:r>
                        <a:rPr lang="en-US" sz="1200" u="none" strike="noStrike" dirty="0">
                          <a:effectLst/>
                        </a:rPr>
                        <a:t>Read permissions on the Active Directory</a:t>
                      </a:r>
                    </a:p>
                    <a:p>
                      <a:pPr marL="171450" indent="-171450" algn="l" fontAlgn="ctr">
                        <a:buFont typeface="Arial" panose="020B0604020202020204" pitchFamily="34" charset="0"/>
                        <a:buChar char="•"/>
                      </a:pPr>
                      <a:r>
                        <a:rPr lang="en-US" sz="1200" u="none" strike="noStrike" dirty="0">
                          <a:effectLst/>
                        </a:rPr>
                        <a:t>Local administrative rights for Windows on the target machine</a:t>
                      </a:r>
                    </a:p>
                    <a:p>
                      <a:pPr marL="171450" indent="-171450" algn="l" fontAlgn="ctr">
                        <a:buFont typeface="Arial" panose="020B0604020202020204" pitchFamily="34" charset="0"/>
                        <a:buChar char="•"/>
                      </a:pPr>
                      <a:r>
                        <a:rPr lang="en-US" sz="1200" u="none" strike="noStrike" dirty="0">
                          <a:effectLst/>
                        </a:rPr>
                        <a:t>Permissions to logon remotely to the target machine</a:t>
                      </a:r>
                      <a:endParaRPr lang="en-US" sz="1200" b="0" i="0" u="none" strike="noStrike" dirty="0">
                        <a:solidFill>
                          <a:srgbClr val="000000"/>
                        </a:solidFill>
                        <a:effectLst/>
                        <a:latin typeface="Open Sans" panose="020B0606030504020204" pitchFamily="34" charset="0"/>
                      </a:endParaRP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19055909"/>
                  </a:ext>
                </a:extLst>
              </a:tr>
            </a:tbl>
          </a:graphicData>
        </a:graphic>
      </p:graphicFrame>
      <p:graphicFrame>
        <p:nvGraphicFramePr>
          <p:cNvPr id="7" name="Table 6">
            <a:extLst>
              <a:ext uri="{FF2B5EF4-FFF2-40B4-BE49-F238E27FC236}">
                <a16:creationId xmlns:a16="http://schemas.microsoft.com/office/drawing/2014/main" id="{E59EF950-CFEE-0235-4D19-F7EA76FB9EDE}"/>
              </a:ext>
            </a:extLst>
          </p:cNvPr>
          <p:cNvGraphicFramePr>
            <a:graphicFrameLocks noGrp="1"/>
          </p:cNvGraphicFramePr>
          <p:nvPr>
            <p:extLst>
              <p:ext uri="{D42A27DB-BD31-4B8C-83A1-F6EECF244321}">
                <p14:modId xmlns:p14="http://schemas.microsoft.com/office/powerpoint/2010/main" val="2779849296"/>
              </p:ext>
            </p:extLst>
          </p:nvPr>
        </p:nvGraphicFramePr>
        <p:xfrm>
          <a:off x="1003201" y="3609336"/>
          <a:ext cx="4944924" cy="3212345"/>
        </p:xfrm>
        <a:graphic>
          <a:graphicData uri="http://schemas.openxmlformats.org/drawingml/2006/table">
            <a:tbl>
              <a:tblPr>
                <a:tableStyleId>{5C22544A-7EE6-4342-B048-85BDC9FD1C3A}</a:tableStyleId>
              </a:tblPr>
              <a:tblGrid>
                <a:gridCol w="2368925">
                  <a:extLst>
                    <a:ext uri="{9D8B030D-6E8A-4147-A177-3AD203B41FA5}">
                      <a16:colId xmlns:a16="http://schemas.microsoft.com/office/drawing/2014/main" val="716461183"/>
                    </a:ext>
                  </a:extLst>
                </a:gridCol>
                <a:gridCol w="2575999">
                  <a:extLst>
                    <a:ext uri="{9D8B030D-6E8A-4147-A177-3AD203B41FA5}">
                      <a16:colId xmlns:a16="http://schemas.microsoft.com/office/drawing/2014/main" val="718270073"/>
                    </a:ext>
                  </a:extLst>
                </a:gridCol>
              </a:tblGrid>
              <a:tr h="0">
                <a:tc>
                  <a:txBody>
                    <a:bodyPr/>
                    <a:lstStyle/>
                    <a:p>
                      <a:pPr algn="l" fontAlgn="ctr"/>
                      <a:r>
                        <a:rPr lang="en-US" sz="1100" b="1" u="none" strike="noStrike" dirty="0">
                          <a:effectLst/>
                        </a:rPr>
                        <a:t>Privilege</a:t>
                      </a:r>
                      <a:endParaRPr lang="en-US" sz="1100" b="1" i="0" u="none" strike="noStrike" dirty="0">
                        <a:solidFill>
                          <a:srgbClr val="000000"/>
                        </a:solidFill>
                        <a:effectLst/>
                        <a:latin typeface="Open Sans" panose="020B0606030504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100" b="1" u="none" strike="noStrike" dirty="0">
                          <a:effectLst/>
                        </a:rPr>
                        <a:t>Enables user to retrieve …</a:t>
                      </a:r>
                      <a:endParaRPr lang="en-US" sz="1100" b="1" i="0" u="none" strike="noStrike" dirty="0">
                        <a:solidFill>
                          <a:srgbClr val="000000"/>
                        </a:solidFill>
                        <a:effectLst/>
                        <a:latin typeface="Open Sans" panose="020B0606030504020204" pitchFamily="34" charset="0"/>
                      </a:endParaRPr>
                    </a:p>
                  </a:txBody>
                  <a:tcPr marL="857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0066393"/>
                  </a:ext>
                </a:extLst>
              </a:tr>
              <a:tr h="192665">
                <a:tc>
                  <a:txBody>
                    <a:bodyPr/>
                    <a:lstStyle/>
                    <a:p>
                      <a:pPr algn="l" fontAlgn="t"/>
                      <a:r>
                        <a:rPr lang="en-US" sz="1100" u="none" strike="noStrike" dirty="0">
                          <a:effectLst/>
                        </a:rPr>
                        <a:t>user with </a:t>
                      </a:r>
                      <a:r>
                        <a:rPr lang="en-US" sz="1200" u="none" strike="noStrike" dirty="0" err="1">
                          <a:effectLst/>
                        </a:rPr>
                        <a:t>uid</a:t>
                      </a:r>
                      <a:r>
                        <a:rPr lang="en-US" sz="1100" u="none" strike="noStrike" dirty="0">
                          <a:effectLst/>
                        </a:rPr>
                        <a:t>=0</a:t>
                      </a:r>
                      <a:endParaRPr lang="en-US" sz="1100" b="0" i="0" u="none" strike="noStrike" dirty="0">
                        <a:solidFill>
                          <a:srgbClr val="000000"/>
                        </a:solidFill>
                        <a:effectLst/>
                        <a:latin typeface="Open Sans" panose="020B0606030504020204" pitchFamily="34"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1100" u="none" strike="noStrike" dirty="0">
                          <a:effectLst/>
                        </a:rPr>
                        <a:t>All account details</a:t>
                      </a:r>
                      <a:endParaRPr lang="en-US" sz="1100" b="0" i="0" u="none" strike="noStrike" dirty="0">
                        <a:solidFill>
                          <a:srgbClr val="000000"/>
                        </a:solidFill>
                        <a:effectLst/>
                        <a:latin typeface="Open Sans" panose="020B0606030504020204" pitchFamily="34" charset="0"/>
                      </a:endParaRPr>
                    </a:p>
                  </a:txBody>
                  <a:tcPr marL="857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6728981"/>
                  </a:ext>
                </a:extLst>
              </a:tr>
              <a:tr h="557279">
                <a:tc>
                  <a:txBody>
                    <a:bodyPr/>
                    <a:lstStyle/>
                    <a:p>
                      <a:pPr algn="l" fontAlgn="t"/>
                      <a:r>
                        <a:rPr lang="en-US" sz="1100" u="none" strike="noStrike" dirty="0" err="1">
                          <a:effectLst/>
                        </a:rPr>
                        <a:t>sudoers</a:t>
                      </a:r>
                      <a:r>
                        <a:rPr lang="en-US" sz="1100" u="none" strike="noStrike" dirty="0">
                          <a:effectLst/>
                        </a:rPr>
                        <a:t> for the "cat /</a:t>
                      </a:r>
                      <a:r>
                        <a:rPr lang="en-US" sz="1100" u="none" strike="noStrike" dirty="0" err="1">
                          <a:effectLst/>
                        </a:rPr>
                        <a:t>etc</a:t>
                      </a:r>
                      <a:r>
                        <a:rPr lang="en-US" sz="1100" u="none" strike="noStrike" dirty="0">
                          <a:effectLst/>
                        </a:rPr>
                        <a:t>/passwd" command</a:t>
                      </a:r>
                      <a:endParaRPr lang="en-US" sz="1100" b="0" i="0" u="none" strike="noStrike" dirty="0">
                        <a:solidFill>
                          <a:srgbClr val="000000"/>
                        </a:solidFill>
                        <a:effectLst/>
                        <a:latin typeface="Open Sans" panose="020B0606030504020204" pitchFamily="34"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sz="1100" u="none" strike="noStrike" dirty="0">
                          <a:effectLst/>
                        </a:rPr>
                        <a:t>The minimum details required to create a pending account (username and address)</a:t>
                      </a:r>
                      <a:endParaRPr lang="en-US" sz="1100" b="0" i="0" u="none" strike="noStrike" dirty="0">
                        <a:solidFill>
                          <a:srgbClr val="000000"/>
                        </a:solidFill>
                        <a:effectLst/>
                        <a:latin typeface="Open Sans" panose="020B0606030504020204" pitchFamily="34" charset="0"/>
                      </a:endParaRPr>
                    </a:p>
                  </a:txBody>
                  <a:tcPr marL="857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17300835"/>
                  </a:ext>
                </a:extLst>
              </a:tr>
              <a:tr h="248785">
                <a:tc>
                  <a:txBody>
                    <a:bodyPr/>
                    <a:lstStyle/>
                    <a:p>
                      <a:pPr algn="l" fontAlgn="t"/>
                      <a:r>
                        <a:rPr lang="en-US" sz="1100" u="none" strike="noStrike" dirty="0" err="1">
                          <a:effectLst/>
                        </a:rPr>
                        <a:t>sudoers</a:t>
                      </a:r>
                      <a:r>
                        <a:rPr lang="en-US" sz="1100" u="none" strike="noStrike" dirty="0">
                          <a:effectLst/>
                        </a:rPr>
                        <a:t> for the following commands:</a:t>
                      </a:r>
                      <a:endParaRPr lang="en-US" sz="1100" b="0" i="0" u="none" strike="noStrike" dirty="0">
                        <a:solidFill>
                          <a:srgbClr val="000000"/>
                        </a:solidFill>
                        <a:effectLst/>
                        <a:latin typeface="Open Sans" panose="020B0606030504020204" pitchFamily="34"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57612376"/>
                  </a:ext>
                </a:extLst>
              </a:tr>
              <a:tr h="739586">
                <a:tc>
                  <a:txBody>
                    <a:bodyPr/>
                    <a:lstStyle/>
                    <a:p>
                      <a:pPr algn="l" fontAlgn="t"/>
                      <a:r>
                        <a:rPr lang="en-US" sz="1100" u="none" strike="noStrike">
                          <a:effectLst/>
                        </a:rPr>
                        <a:t>Linux: uname, ls, test, cat, lastlog, getent, grep, wc, find, xargs, ssh-keygen, echo, rm, date, hostname, ifconfig</a:t>
                      </a:r>
                      <a:endParaRPr lang="en-US" sz="1100" b="1" i="0" u="none" strike="noStrike">
                        <a:solidFill>
                          <a:srgbClr val="000000"/>
                        </a:solidFill>
                        <a:effectLst/>
                        <a:latin typeface="Calibri" panose="020F0502020204030204" pitchFamily="34"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29852049"/>
                  </a:ext>
                </a:extLst>
              </a:tr>
              <a:tr h="557279">
                <a:tc>
                  <a:txBody>
                    <a:bodyPr/>
                    <a:lstStyle/>
                    <a:p>
                      <a:pPr algn="l" fontAlgn="t"/>
                      <a:r>
                        <a:rPr lang="en-US" sz="1100" u="none" strike="noStrike">
                          <a:effectLst/>
                        </a:rPr>
                        <a:t>AIX: uname, ls, test, cat, lsdev, grep, wc, ssh-keygen, echo, rm, istat, hostname, ifconfig</a:t>
                      </a:r>
                      <a:endParaRPr lang="en-US" sz="1100" b="1" i="0" u="none" strike="noStrike">
                        <a:solidFill>
                          <a:srgbClr val="000000"/>
                        </a:solidFill>
                        <a:effectLst/>
                        <a:latin typeface="Calibri" panose="020F0502020204030204" pitchFamily="34"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8530248"/>
                  </a:ext>
                </a:extLst>
              </a:tr>
              <a:tr h="739586">
                <a:tc>
                  <a:txBody>
                    <a:bodyPr/>
                    <a:lstStyle/>
                    <a:p>
                      <a:pPr algn="l" fontAlgn="t"/>
                      <a:r>
                        <a:rPr lang="en-US" sz="1100" u="none" strike="noStrike" dirty="0">
                          <a:effectLst/>
                        </a:rPr>
                        <a:t>Solaris: </a:t>
                      </a:r>
                      <a:r>
                        <a:rPr lang="en-US" sz="1100" u="none" strike="noStrike" dirty="0" err="1">
                          <a:effectLst/>
                        </a:rPr>
                        <a:t>uname</a:t>
                      </a:r>
                      <a:r>
                        <a:rPr lang="en-US" sz="1100" u="none" strike="noStrike" dirty="0">
                          <a:effectLst/>
                        </a:rPr>
                        <a:t>, echo, test, cat, </a:t>
                      </a:r>
                      <a:r>
                        <a:rPr lang="en-US" sz="1100" u="none" strike="noStrike" dirty="0" err="1">
                          <a:effectLst/>
                        </a:rPr>
                        <a:t>getent</a:t>
                      </a:r>
                      <a:r>
                        <a:rPr lang="en-US" sz="1100" u="none" strike="noStrike" dirty="0">
                          <a:effectLst/>
                        </a:rPr>
                        <a:t>, grep, </a:t>
                      </a:r>
                      <a:r>
                        <a:rPr lang="en-US" sz="1100" u="none" strike="noStrike" dirty="0" err="1">
                          <a:effectLst/>
                        </a:rPr>
                        <a:t>psrinfo</a:t>
                      </a:r>
                      <a:r>
                        <a:rPr lang="en-US" sz="1100" u="none" strike="noStrike" dirty="0">
                          <a:effectLst/>
                        </a:rPr>
                        <a:t>, </a:t>
                      </a:r>
                      <a:r>
                        <a:rPr lang="en-US" sz="1100" u="none" strike="noStrike" dirty="0" err="1">
                          <a:effectLst/>
                        </a:rPr>
                        <a:t>wc</a:t>
                      </a:r>
                      <a:r>
                        <a:rPr lang="en-US" sz="1100" u="none" strike="noStrike" dirty="0">
                          <a:effectLst/>
                        </a:rPr>
                        <a:t>, find, </a:t>
                      </a:r>
                      <a:r>
                        <a:rPr lang="en-US" sz="1100" u="none" strike="noStrike" dirty="0" err="1">
                          <a:effectLst/>
                        </a:rPr>
                        <a:t>xargs</a:t>
                      </a:r>
                      <a:r>
                        <a:rPr lang="en-US" sz="1100" u="none" strike="noStrike" dirty="0">
                          <a:effectLst/>
                        </a:rPr>
                        <a:t>, </a:t>
                      </a:r>
                      <a:r>
                        <a:rPr lang="en-US" sz="1100" u="none" strike="noStrike" dirty="0" err="1">
                          <a:effectLst/>
                        </a:rPr>
                        <a:t>ssh</a:t>
                      </a:r>
                      <a:r>
                        <a:rPr lang="en-US" sz="1100" u="none" strike="noStrike" dirty="0">
                          <a:effectLst/>
                        </a:rPr>
                        <a:t>-keygen, ls, rm, truss, hostname, </a:t>
                      </a:r>
                      <a:r>
                        <a:rPr lang="en-US" sz="1100" u="none" strike="noStrike" dirty="0" err="1">
                          <a:effectLst/>
                        </a:rPr>
                        <a:t>ifconfig</a:t>
                      </a:r>
                      <a:endParaRPr lang="en-US" sz="1100" b="1" i="0" u="none" strike="noStrike" dirty="0">
                        <a:solidFill>
                          <a:srgbClr val="000000"/>
                        </a:solidFill>
                        <a:effectLst/>
                        <a:latin typeface="Calibri" panose="020F0502020204030204" pitchFamily="34"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86571815"/>
                  </a:ext>
                </a:extLst>
              </a:tr>
            </a:tbl>
          </a:graphicData>
        </a:graphic>
      </p:graphicFrame>
      <p:graphicFrame>
        <p:nvGraphicFramePr>
          <p:cNvPr id="9" name="Table 8">
            <a:extLst>
              <a:ext uri="{FF2B5EF4-FFF2-40B4-BE49-F238E27FC236}">
                <a16:creationId xmlns:a16="http://schemas.microsoft.com/office/drawing/2014/main" id="{8155325C-DFCF-7FB5-FD5D-754346BA1F1C}"/>
              </a:ext>
            </a:extLst>
          </p:cNvPr>
          <p:cNvGraphicFramePr>
            <a:graphicFrameLocks noGrp="1"/>
          </p:cNvGraphicFramePr>
          <p:nvPr>
            <p:extLst>
              <p:ext uri="{D42A27DB-BD31-4B8C-83A1-F6EECF244321}">
                <p14:modId xmlns:p14="http://schemas.microsoft.com/office/powerpoint/2010/main" val="1127587330"/>
              </p:ext>
            </p:extLst>
          </p:nvPr>
        </p:nvGraphicFramePr>
        <p:xfrm>
          <a:off x="6218135" y="1365964"/>
          <a:ext cx="4981678" cy="2992755"/>
        </p:xfrm>
        <a:graphic>
          <a:graphicData uri="http://schemas.openxmlformats.org/drawingml/2006/table">
            <a:tbl>
              <a:tblPr>
                <a:tableStyleId>{5C22544A-7EE6-4342-B048-85BDC9FD1C3A}</a:tableStyleId>
              </a:tblPr>
              <a:tblGrid>
                <a:gridCol w="1869914">
                  <a:extLst>
                    <a:ext uri="{9D8B030D-6E8A-4147-A177-3AD203B41FA5}">
                      <a16:colId xmlns:a16="http://schemas.microsoft.com/office/drawing/2014/main" val="506989306"/>
                    </a:ext>
                  </a:extLst>
                </a:gridCol>
                <a:gridCol w="3111764">
                  <a:extLst>
                    <a:ext uri="{9D8B030D-6E8A-4147-A177-3AD203B41FA5}">
                      <a16:colId xmlns:a16="http://schemas.microsoft.com/office/drawing/2014/main" val="1031350277"/>
                    </a:ext>
                  </a:extLst>
                </a:gridCol>
              </a:tblGrid>
              <a:tr h="190500">
                <a:tc>
                  <a:txBody>
                    <a:bodyPr/>
                    <a:lstStyle/>
                    <a:p>
                      <a:pPr algn="l" fontAlgn="b"/>
                      <a:r>
                        <a:rPr lang="en-US" sz="1100" b="1" u="none" strike="noStrike" dirty="0">
                          <a:effectLst/>
                        </a:rPr>
                        <a:t>Privilege</a:t>
                      </a:r>
                      <a:endParaRPr lang="en-US" sz="11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100" b="1" u="none" strike="noStrike" dirty="0">
                          <a:effectLst/>
                        </a:rPr>
                        <a:t>Enables user to retrieve</a:t>
                      </a:r>
                      <a:endParaRPr lang="en-US" sz="11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3578577"/>
                  </a:ext>
                </a:extLst>
              </a:tr>
              <a:tr h="190500">
                <a:tc>
                  <a:txBody>
                    <a:bodyPr/>
                    <a:lstStyle/>
                    <a:p>
                      <a:pPr algn="l" rtl="0" fontAlgn="t"/>
                      <a:r>
                        <a:rPr lang="en-US" sz="1200" u="none" strike="noStrike" dirty="0">
                          <a:effectLst/>
                        </a:rPr>
                        <a:t>root or user with </a:t>
                      </a:r>
                      <a:r>
                        <a:rPr lang="en-US" sz="1200" u="none" strike="noStrike" dirty="0" err="1">
                          <a:effectLst/>
                        </a:rPr>
                        <a:t>uid</a:t>
                      </a:r>
                      <a:r>
                        <a:rPr lang="en-US" sz="1200" u="none" strike="noStrike" dirty="0">
                          <a:effectLst/>
                        </a:rPr>
                        <a:t>=0</a:t>
                      </a:r>
                      <a:endParaRPr lang="en-US" sz="1200" b="0" i="0" u="none" strike="noStrike" dirty="0">
                        <a:solidFill>
                          <a:srgbClr val="000000"/>
                        </a:solidFill>
                        <a:effectLst/>
                        <a:latin typeface="Arial" panose="020B0604020202020204" pitchFamily="34"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t"/>
                      <a:r>
                        <a:rPr lang="en-US" sz="1200" u="none" strike="noStrike" dirty="0">
                          <a:effectLst/>
                        </a:rPr>
                        <a:t>All account details</a:t>
                      </a:r>
                      <a:endParaRPr lang="en-US" sz="1200" b="0" i="0" u="none" strike="noStrike" dirty="0">
                        <a:solidFill>
                          <a:srgbClr val="000000"/>
                        </a:solidFill>
                        <a:effectLst/>
                        <a:latin typeface="Arial" panose="020B0604020202020204" pitchFamily="34"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89739778"/>
                  </a:ext>
                </a:extLst>
              </a:tr>
              <a:tr h="571500">
                <a:tc>
                  <a:txBody>
                    <a:bodyPr/>
                    <a:lstStyle/>
                    <a:p>
                      <a:pPr algn="l" rtl="0" fontAlgn="t"/>
                      <a:r>
                        <a:rPr lang="en-US" sz="1200" u="none" strike="noStrike" dirty="0" err="1">
                          <a:effectLst/>
                        </a:rPr>
                        <a:t>sudoers</a:t>
                      </a:r>
                      <a:r>
                        <a:rPr lang="en-US" sz="1200" u="none" strike="noStrike" dirty="0">
                          <a:effectLst/>
                        </a:rPr>
                        <a:t> for the "cat /</a:t>
                      </a:r>
                      <a:r>
                        <a:rPr lang="en-US" sz="1200" u="none" strike="noStrike" dirty="0" err="1">
                          <a:effectLst/>
                        </a:rPr>
                        <a:t>etc</a:t>
                      </a:r>
                      <a:r>
                        <a:rPr lang="en-US" sz="1200" u="none" strike="noStrike" dirty="0">
                          <a:effectLst/>
                        </a:rPr>
                        <a:t>/passwd" command</a:t>
                      </a:r>
                      <a:endParaRPr lang="en-US" sz="1200" b="0" i="0" u="none" strike="noStrike" dirty="0">
                        <a:solidFill>
                          <a:srgbClr val="000000"/>
                        </a:solidFill>
                        <a:effectLst/>
                        <a:latin typeface="Arial" panose="020B0604020202020204" pitchFamily="34"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rtl="0" fontAlgn="t"/>
                      <a:r>
                        <a:rPr lang="en-US" sz="1200" u="none" strike="noStrike" dirty="0">
                          <a:effectLst/>
                        </a:rPr>
                        <a:t>The minimum details required to create a pending account (username and address)</a:t>
                      </a:r>
                      <a:endParaRPr lang="en-US" sz="1200" b="0" i="0" u="none" strike="noStrike" dirty="0">
                        <a:solidFill>
                          <a:srgbClr val="000000"/>
                        </a:solidFill>
                        <a:effectLst/>
                        <a:latin typeface="Arial" panose="020B0604020202020204" pitchFamily="34"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4301662"/>
                  </a:ext>
                </a:extLst>
              </a:tr>
              <a:tr h="200025">
                <a:tc gridSpan="2">
                  <a:txBody>
                    <a:bodyPr/>
                    <a:lstStyle/>
                    <a:p>
                      <a:pPr algn="l" rtl="0" fontAlgn="t"/>
                      <a:r>
                        <a:rPr lang="en-US" sz="1200" b="1" u="none" strike="noStrike" dirty="0" err="1">
                          <a:effectLst/>
                        </a:rPr>
                        <a:t>sudoers</a:t>
                      </a:r>
                      <a:r>
                        <a:rPr lang="en-US" sz="1200" b="1" u="none" strike="noStrike" dirty="0">
                          <a:effectLst/>
                        </a:rPr>
                        <a:t> for the following commands</a:t>
                      </a:r>
                      <a:endParaRPr lang="en-US" sz="1200" b="1" i="0" u="none" strike="noStrike" dirty="0">
                        <a:solidFill>
                          <a:srgbClr val="000000"/>
                        </a:solidFill>
                        <a:effectLst/>
                        <a:latin typeface="Arial" panose="020B0604020202020204" pitchFamily="34"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extLst>
                  <a:ext uri="{0D108BD9-81ED-4DB2-BD59-A6C34878D82A}">
                    <a16:rowId xmlns:a16="http://schemas.microsoft.com/office/drawing/2014/main" val="1547449184"/>
                  </a:ext>
                </a:extLst>
              </a:tr>
              <a:tr h="0">
                <a:tc gridSpan="2">
                  <a:txBody>
                    <a:bodyPr/>
                    <a:lstStyle/>
                    <a:p>
                      <a:pPr algn="l" rtl="0" fontAlgn="t"/>
                      <a:r>
                        <a:rPr lang="en-US" sz="1200" u="none" strike="noStrike" dirty="0">
                          <a:effectLst/>
                        </a:rPr>
                        <a:t>cat "/</a:t>
                      </a:r>
                      <a:r>
                        <a:rPr lang="en-US" sz="1200" u="none" strike="noStrike" dirty="0" err="1">
                          <a:effectLst/>
                        </a:rPr>
                        <a:t>etc</a:t>
                      </a:r>
                      <a:r>
                        <a:rPr lang="en-US" sz="1200" u="none" strike="noStrike" dirty="0">
                          <a:effectLst/>
                        </a:rPr>
                        <a:t>/shadow"</a:t>
                      </a:r>
                      <a:br>
                        <a:rPr lang="en-US" sz="1200" u="none" strike="noStrike" dirty="0">
                          <a:effectLst/>
                        </a:rPr>
                      </a:br>
                      <a:r>
                        <a:rPr lang="en-US" sz="1200" u="none" strike="noStrike" dirty="0">
                          <a:effectLst/>
                        </a:rPr>
                        <a:t>cat "/</a:t>
                      </a:r>
                      <a:r>
                        <a:rPr lang="en-US" sz="1200" u="none" strike="noStrike" dirty="0" err="1">
                          <a:effectLst/>
                        </a:rPr>
                        <a:t>etc</a:t>
                      </a:r>
                      <a:r>
                        <a:rPr lang="en-US" sz="1200" u="none" strike="noStrike" dirty="0">
                          <a:effectLst/>
                        </a:rPr>
                        <a:t>/passwd"</a:t>
                      </a:r>
                      <a:br>
                        <a:rPr lang="en-US" sz="1200" u="none" strike="noStrike" dirty="0">
                          <a:effectLst/>
                        </a:rPr>
                      </a:br>
                      <a:r>
                        <a:rPr lang="en-US" sz="1200" u="none" strike="noStrike" dirty="0">
                          <a:effectLst/>
                        </a:rPr>
                        <a:t>cat "/</a:t>
                      </a:r>
                      <a:r>
                        <a:rPr lang="en-US" sz="1200" u="none" strike="noStrike" dirty="0" err="1">
                          <a:effectLst/>
                        </a:rPr>
                        <a:t>etc</a:t>
                      </a:r>
                      <a:r>
                        <a:rPr lang="en-US" sz="1200" u="none" strike="noStrike" dirty="0">
                          <a:effectLst/>
                        </a:rPr>
                        <a:t>/security/passwd" (AIX)</a:t>
                      </a:r>
                      <a:br>
                        <a:rPr lang="en-US" sz="1200" u="none" strike="noStrike" dirty="0">
                          <a:effectLst/>
                        </a:rPr>
                      </a:br>
                      <a:r>
                        <a:rPr lang="en-US" sz="1200" u="none" strike="noStrike" dirty="0">
                          <a:effectLst/>
                        </a:rPr>
                        <a:t>cat "/</a:t>
                      </a:r>
                      <a:r>
                        <a:rPr lang="en-US" sz="1200" u="none" strike="noStrike" dirty="0" err="1">
                          <a:effectLst/>
                        </a:rPr>
                        <a:t>etc</a:t>
                      </a:r>
                      <a:r>
                        <a:rPr lang="en-US" sz="1200" u="none" strike="noStrike" dirty="0">
                          <a:effectLst/>
                        </a:rPr>
                        <a:t>/security/</a:t>
                      </a:r>
                      <a:r>
                        <a:rPr lang="en-US" sz="1200" u="none" strike="noStrike" dirty="0" err="1">
                          <a:effectLst/>
                        </a:rPr>
                        <a:t>lastlog</a:t>
                      </a:r>
                      <a:r>
                        <a:rPr lang="en-US" sz="1200" u="none" strike="noStrike" dirty="0">
                          <a:effectLst/>
                        </a:rPr>
                        <a:t>"  (AIX)</a:t>
                      </a:r>
                      <a:br>
                        <a:rPr lang="en-US" sz="1200" u="none" strike="noStrike" dirty="0">
                          <a:effectLst/>
                        </a:rPr>
                      </a:br>
                      <a:r>
                        <a:rPr lang="en-US" sz="1200" u="none" strike="noStrike" dirty="0">
                          <a:effectLst/>
                        </a:rPr>
                        <a:t>cat /</a:t>
                      </a:r>
                      <a:r>
                        <a:rPr lang="en-US" sz="1200" u="none" strike="noStrike" dirty="0" err="1">
                          <a:effectLst/>
                        </a:rPr>
                        <a:t>etc</a:t>
                      </a:r>
                      <a:r>
                        <a:rPr lang="en-US" sz="1200" u="none" strike="noStrike" dirty="0">
                          <a:effectLst/>
                        </a:rPr>
                        <a:t>/group</a:t>
                      </a:r>
                      <a:br>
                        <a:rPr lang="en-US" sz="1200" u="none" strike="noStrike" dirty="0">
                          <a:effectLst/>
                        </a:rPr>
                      </a:br>
                      <a:r>
                        <a:rPr lang="en-US" sz="1200" u="none" strike="noStrike" dirty="0">
                          <a:effectLst/>
                        </a:rPr>
                        <a:t>cat "/</a:t>
                      </a:r>
                      <a:r>
                        <a:rPr lang="en-US" sz="1200" u="none" strike="noStrike" dirty="0" err="1">
                          <a:effectLst/>
                        </a:rPr>
                        <a:t>etc</a:t>
                      </a:r>
                      <a:r>
                        <a:rPr lang="en-US" sz="1200" u="none" strike="noStrike" dirty="0">
                          <a:effectLst/>
                        </a:rPr>
                        <a:t>/</a:t>
                      </a:r>
                      <a:r>
                        <a:rPr lang="en-US" sz="1200" u="none" strike="noStrike" dirty="0" err="1">
                          <a:effectLst/>
                        </a:rPr>
                        <a:t>sudoers</a:t>
                      </a:r>
                      <a:r>
                        <a:rPr lang="en-US" sz="1200" u="none" strike="noStrike" dirty="0">
                          <a:effectLst/>
                        </a:rPr>
                        <a:t>"</a:t>
                      </a:r>
                      <a:br>
                        <a:rPr lang="en-US" sz="1200" u="none" strike="noStrike" dirty="0">
                          <a:effectLst/>
                        </a:rPr>
                      </a:br>
                      <a:r>
                        <a:rPr lang="en-US" sz="1200" u="none" strike="noStrike" dirty="0" err="1">
                          <a:effectLst/>
                        </a:rPr>
                        <a:t>lastlog</a:t>
                      </a:r>
                      <a:r>
                        <a:rPr lang="en-US" sz="1200" u="none" strike="noStrike" dirty="0">
                          <a:effectLst/>
                        </a:rPr>
                        <a:t> | grep -v '*'</a:t>
                      </a:r>
                      <a:br>
                        <a:rPr lang="en-US" sz="1200" u="none" strike="noStrike" dirty="0">
                          <a:effectLst/>
                        </a:rPr>
                      </a:br>
                      <a:r>
                        <a:rPr lang="en-US" sz="1200" u="none" strike="noStrike" dirty="0">
                          <a:effectLst/>
                        </a:rPr>
                        <a:t>hostname –s</a:t>
                      </a:r>
                      <a:br>
                        <a:rPr lang="en-US" sz="1200" u="none" strike="noStrike" dirty="0">
                          <a:effectLst/>
                        </a:rPr>
                      </a:br>
                      <a:r>
                        <a:rPr lang="en-US" sz="1200" u="none" strike="noStrike" dirty="0">
                          <a:effectLst/>
                        </a:rPr>
                        <a:t>ls -d /</a:t>
                      </a:r>
                      <a:r>
                        <a:rPr lang="en-US" sz="1200" u="none" strike="noStrike" dirty="0" err="1">
                          <a:effectLst/>
                        </a:rPr>
                        <a:t>etc</a:t>
                      </a:r>
                      <a:r>
                        <a:rPr lang="en-US" sz="1200" u="none" strike="noStrike" dirty="0">
                          <a:effectLst/>
                        </a:rPr>
                        <a:t>/[A-Za-z]*[_-][</a:t>
                      </a:r>
                      <a:r>
                        <a:rPr lang="en-US" sz="1200" u="none" strike="noStrike" dirty="0" err="1">
                          <a:effectLst/>
                        </a:rPr>
                        <a:t>rv</a:t>
                      </a:r>
                      <a:r>
                        <a:rPr lang="en-US" sz="1200" u="none" strike="noStrike" dirty="0">
                          <a:effectLst/>
                        </a:rPr>
                        <a:t>]e[</a:t>
                      </a:r>
                      <a:r>
                        <a:rPr lang="en-US" sz="1200" u="none" strike="noStrike" dirty="0" err="1">
                          <a:effectLst/>
                        </a:rPr>
                        <a:t>lr</a:t>
                      </a:r>
                      <a:r>
                        <a:rPr lang="en-US" sz="1200" u="none" strike="noStrike" dirty="0">
                          <a:effectLst/>
                        </a:rPr>
                        <a:t>]* | grep -v '</a:t>
                      </a:r>
                      <a:r>
                        <a:rPr lang="en-US" sz="1200" u="none" strike="noStrike" dirty="0" err="1">
                          <a:effectLst/>
                        </a:rPr>
                        <a:t>lsb</a:t>
                      </a:r>
                      <a:r>
                        <a:rPr lang="en-US" sz="1200" u="none" strike="noStrike" dirty="0">
                          <a:effectLst/>
                        </a:rPr>
                        <a:t>\|</a:t>
                      </a:r>
                      <a:r>
                        <a:rPr lang="en-US" sz="1200" u="none" strike="noStrike" dirty="0" err="1">
                          <a:effectLst/>
                        </a:rPr>
                        <a:t>os</a:t>
                      </a:r>
                      <a:r>
                        <a:rPr lang="en-US" sz="1200" u="none" strike="noStrike" dirty="0">
                          <a:effectLst/>
                        </a:rPr>
                        <a:t>\|system'</a:t>
                      </a:r>
                      <a:br>
                        <a:rPr lang="en-US" sz="1200" u="none" strike="noStrike" dirty="0">
                          <a:effectLst/>
                        </a:rPr>
                      </a:br>
                      <a:r>
                        <a:rPr lang="en-US" sz="1200" u="none" strike="noStrike" dirty="0">
                          <a:effectLst/>
                        </a:rPr>
                        <a:t>test -f "{0}"; echo $?:</a:t>
                      </a:r>
                      <a:endParaRPr lang="en-US" sz="1200" b="0" i="0" u="none" strike="noStrike" dirty="0">
                        <a:solidFill>
                          <a:srgbClr val="000000"/>
                        </a:solidFill>
                        <a:effectLst/>
                        <a:latin typeface="Arial" panose="020B0604020202020204" pitchFamily="34"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tc>
                <a:extLst>
                  <a:ext uri="{0D108BD9-81ED-4DB2-BD59-A6C34878D82A}">
                    <a16:rowId xmlns:a16="http://schemas.microsoft.com/office/drawing/2014/main" val="2199320628"/>
                  </a:ext>
                </a:extLst>
              </a:tr>
            </a:tbl>
          </a:graphicData>
        </a:graphic>
      </p:graphicFrame>
    </p:spTree>
    <p:extLst>
      <p:ext uri="{BB962C8B-B14F-4D97-AF65-F5344CB8AC3E}">
        <p14:creationId xmlns:p14="http://schemas.microsoft.com/office/powerpoint/2010/main" val="2079272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A36E5A-5668-41FE-BFE6-D6091551F953}"/>
              </a:ext>
            </a:extLst>
          </p:cNvPr>
          <p:cNvSpPr>
            <a:spLocks noGrp="1"/>
          </p:cNvSpPr>
          <p:nvPr>
            <p:ph type="ctrTitle"/>
          </p:nvPr>
        </p:nvSpPr>
        <p:spPr>
          <a:xfrm>
            <a:off x="1274841" y="1717734"/>
            <a:ext cx="5765982" cy="2903488"/>
          </a:xfrm>
        </p:spPr>
        <p:txBody>
          <a:bodyPr/>
          <a:lstStyle/>
          <a:p>
            <a:r>
              <a:rPr lang="en-GB" sz="6600" dirty="0"/>
              <a:t>09</a:t>
            </a:r>
            <a:br>
              <a:rPr lang="en-GB" sz="6600" dirty="0"/>
            </a:br>
            <a:br>
              <a:rPr lang="en-GB" sz="6600" dirty="0"/>
            </a:br>
            <a:r>
              <a:rPr lang="en-GB" dirty="0"/>
              <a:t>Assumptions, Dependencies and Out of Scope</a:t>
            </a:r>
          </a:p>
        </p:txBody>
      </p:sp>
    </p:spTree>
    <p:extLst>
      <p:ext uri="{BB962C8B-B14F-4D97-AF65-F5344CB8AC3E}">
        <p14:creationId xmlns:p14="http://schemas.microsoft.com/office/powerpoint/2010/main" val="1068573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31CE65-0F86-4A5F-81B6-D54D2C68E643}"/>
              </a:ext>
            </a:extLst>
          </p:cNvPr>
          <p:cNvSpPr txBox="1"/>
          <p:nvPr/>
        </p:nvSpPr>
        <p:spPr>
          <a:xfrm>
            <a:off x="995364" y="985571"/>
            <a:ext cx="10204450" cy="5655394"/>
          </a:xfrm>
          <a:prstGeom prst="rect">
            <a:avLst/>
          </a:prstGeom>
          <a:noFill/>
        </p:spPr>
        <p:txBody>
          <a:bodyPr wrap="square">
            <a:spAutoFit/>
          </a:bodyPr>
          <a:lstStyle/>
          <a:p>
            <a:pPr marL="171450" indent="-171450">
              <a:spcAft>
                <a:spcPts val="600"/>
              </a:spcAft>
              <a:buFont typeface="Arial" panose="020B0604020202020204" pitchFamily="34" charset="0"/>
              <a:buChar char="•"/>
            </a:pPr>
            <a:r>
              <a:rPr lang="en-US" sz="1400" b="1" dirty="0"/>
              <a:t>Stakeholders :</a:t>
            </a:r>
            <a:r>
              <a:rPr lang="en-US" sz="1400" dirty="0"/>
              <a:t>ABCD shall make key </a:t>
            </a:r>
            <a:r>
              <a:rPr lang="en-US" sz="1400" b="1" dirty="0"/>
              <a:t>stakeholders available throughout the engagement </a:t>
            </a:r>
            <a:r>
              <a:rPr lang="en-US" sz="1400" dirty="0"/>
              <a:t>to participate actively in various phases and provide reviews, support and sign off, as required.</a:t>
            </a:r>
          </a:p>
          <a:p>
            <a:pPr marL="171450" indent="-171450">
              <a:spcAft>
                <a:spcPts val="600"/>
              </a:spcAft>
              <a:buFont typeface="Arial" panose="020B0604020202020204" pitchFamily="34" charset="0"/>
              <a:buChar char="•"/>
            </a:pPr>
            <a:r>
              <a:rPr lang="en-US" sz="1400" b="1" dirty="0"/>
              <a:t>Prerequisites </a:t>
            </a:r>
            <a:r>
              <a:rPr lang="en-US" sz="1400" dirty="0"/>
              <a:t>: </a:t>
            </a:r>
            <a:r>
              <a:rPr lang="en-US" sz="1400" dirty="0">
                <a:effectLst/>
              </a:rPr>
              <a:t>The target machines must have the following infrastructure in place</a:t>
            </a:r>
          </a:p>
          <a:p>
            <a:pPr marL="1657350" lvl="3" indent="-285750" fontAlgn="ctr">
              <a:spcAft>
                <a:spcPts val="700"/>
              </a:spcAft>
              <a:buFont typeface="Arial" panose="020B0604020202020204" pitchFamily="34" charset="0"/>
              <a:buChar char="•"/>
            </a:pPr>
            <a:r>
              <a:rPr lang="en-US" sz="1400" dirty="0">
                <a:effectLst/>
              </a:rPr>
              <a:t>Active Directory</a:t>
            </a:r>
          </a:p>
          <a:p>
            <a:pPr marL="1657350" lvl="3" indent="-285750" fontAlgn="ctr">
              <a:spcAft>
                <a:spcPts val="700"/>
              </a:spcAft>
              <a:buFont typeface="Arial" panose="020B0604020202020204" pitchFamily="34" charset="0"/>
              <a:buChar char="•"/>
            </a:pPr>
            <a:r>
              <a:rPr lang="en-US" sz="1400" dirty="0">
                <a:effectLst/>
              </a:rPr>
              <a:t>The CyberArk Privileged Access Manager (PAM) agent</a:t>
            </a:r>
          </a:p>
          <a:p>
            <a:pPr marL="1657350" lvl="3" indent="-285750" fontAlgn="ctr">
              <a:spcAft>
                <a:spcPts val="700"/>
              </a:spcAft>
              <a:buFont typeface="Arial" panose="020B0604020202020204" pitchFamily="34" charset="0"/>
              <a:buChar char="•"/>
            </a:pPr>
            <a:r>
              <a:rPr lang="en-US" sz="1400" dirty="0">
                <a:effectLst/>
              </a:rPr>
              <a:t>The CyberArk Accounts Discovery and Account Share tools</a:t>
            </a:r>
            <a:endParaRPr lang="en-US" sz="1400" dirty="0"/>
          </a:p>
          <a:p>
            <a:pPr marL="171450" indent="-171450">
              <a:spcAft>
                <a:spcPts val="600"/>
              </a:spcAft>
              <a:buFont typeface="Arial" panose="020B0604020202020204" pitchFamily="34" charset="0"/>
              <a:buChar char="•"/>
            </a:pPr>
            <a:r>
              <a:rPr lang="en-US" sz="1400" b="1" dirty="0">
                <a:effectLst/>
              </a:rPr>
              <a:t>Network connectivity</a:t>
            </a:r>
            <a:r>
              <a:rPr lang="en-US" sz="1400" b="1" dirty="0">
                <a:cs typeface="Arial"/>
              </a:rPr>
              <a:t> :</a:t>
            </a:r>
            <a:r>
              <a:rPr lang="en-US" sz="1400" dirty="0">
                <a:effectLst/>
              </a:rPr>
              <a:t>The target machines must have network connectivity to the CyberArk vault. This can be achieved through a variety of methods, such as VPN, direct connection, or cloud-based tunneling.</a:t>
            </a:r>
            <a:r>
              <a:rPr lang="en-US" sz="1400" dirty="0"/>
              <a:t> which are integrated with CyberArk</a:t>
            </a:r>
          </a:p>
          <a:p>
            <a:pPr marL="171450" indent="-171450">
              <a:spcAft>
                <a:spcPts val="600"/>
              </a:spcAft>
              <a:buFont typeface="Arial" panose="020B0604020202020204" pitchFamily="34" charset="0"/>
              <a:buChar char="•"/>
            </a:pPr>
            <a:r>
              <a:rPr lang="en-US" sz="1400" b="1" dirty="0"/>
              <a:t>Documentation :</a:t>
            </a:r>
            <a:r>
              <a:rPr lang="en-US" sz="1400" dirty="0"/>
              <a:t>All existing documentation related to IT Infra design and architecture must be provided by ABCD</a:t>
            </a:r>
          </a:p>
          <a:p>
            <a:pPr marL="171450" indent="-171450">
              <a:spcAft>
                <a:spcPts val="600"/>
              </a:spcAft>
              <a:buFont typeface="Arial" panose="020B0604020202020204" pitchFamily="34" charset="0"/>
              <a:buChar char="•"/>
            </a:pPr>
            <a:r>
              <a:rPr lang="en-US" sz="1400" b="1" dirty="0"/>
              <a:t>Target Devices :</a:t>
            </a:r>
            <a:r>
              <a:rPr lang="en-US" sz="1400" dirty="0">
                <a:effectLst/>
              </a:rPr>
              <a:t>Target accessibility status is required for account share, but not for account discovery.</a:t>
            </a:r>
            <a:endParaRPr lang="en-US" sz="1400" b="1" dirty="0">
              <a:effectLst/>
            </a:endParaRPr>
          </a:p>
          <a:p>
            <a:pPr>
              <a:spcAft>
                <a:spcPts val="600"/>
              </a:spcAft>
            </a:pPr>
            <a:r>
              <a:rPr lang="en-US" sz="1400" dirty="0"/>
              <a:t>                                All the details about existing applications, servers, ports, connection URL's, database, service accounts, integrated OUs for user's and groups etc. shall be provided by ABCD team.</a:t>
            </a:r>
          </a:p>
          <a:p>
            <a:pPr marL="171450" indent="-171450">
              <a:spcAft>
                <a:spcPts val="600"/>
              </a:spcAft>
              <a:buFont typeface="Arial" panose="020B0604020202020204" pitchFamily="34" charset="0"/>
              <a:buChar char="•"/>
            </a:pPr>
            <a:r>
              <a:rPr lang="en-US" sz="1400" b="1" dirty="0"/>
              <a:t>Acknowledgement</a:t>
            </a:r>
            <a:r>
              <a:rPr lang="en-US" sz="1400" dirty="0"/>
              <a:t> </a:t>
            </a:r>
            <a:r>
              <a:rPr lang="en-US" sz="1400" b="1" dirty="0"/>
              <a:t>:</a:t>
            </a:r>
            <a:r>
              <a:rPr lang="en-US" sz="1400" dirty="0"/>
              <a:t>KPMG shall not be held accountable for any delays in project timelines </a:t>
            </a:r>
            <a:r>
              <a:rPr lang="en-US" sz="1400" b="1" dirty="0"/>
              <a:t>due to delay in response or inputs from ABCD</a:t>
            </a:r>
            <a:r>
              <a:rPr lang="en-US" sz="1400" dirty="0"/>
              <a:t> stakeholders.</a:t>
            </a:r>
          </a:p>
          <a:p>
            <a:pPr marL="171450" indent="-171450">
              <a:spcAft>
                <a:spcPts val="600"/>
              </a:spcAft>
              <a:buFont typeface="Arial" panose="020B0604020202020204" pitchFamily="34" charset="0"/>
              <a:buChar char="•"/>
            </a:pPr>
            <a:r>
              <a:rPr lang="en-US" sz="1400" b="1" dirty="0"/>
              <a:t>Remote Access :</a:t>
            </a:r>
            <a:r>
              <a:rPr lang="en-US" sz="1400" dirty="0"/>
              <a:t>The entire engagement shall be carried out remotely from KPMG offices. ABCD shall make necessary arrangement to enable KPMG to carryout the work remotely like VPNs.</a:t>
            </a:r>
          </a:p>
          <a:p>
            <a:pPr marL="171450" indent="-171450">
              <a:spcAft>
                <a:spcPts val="600"/>
              </a:spcAft>
              <a:buFont typeface="Arial" panose="020B0604020202020204" pitchFamily="34" charset="0"/>
              <a:buChar char="•"/>
            </a:pPr>
            <a:r>
              <a:rPr lang="en-US" sz="1400" b="1" dirty="0"/>
              <a:t>Scope &amp; Timelines :</a:t>
            </a:r>
            <a:r>
              <a:rPr lang="en-US" sz="1400" dirty="0"/>
              <a:t>Considering</a:t>
            </a:r>
            <a:r>
              <a:rPr lang="en-US" sz="1400" b="1" dirty="0"/>
              <a:t> </a:t>
            </a:r>
            <a:r>
              <a:rPr lang="en-US" sz="1400" dirty="0"/>
              <a:t>that all business and IT-related information such as design, architecture, firewalls, ports &amp; LB details for existing setup is made available with application SME’s/stakeholders</a:t>
            </a:r>
          </a:p>
          <a:p>
            <a:pPr marL="171450" indent="-171450">
              <a:spcAft>
                <a:spcPts val="600"/>
              </a:spcAft>
              <a:buFont typeface="Arial" panose="020B0604020202020204" pitchFamily="34" charset="0"/>
              <a:buChar char="•"/>
            </a:pPr>
            <a:r>
              <a:rPr lang="en-US" sz="1400" b="1" dirty="0"/>
              <a:t>Escalations :</a:t>
            </a:r>
            <a:r>
              <a:rPr lang="en-US" sz="1400" dirty="0"/>
              <a:t>Joint Escalation by ABCD and KPMG team to CyberArk  to expedite the fix when any product level defects or product level dependencies identified during the implementation phase which becomes roadblock for delivery.</a:t>
            </a:r>
          </a:p>
          <a:p>
            <a:endParaRPr lang="en-US" sz="1400" dirty="0"/>
          </a:p>
        </p:txBody>
      </p:sp>
      <p:sp>
        <p:nvSpPr>
          <p:cNvPr id="7" name="Title 1">
            <a:extLst>
              <a:ext uri="{FF2B5EF4-FFF2-40B4-BE49-F238E27FC236}">
                <a16:creationId xmlns:a16="http://schemas.microsoft.com/office/drawing/2014/main" id="{D898C7E2-9FA1-49AE-8AD7-0553DAE8B8FC}"/>
              </a:ext>
            </a:extLst>
          </p:cNvPr>
          <p:cNvSpPr>
            <a:spLocks noGrp="1"/>
          </p:cNvSpPr>
          <p:nvPr>
            <p:ph type="title"/>
          </p:nvPr>
        </p:nvSpPr>
        <p:spPr>
          <a:xfrm>
            <a:off x="1025343" y="557102"/>
            <a:ext cx="11010900" cy="533400"/>
          </a:xfrm>
        </p:spPr>
        <p:txBody>
          <a:bodyPr/>
          <a:lstStyle/>
          <a:p>
            <a:r>
              <a:rPr lang="en-US" sz="4000" b="1" dirty="0"/>
              <a:t>Dependencies / Pre-requisites</a:t>
            </a:r>
          </a:p>
        </p:txBody>
      </p:sp>
    </p:spTree>
    <p:extLst>
      <p:ext uri="{BB962C8B-B14F-4D97-AF65-F5344CB8AC3E}">
        <p14:creationId xmlns:p14="http://schemas.microsoft.com/office/powerpoint/2010/main" val="40477256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3EB682D-8015-E141-AD47-484733810143}"/>
              </a:ext>
            </a:extLst>
          </p:cNvPr>
          <p:cNvSpPr/>
          <p:nvPr/>
        </p:nvSpPr>
        <p:spPr>
          <a:xfrm>
            <a:off x="6107013" y="1587950"/>
            <a:ext cx="5092800" cy="43191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dirty="0" err="1">
              <a:solidFill>
                <a:schemeClr val="bg1"/>
              </a:solidFill>
            </a:endParaRPr>
          </a:p>
        </p:txBody>
      </p:sp>
      <p:sp>
        <p:nvSpPr>
          <p:cNvPr id="2" name="Title 1">
            <a:extLst>
              <a:ext uri="{FF2B5EF4-FFF2-40B4-BE49-F238E27FC236}">
                <a16:creationId xmlns:a16="http://schemas.microsoft.com/office/drawing/2014/main" id="{65380758-DA0E-4B46-AB2A-931FCE5E6AB5}"/>
              </a:ext>
            </a:extLst>
          </p:cNvPr>
          <p:cNvSpPr>
            <a:spLocks noGrp="1"/>
          </p:cNvSpPr>
          <p:nvPr>
            <p:ph type="title"/>
          </p:nvPr>
        </p:nvSpPr>
        <p:spPr>
          <a:xfrm>
            <a:off x="1025226" y="586806"/>
            <a:ext cx="10185600" cy="518400"/>
          </a:xfrm>
        </p:spPr>
        <p:txBody>
          <a:bodyPr/>
          <a:lstStyle/>
          <a:p>
            <a:r>
              <a:rPr lang="en-US" sz="4000" b="1" dirty="0"/>
              <a:t>Technical Assumptions </a:t>
            </a:r>
          </a:p>
        </p:txBody>
      </p:sp>
      <p:sp>
        <p:nvSpPr>
          <p:cNvPr id="6" name="TextBox 5">
            <a:extLst>
              <a:ext uri="{FF2B5EF4-FFF2-40B4-BE49-F238E27FC236}">
                <a16:creationId xmlns:a16="http://schemas.microsoft.com/office/drawing/2014/main" id="{77FDBF95-09E6-4072-BC7B-10758EE38CEE}"/>
              </a:ext>
            </a:extLst>
          </p:cNvPr>
          <p:cNvSpPr txBox="1"/>
          <p:nvPr/>
        </p:nvSpPr>
        <p:spPr>
          <a:xfrm>
            <a:off x="969243" y="1048099"/>
            <a:ext cx="11087385" cy="356508"/>
          </a:xfrm>
          <a:prstGeom prst="rect">
            <a:avLst/>
          </a:prstGeom>
          <a:noFill/>
          <a:ln>
            <a:noFill/>
          </a:ln>
        </p:spPr>
        <p:txBody>
          <a:bodyPr wrap="square" lIns="54610" tIns="54610" rIns="54610" bIns="54610" rtlCol="0" anchor="t">
            <a:spAutoFit/>
          </a:bodyPr>
          <a:lstStyle/>
          <a:p>
            <a:pPr>
              <a:spcAft>
                <a:spcPts val="600"/>
              </a:spcAft>
            </a:pPr>
            <a:r>
              <a:rPr lang="en-US" sz="1600" b="1" dirty="0">
                <a:ln w="0"/>
                <a:effectLst>
                  <a:outerShdw blurRad="38100" dist="19050" dir="2700000" algn="tl" rotWithShape="0">
                    <a:schemeClr val="dk1">
                      <a:alpha val="40000"/>
                    </a:schemeClr>
                  </a:outerShdw>
                </a:effectLst>
              </a:rPr>
              <a:t>Technical Requirements &amp; Infrastructure</a:t>
            </a:r>
          </a:p>
        </p:txBody>
      </p:sp>
      <p:sp>
        <p:nvSpPr>
          <p:cNvPr id="7" name="TextBox 6">
            <a:extLst>
              <a:ext uri="{FF2B5EF4-FFF2-40B4-BE49-F238E27FC236}">
                <a16:creationId xmlns:a16="http://schemas.microsoft.com/office/drawing/2014/main" id="{52F93500-BAF9-14C7-CD2A-F16A3273740F}"/>
              </a:ext>
            </a:extLst>
          </p:cNvPr>
          <p:cNvSpPr txBox="1"/>
          <p:nvPr/>
        </p:nvSpPr>
        <p:spPr>
          <a:xfrm>
            <a:off x="1003200" y="1587950"/>
            <a:ext cx="5103813" cy="4319131"/>
          </a:xfrm>
          <a:prstGeom prst="rect">
            <a:avLst/>
          </a:prstGeom>
          <a:noFill/>
          <a:ln>
            <a:solidFill>
              <a:schemeClr val="bg1"/>
            </a:solidFill>
          </a:ln>
        </p:spPr>
        <p:txBody>
          <a:bodyPr wrap="square">
            <a:spAutoFit/>
          </a:bodyPr>
          <a:lstStyle/>
          <a:p>
            <a:pPr rtl="0" fontAlgn="ctr">
              <a:spcBef>
                <a:spcPts val="0"/>
              </a:spcBef>
              <a:spcAft>
                <a:spcPts val="700"/>
              </a:spcAft>
            </a:pPr>
            <a:r>
              <a:rPr lang="en-US" sz="1800" b="1" dirty="0">
                <a:effectLst/>
                <a:latin typeface="Google Sans"/>
              </a:rPr>
              <a:t>Account Discovery</a:t>
            </a:r>
            <a:endParaRPr lang="en-US" b="1" dirty="0">
              <a:latin typeface="Google Sans"/>
            </a:endParaRPr>
          </a:p>
          <a:p>
            <a:pPr marL="285750" indent="-285750" rtl="0" fontAlgn="ctr">
              <a:spcBef>
                <a:spcPts val="0"/>
              </a:spcBef>
              <a:spcAft>
                <a:spcPts val="700"/>
              </a:spcAft>
              <a:buFont typeface="Arial" panose="020B0604020202020204" pitchFamily="34" charset="0"/>
              <a:buChar char="•"/>
            </a:pPr>
            <a:r>
              <a:rPr lang="en-US" sz="1400" b="0" i="0" dirty="0">
                <a:effectLst/>
              </a:rPr>
              <a:t>The CyberArk CPM Scanner will be used to scan the environment for privileged accounts.</a:t>
            </a:r>
          </a:p>
          <a:p>
            <a:pPr rtl="0" fontAlgn="ctr">
              <a:spcBef>
                <a:spcPts val="0"/>
              </a:spcBef>
              <a:spcAft>
                <a:spcPts val="700"/>
              </a:spcAft>
            </a:pPr>
            <a:endParaRPr lang="en-US" sz="1400" b="0" i="0" dirty="0">
              <a:effectLst/>
            </a:endParaRPr>
          </a:p>
          <a:p>
            <a:pPr marL="285750" indent="-285750" rtl="0" fontAlgn="ctr">
              <a:spcBef>
                <a:spcPts val="0"/>
              </a:spcBef>
              <a:spcAft>
                <a:spcPts val="700"/>
              </a:spcAft>
              <a:buFont typeface="Arial" panose="020B0604020202020204" pitchFamily="34" charset="0"/>
              <a:buChar char="•"/>
            </a:pPr>
            <a:r>
              <a:rPr lang="en-US" sz="1400" b="0" i="0" dirty="0">
                <a:effectLst/>
              </a:rPr>
              <a:t>The scanner will be configured to scan Active Directory, Unix/Linux systems, and cloud environments.</a:t>
            </a:r>
          </a:p>
          <a:p>
            <a:pPr rtl="0" fontAlgn="ctr">
              <a:spcBef>
                <a:spcPts val="0"/>
              </a:spcBef>
              <a:spcAft>
                <a:spcPts val="700"/>
              </a:spcAft>
            </a:pPr>
            <a:endParaRPr lang="en-US" sz="1400" b="0" i="0" dirty="0">
              <a:effectLst/>
            </a:endParaRPr>
          </a:p>
          <a:p>
            <a:pPr marL="285750" indent="-285750" rtl="0" fontAlgn="ctr">
              <a:spcBef>
                <a:spcPts val="0"/>
              </a:spcBef>
              <a:spcAft>
                <a:spcPts val="700"/>
              </a:spcAft>
              <a:buFont typeface="Arial" panose="020B0604020202020204" pitchFamily="34" charset="0"/>
              <a:buChar char="•"/>
            </a:pPr>
            <a:r>
              <a:rPr lang="en-US" sz="1400" b="0" i="0" dirty="0">
                <a:effectLst/>
              </a:rPr>
              <a:t>The scanner will be able to identify a variety of privileged accounts, including domain accounts, local accounts, service accounts, and SSH keys.</a:t>
            </a:r>
          </a:p>
          <a:p>
            <a:pPr rtl="0" fontAlgn="ctr">
              <a:spcBef>
                <a:spcPts val="0"/>
              </a:spcBef>
              <a:spcAft>
                <a:spcPts val="700"/>
              </a:spcAft>
            </a:pPr>
            <a:endParaRPr lang="en-US" sz="1400" b="0" i="0" dirty="0">
              <a:effectLst/>
            </a:endParaRPr>
          </a:p>
          <a:p>
            <a:pPr marL="285750" indent="-285750" rtl="0" fontAlgn="ctr">
              <a:spcBef>
                <a:spcPts val="0"/>
              </a:spcBef>
              <a:spcAft>
                <a:spcPts val="700"/>
              </a:spcAft>
              <a:buFont typeface="Arial" panose="020B0604020202020204" pitchFamily="34" charset="0"/>
              <a:buChar char="•"/>
            </a:pPr>
            <a:r>
              <a:rPr lang="en-US" sz="1400" b="0" i="0" dirty="0">
                <a:effectLst/>
              </a:rPr>
              <a:t>The scanner will also be able to identify the dependencies of privileged accounts, such as the groups and applications that they belong to.</a:t>
            </a:r>
          </a:p>
          <a:p>
            <a:pPr marL="285750" indent="-285750" rtl="0" fontAlgn="ctr">
              <a:spcBef>
                <a:spcPts val="0"/>
              </a:spcBef>
              <a:spcAft>
                <a:spcPts val="700"/>
              </a:spcAft>
              <a:buFont typeface="Arial" panose="020B0604020202020204" pitchFamily="34" charset="0"/>
              <a:buChar char="•"/>
            </a:pPr>
            <a:r>
              <a:rPr lang="en-US" sz="1400" b="0" i="0" dirty="0">
                <a:effectLst/>
              </a:rPr>
              <a:t>The results of the discovery scan will be stored in the CyberArk vault.</a:t>
            </a:r>
          </a:p>
        </p:txBody>
      </p:sp>
      <p:sp>
        <p:nvSpPr>
          <p:cNvPr id="9" name="TextBox 8">
            <a:extLst>
              <a:ext uri="{FF2B5EF4-FFF2-40B4-BE49-F238E27FC236}">
                <a16:creationId xmlns:a16="http://schemas.microsoft.com/office/drawing/2014/main" id="{D638CB44-CD17-5565-62B2-EE7C78450134}"/>
              </a:ext>
            </a:extLst>
          </p:cNvPr>
          <p:cNvSpPr txBox="1"/>
          <p:nvPr/>
        </p:nvSpPr>
        <p:spPr>
          <a:xfrm>
            <a:off x="6107013" y="1636680"/>
            <a:ext cx="5103813" cy="4221669"/>
          </a:xfrm>
          <a:prstGeom prst="rect">
            <a:avLst/>
          </a:prstGeom>
          <a:noFill/>
          <a:ln>
            <a:solidFill>
              <a:schemeClr val="bg1"/>
            </a:solidFill>
          </a:ln>
        </p:spPr>
        <p:txBody>
          <a:bodyPr wrap="square">
            <a:spAutoFit/>
          </a:bodyPr>
          <a:lstStyle/>
          <a:p>
            <a:pPr rtl="0" fontAlgn="ctr">
              <a:spcBef>
                <a:spcPts val="0"/>
              </a:spcBef>
              <a:spcAft>
                <a:spcPts val="700"/>
              </a:spcAft>
            </a:pPr>
            <a:r>
              <a:rPr lang="en-US" sz="1400" b="1" dirty="0">
                <a:effectLst/>
              </a:rPr>
              <a:t>Account Onboarding</a:t>
            </a:r>
            <a:endParaRPr lang="en-US" sz="1400" b="1" dirty="0"/>
          </a:p>
          <a:p>
            <a:pPr marL="285750" indent="-285750" rtl="0" fontAlgn="ctr">
              <a:spcBef>
                <a:spcPts val="0"/>
              </a:spcBef>
              <a:spcAft>
                <a:spcPts val="700"/>
              </a:spcAft>
              <a:buFont typeface="Arial" panose="020B0604020202020204" pitchFamily="34" charset="0"/>
              <a:buChar char="•"/>
            </a:pPr>
            <a:r>
              <a:rPr lang="en-US" sz="1400" b="0" i="0" dirty="0">
                <a:effectLst/>
              </a:rPr>
              <a:t>The CyberArk CPM will use the results of the discovery scan to onboard privileged accounts into the vault.</a:t>
            </a:r>
          </a:p>
          <a:p>
            <a:pPr rtl="0" fontAlgn="ctr">
              <a:spcBef>
                <a:spcPts val="0"/>
              </a:spcBef>
              <a:spcAft>
                <a:spcPts val="700"/>
              </a:spcAft>
            </a:pPr>
            <a:endParaRPr lang="en-US" sz="1400" b="0" i="0" dirty="0">
              <a:effectLst/>
            </a:endParaRPr>
          </a:p>
          <a:p>
            <a:pPr marL="285750" indent="-285750" rtl="0" fontAlgn="ctr">
              <a:spcBef>
                <a:spcPts val="0"/>
              </a:spcBef>
              <a:spcAft>
                <a:spcPts val="700"/>
              </a:spcAft>
              <a:buFont typeface="Arial" panose="020B0604020202020204" pitchFamily="34" charset="0"/>
              <a:buChar char="•"/>
            </a:pPr>
            <a:r>
              <a:rPr lang="en-US" sz="1400" b="0" i="0" dirty="0">
                <a:effectLst/>
              </a:rPr>
              <a:t>The onboarding process will include the following steps:</a:t>
            </a:r>
          </a:p>
          <a:p>
            <a:pPr rtl="0" fontAlgn="ctr">
              <a:spcBef>
                <a:spcPts val="0"/>
              </a:spcBef>
              <a:spcAft>
                <a:spcPts val="700"/>
              </a:spcAft>
            </a:pPr>
            <a:r>
              <a:rPr lang="en-US" sz="1400" dirty="0">
                <a:effectLst/>
              </a:rPr>
              <a:t>       1.  Assigning the account to a Safe</a:t>
            </a:r>
          </a:p>
          <a:p>
            <a:pPr rtl="0" fontAlgn="ctr">
              <a:spcBef>
                <a:spcPts val="0"/>
              </a:spcBef>
              <a:spcAft>
                <a:spcPts val="700"/>
              </a:spcAft>
            </a:pPr>
            <a:r>
              <a:rPr lang="en-US" sz="1400" dirty="0">
                <a:effectLst/>
              </a:rPr>
              <a:t>        2. Setting the account's access privileges</a:t>
            </a:r>
          </a:p>
          <a:p>
            <a:pPr rtl="0" fontAlgn="ctr">
              <a:spcBef>
                <a:spcPts val="0"/>
              </a:spcBef>
              <a:spcAft>
                <a:spcPts val="700"/>
              </a:spcAft>
            </a:pPr>
            <a:r>
              <a:rPr lang="en-US" sz="1400" dirty="0"/>
              <a:t>        3. </a:t>
            </a:r>
            <a:r>
              <a:rPr lang="en-US" sz="1400" dirty="0">
                <a:effectLst/>
              </a:rPr>
              <a:t>Generating a new password for the account</a:t>
            </a:r>
          </a:p>
          <a:p>
            <a:pPr rtl="0" fontAlgn="ctr">
              <a:spcBef>
                <a:spcPts val="0"/>
              </a:spcBef>
              <a:spcAft>
                <a:spcPts val="700"/>
              </a:spcAft>
            </a:pPr>
            <a:r>
              <a:rPr lang="en-US" sz="1400" dirty="0"/>
              <a:t>        4. </a:t>
            </a:r>
            <a:r>
              <a:rPr lang="en-US" sz="1400" dirty="0">
                <a:effectLst/>
              </a:rPr>
              <a:t>Distributing the password to the appropriate users</a:t>
            </a:r>
          </a:p>
          <a:p>
            <a:pPr marL="285750" indent="-285750" rtl="0" fontAlgn="ctr">
              <a:spcBef>
                <a:spcPts val="0"/>
              </a:spcBef>
              <a:spcAft>
                <a:spcPts val="700"/>
              </a:spcAft>
              <a:buFont typeface="Arial" panose="020B0604020202020204" pitchFamily="34" charset="0"/>
              <a:buChar char="•"/>
            </a:pPr>
            <a:r>
              <a:rPr lang="en-US" sz="1400" b="0" i="0" dirty="0">
                <a:effectLst/>
              </a:rPr>
              <a:t>The CyberArk CPM can be configured to automatically onboard new privileged accounts as they are discovered.</a:t>
            </a:r>
          </a:p>
          <a:p>
            <a:pPr marL="285750" indent="-285750" rtl="0" fontAlgn="ctr">
              <a:spcBef>
                <a:spcPts val="0"/>
              </a:spcBef>
              <a:spcAft>
                <a:spcPts val="700"/>
              </a:spcAft>
              <a:buFont typeface="Arial" panose="020B0604020202020204" pitchFamily="34" charset="0"/>
              <a:buChar char="•"/>
            </a:pPr>
            <a:endParaRPr lang="en-US" sz="1400" b="0" i="0" dirty="0">
              <a:effectLst/>
            </a:endParaRPr>
          </a:p>
          <a:p>
            <a:pPr marL="285750" indent="-285750" rtl="0" fontAlgn="ctr">
              <a:spcBef>
                <a:spcPts val="0"/>
              </a:spcBef>
              <a:spcAft>
                <a:spcPts val="700"/>
              </a:spcAft>
              <a:buFont typeface="Arial" panose="020B0604020202020204" pitchFamily="34" charset="0"/>
              <a:buChar char="•"/>
            </a:pPr>
            <a:r>
              <a:rPr lang="en-US" sz="1400" b="0" i="0" dirty="0">
                <a:effectLst/>
              </a:rPr>
              <a:t>The CyberArk CPM can also be used to onboard privileged accounts that are not discovered by the scanner, such as accounts that are stored in a CSV file.</a:t>
            </a:r>
          </a:p>
        </p:txBody>
      </p:sp>
    </p:spTree>
    <p:extLst>
      <p:ext uri="{BB962C8B-B14F-4D97-AF65-F5344CB8AC3E}">
        <p14:creationId xmlns:p14="http://schemas.microsoft.com/office/powerpoint/2010/main" val="39670183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80758-DA0E-4B46-AB2A-931FCE5E6AB5}"/>
              </a:ext>
            </a:extLst>
          </p:cNvPr>
          <p:cNvSpPr>
            <a:spLocks noGrp="1"/>
          </p:cNvSpPr>
          <p:nvPr>
            <p:ph type="title"/>
          </p:nvPr>
        </p:nvSpPr>
        <p:spPr>
          <a:xfrm>
            <a:off x="1029203" y="573248"/>
            <a:ext cx="10185600" cy="518400"/>
          </a:xfrm>
        </p:spPr>
        <p:txBody>
          <a:bodyPr/>
          <a:lstStyle/>
          <a:p>
            <a:r>
              <a:rPr lang="en-US" sz="4000" b="1" dirty="0"/>
              <a:t>KPMG Delivery Assumptions (1/2)</a:t>
            </a:r>
          </a:p>
        </p:txBody>
      </p:sp>
      <p:sp>
        <p:nvSpPr>
          <p:cNvPr id="6" name="TextBox 5">
            <a:extLst>
              <a:ext uri="{FF2B5EF4-FFF2-40B4-BE49-F238E27FC236}">
                <a16:creationId xmlns:a16="http://schemas.microsoft.com/office/drawing/2014/main" id="{77FDBF95-09E6-4072-BC7B-10758EE38CEE}"/>
              </a:ext>
            </a:extLst>
          </p:cNvPr>
          <p:cNvSpPr txBox="1"/>
          <p:nvPr/>
        </p:nvSpPr>
        <p:spPr>
          <a:xfrm>
            <a:off x="1011037" y="1287234"/>
            <a:ext cx="11254912" cy="5570766"/>
          </a:xfrm>
          <a:prstGeom prst="rect">
            <a:avLst/>
          </a:prstGeom>
          <a:noFill/>
        </p:spPr>
        <p:txBody>
          <a:bodyPr wrap="square" lIns="54610" tIns="54610" rIns="54610" bIns="54610" rtlCol="0">
            <a:normAutofit/>
          </a:bodyPr>
          <a:lstStyle/>
          <a:p>
            <a:pPr>
              <a:spcAft>
                <a:spcPts val="600"/>
              </a:spcAft>
            </a:pPr>
            <a:r>
              <a:rPr lang="en-US" sz="1600" b="1" dirty="0"/>
              <a:t>Technical Requirements &amp; Infrastructure</a:t>
            </a:r>
          </a:p>
          <a:p>
            <a:pPr marL="285750" indent="-285750">
              <a:spcAft>
                <a:spcPts val="600"/>
              </a:spcAft>
              <a:buFont typeface="Arial" panose="020B0604020202020204" pitchFamily="34" charset="0"/>
              <a:buChar char="•"/>
            </a:pPr>
            <a:r>
              <a:rPr lang="en-US" sz="1400" dirty="0"/>
              <a:t>KPMG standard Workday is defined as eight (8) hours.</a:t>
            </a:r>
          </a:p>
          <a:p>
            <a:pPr marL="285750" indent="-285750">
              <a:spcAft>
                <a:spcPts val="600"/>
              </a:spcAft>
              <a:buFont typeface="Arial" panose="020B0604020202020204" pitchFamily="34" charset="0"/>
              <a:buChar char="•"/>
            </a:pPr>
            <a:r>
              <a:rPr lang="en-US" sz="1400" dirty="0"/>
              <a:t>KPMG services will be performed during normal working hours. </a:t>
            </a:r>
          </a:p>
          <a:p>
            <a:pPr marL="285750" indent="-285750">
              <a:spcAft>
                <a:spcPts val="600"/>
              </a:spcAft>
              <a:buFont typeface="Arial" panose="020B0604020202020204" pitchFamily="34" charset="0"/>
              <a:buChar char="•"/>
            </a:pPr>
            <a:r>
              <a:rPr lang="en-US" sz="1400" dirty="0"/>
              <a:t>Hours performed after normal working hours are subject to increased hourly rates unless specifically agreed to by KPMG in writing.</a:t>
            </a:r>
          </a:p>
          <a:p>
            <a:pPr marL="285750" indent="-285750">
              <a:spcAft>
                <a:spcPts val="600"/>
              </a:spcAft>
              <a:buFont typeface="Arial" panose="020B0604020202020204" pitchFamily="34" charset="0"/>
              <a:buChar char="•"/>
            </a:pPr>
            <a:r>
              <a:rPr lang="en-US" sz="1400" dirty="0"/>
              <a:t>KPMG will not be responsible for the system and data warranties provided by Client or through third parties for this engagement.</a:t>
            </a:r>
          </a:p>
          <a:p>
            <a:pPr marL="285750" indent="-285750">
              <a:spcAft>
                <a:spcPts val="600"/>
              </a:spcAft>
              <a:buFont typeface="Arial" panose="020B0604020202020204" pitchFamily="34" charset="0"/>
              <a:buChar char="•"/>
            </a:pPr>
            <a:r>
              <a:rPr lang="en-US" sz="1400" dirty="0"/>
              <a:t>If there is a work stoppage for a KPMG resource due to customer-provided dependencies (not limited to system access, availability of customer personnel, or other required deliverables) for three (3) days or more, KPMG reserves the right to reassign the resource and seek a replacement resource, subject to availability. Alternatively, a change order at additional cost can be issued to reserve the resource during work stoppage.</a:t>
            </a:r>
          </a:p>
          <a:p>
            <a:pPr marL="285750" indent="-285750">
              <a:spcAft>
                <a:spcPts val="600"/>
              </a:spcAft>
              <a:buFont typeface="Arial" panose="020B0604020202020204" pitchFamily="34" charset="0"/>
              <a:buChar char="•"/>
            </a:pPr>
            <a:r>
              <a:rPr lang="en-US" sz="1400" dirty="0"/>
              <a:t>KPMG will leverage the Client’s existing ITSM platform for Incident and Service request management and delivery.</a:t>
            </a:r>
          </a:p>
          <a:p>
            <a:pPr marL="285750" indent="-285750">
              <a:spcAft>
                <a:spcPts val="600"/>
              </a:spcAft>
              <a:buFont typeface="Arial" panose="020B0604020202020204" pitchFamily="34" charset="0"/>
              <a:buChar char="•"/>
            </a:pPr>
            <a:r>
              <a:rPr lang="en-US" sz="1400" dirty="0"/>
              <a:t>ABCD will be responsible for hardware/software procurement such as data center establishment, infrastructure setup, load balancer setup, data migration to new data center, TLS configuration, Windows Server setup, maintenance and hardening.</a:t>
            </a:r>
          </a:p>
          <a:p>
            <a:pPr marL="285750" indent="-285750">
              <a:spcAft>
                <a:spcPts val="600"/>
              </a:spcAft>
              <a:buFont typeface="Arial" panose="020B0604020202020204" pitchFamily="34" charset="0"/>
              <a:buChar char="•"/>
            </a:pPr>
            <a:r>
              <a:rPr lang="en-US" sz="1400" dirty="0"/>
              <a:t>Conducting UAT is mutual responsibility of Client and KPMG. </a:t>
            </a:r>
          </a:p>
          <a:p>
            <a:pPr marL="285750" indent="-285750">
              <a:spcAft>
                <a:spcPts val="600"/>
              </a:spcAft>
              <a:buFont typeface="Arial" panose="020B0604020202020204" pitchFamily="34" charset="0"/>
              <a:buChar char="•"/>
            </a:pPr>
            <a:r>
              <a:rPr lang="en-US" sz="1400" dirty="0"/>
              <a:t>Use cases and application specific teams' coordination to be arranged by ABCD.</a:t>
            </a:r>
          </a:p>
          <a:p>
            <a:pPr marL="285750" indent="-285750">
              <a:spcAft>
                <a:spcPts val="600"/>
              </a:spcAft>
              <a:buFont typeface="Arial" panose="020B0604020202020204" pitchFamily="34" charset="0"/>
              <a:buChar char="•"/>
            </a:pPr>
            <a:r>
              <a:rPr lang="en-US" sz="1400" dirty="0"/>
              <a:t>Applications and the underlying communication components (protocol stack, interface, etc.) must be versions supported by a current version of the product.</a:t>
            </a:r>
          </a:p>
          <a:p>
            <a:pPr marL="285750" indent="-285750">
              <a:spcAft>
                <a:spcPts val="600"/>
              </a:spcAft>
              <a:buFont typeface="Arial" panose="020B0604020202020204" pitchFamily="34" charset="0"/>
              <a:buChar char="•"/>
            </a:pPr>
            <a:r>
              <a:rPr lang="en-US" sz="1400" dirty="0"/>
              <a:t>Client is responsible for maintaining the tool source code control system to manage the configuration code and will provide KPMG resources with access to this system.</a:t>
            </a:r>
            <a:br>
              <a:rPr lang="en-US" sz="1400" dirty="0"/>
            </a:br>
            <a:endParaRPr lang="en-US" sz="1400" dirty="0"/>
          </a:p>
        </p:txBody>
      </p:sp>
    </p:spTree>
    <p:extLst>
      <p:ext uri="{BB962C8B-B14F-4D97-AF65-F5344CB8AC3E}">
        <p14:creationId xmlns:p14="http://schemas.microsoft.com/office/powerpoint/2010/main" val="27813534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396AEE-0FFD-4A66-B226-1DA96B0D44CD}"/>
              </a:ext>
            </a:extLst>
          </p:cNvPr>
          <p:cNvSpPr txBox="1"/>
          <p:nvPr/>
        </p:nvSpPr>
        <p:spPr>
          <a:xfrm>
            <a:off x="995363" y="1270365"/>
            <a:ext cx="10185600" cy="4909036"/>
          </a:xfrm>
          <a:prstGeom prst="rect">
            <a:avLst/>
          </a:prstGeom>
          <a:noFill/>
        </p:spPr>
        <p:txBody>
          <a:bodyPr wrap="square">
            <a:spAutoFit/>
          </a:bodyPr>
          <a:lstStyle/>
          <a:p>
            <a:pPr>
              <a:spcAft>
                <a:spcPts val="600"/>
              </a:spcAft>
            </a:pPr>
            <a:r>
              <a:rPr lang="en-US" sz="1400" b="1" dirty="0"/>
              <a:t>General:</a:t>
            </a:r>
          </a:p>
          <a:p>
            <a:pPr marL="171450" indent="-171450">
              <a:spcAft>
                <a:spcPts val="600"/>
              </a:spcAft>
              <a:buFont typeface="Arial" panose="020B0604020202020204" pitchFamily="34" charset="0"/>
              <a:buChar char="•"/>
            </a:pPr>
            <a:r>
              <a:rPr lang="en-US" sz="1400" dirty="0">
                <a:effectLst/>
              </a:rPr>
              <a:t>Our fees are exclusive of out-of-pocket expenses, applicable taxes and net of withholding taxes, if any. Rates are exclusive of local country VAT, outlays and expenses. </a:t>
            </a:r>
          </a:p>
          <a:p>
            <a:pPr marL="171450" indent="-171450">
              <a:spcAft>
                <a:spcPts val="600"/>
              </a:spcAft>
              <a:buFont typeface="Arial" panose="020B0604020202020204" pitchFamily="34" charset="0"/>
              <a:buChar char="•"/>
            </a:pPr>
            <a:r>
              <a:rPr lang="en-US" sz="1400" dirty="0">
                <a:effectLst/>
              </a:rPr>
              <a:t>The terms surrounding the outlays &amp; expenses shall be specified in the contract. </a:t>
            </a:r>
          </a:p>
          <a:p>
            <a:pPr marL="171450" indent="-171450">
              <a:spcAft>
                <a:spcPts val="600"/>
              </a:spcAft>
              <a:buFont typeface="Arial" panose="020B0604020202020204" pitchFamily="34" charset="0"/>
              <a:buChar char="•"/>
            </a:pPr>
            <a:r>
              <a:rPr lang="en-US" sz="1400" dirty="0">
                <a:effectLst/>
              </a:rPr>
              <a:t>All rates are based on an 8-hour day. Engagements going over an 8-hour day will be charged on a pro rata basis.</a:t>
            </a:r>
          </a:p>
          <a:p>
            <a:pPr marL="171450" indent="-171450">
              <a:spcAft>
                <a:spcPts val="600"/>
              </a:spcAft>
              <a:buFont typeface="Arial" panose="020B0604020202020204" pitchFamily="34" charset="0"/>
              <a:buChar char="•"/>
            </a:pPr>
            <a:r>
              <a:rPr lang="en-US" sz="1400" dirty="0">
                <a:effectLst/>
              </a:rPr>
              <a:t>Where appropriate, day rates will be charged on a pro rata basis e.g., Hourly. Rate card applies to time and materials engagements only.</a:t>
            </a:r>
            <a:endParaRPr lang="en-US" sz="1400" b="1" dirty="0"/>
          </a:p>
          <a:p>
            <a:pPr>
              <a:spcAft>
                <a:spcPts val="600"/>
              </a:spcAft>
            </a:pPr>
            <a:r>
              <a:rPr lang="en-US" sz="1400" b="1" dirty="0"/>
              <a:t>Roles and Responsibilities:</a:t>
            </a:r>
          </a:p>
          <a:p>
            <a:pPr marL="285750" indent="-285750">
              <a:spcAft>
                <a:spcPts val="600"/>
              </a:spcAft>
              <a:buFont typeface="Arial" panose="020B0604020202020204" pitchFamily="34" charset="0"/>
              <a:buChar char="•"/>
            </a:pPr>
            <a:r>
              <a:rPr lang="en-US" sz="1400" dirty="0"/>
              <a:t>KPMG will not make management decisions on behalf of the Client.</a:t>
            </a:r>
          </a:p>
          <a:p>
            <a:pPr marL="285750" indent="-285750">
              <a:spcAft>
                <a:spcPts val="600"/>
              </a:spcAft>
              <a:buFont typeface="Arial" panose="020B0604020202020204" pitchFamily="34" charset="0"/>
              <a:buChar char="•"/>
            </a:pPr>
            <a:r>
              <a:rPr lang="en-US" sz="1400" dirty="0"/>
              <a:t>KPMG to provide informal knowledge transfer at regularly scheduled intervals whereby KPMG personnel will walk through the latest achievements in a single session.</a:t>
            </a:r>
          </a:p>
          <a:p>
            <a:pPr marL="285750" indent="-285750">
              <a:spcAft>
                <a:spcPts val="600"/>
              </a:spcAft>
              <a:buFont typeface="Arial" panose="020B0604020202020204" pitchFamily="34" charset="0"/>
              <a:buChar char="•"/>
            </a:pPr>
            <a:r>
              <a:rPr lang="en-US" sz="1400" dirty="0"/>
              <a:t>KPMG will attend weekly progress meetings. Meetings will take place at a mutually acceptable date, time and location; when this is not practical then conference call facilities will be utilized.=</a:t>
            </a:r>
          </a:p>
          <a:p>
            <a:pPr>
              <a:spcAft>
                <a:spcPts val="600"/>
              </a:spcAft>
            </a:pPr>
            <a:r>
              <a:rPr lang="en-US" sz="1400" b="1" dirty="0"/>
              <a:t>Deliverables:</a:t>
            </a:r>
          </a:p>
          <a:p>
            <a:pPr marL="171450" indent="-171450">
              <a:spcAft>
                <a:spcPts val="600"/>
              </a:spcAft>
              <a:buFont typeface="Arial" panose="020B0604020202020204" pitchFamily="34" charset="0"/>
              <a:buChar char="•"/>
            </a:pPr>
            <a:r>
              <a:rPr lang="en-US" sz="1400" b="1" dirty="0"/>
              <a:t>  </a:t>
            </a:r>
            <a:r>
              <a:rPr lang="en-US" sz="1400" dirty="0"/>
              <a:t>UAT Results attesting to working of existing life cycle management use cases will be provided by KPMG Team.</a:t>
            </a:r>
            <a:endParaRPr lang="en-US" sz="1400" b="1" dirty="0"/>
          </a:p>
          <a:p>
            <a:pPr marL="285750" indent="-285750">
              <a:spcAft>
                <a:spcPts val="600"/>
              </a:spcAft>
              <a:buFont typeface="Arial" panose="020B0604020202020204" pitchFamily="34" charset="0"/>
              <a:buChar char="•"/>
            </a:pPr>
            <a:r>
              <a:rPr lang="en-US" sz="1400" dirty="0"/>
              <a:t>Unless otherwise specified, all deliverables herein will be performed by KPMG personnel. If Client chooses to perform tasks that are specified as KPMG deliverables, a change order to this SOW will be required that may increase project duration and cost.</a:t>
            </a:r>
          </a:p>
        </p:txBody>
      </p:sp>
      <p:sp>
        <p:nvSpPr>
          <p:cNvPr id="6" name="Title 1">
            <a:extLst>
              <a:ext uri="{FF2B5EF4-FFF2-40B4-BE49-F238E27FC236}">
                <a16:creationId xmlns:a16="http://schemas.microsoft.com/office/drawing/2014/main" id="{C911B043-0CAD-4F31-A3D0-000B9AE328C7}"/>
              </a:ext>
            </a:extLst>
          </p:cNvPr>
          <p:cNvSpPr>
            <a:spLocks noGrp="1"/>
          </p:cNvSpPr>
          <p:nvPr>
            <p:ph type="title"/>
          </p:nvPr>
        </p:nvSpPr>
        <p:spPr>
          <a:xfrm>
            <a:off x="1029203" y="573070"/>
            <a:ext cx="10185600" cy="518400"/>
          </a:xfrm>
        </p:spPr>
        <p:txBody>
          <a:bodyPr/>
          <a:lstStyle/>
          <a:p>
            <a:r>
              <a:rPr lang="en-US" sz="4000" b="1" dirty="0"/>
              <a:t>KPMG Delivery Assumptions (2/2)</a:t>
            </a:r>
          </a:p>
        </p:txBody>
      </p:sp>
    </p:spTree>
    <p:extLst>
      <p:ext uri="{BB962C8B-B14F-4D97-AF65-F5344CB8AC3E}">
        <p14:creationId xmlns:p14="http://schemas.microsoft.com/office/powerpoint/2010/main" val="17341867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62D0E36-B5CB-4C7D-A7D2-0E801C17D17C}"/>
              </a:ext>
            </a:extLst>
          </p:cNvPr>
          <p:cNvSpPr>
            <a:spLocks noGrp="1"/>
          </p:cNvSpPr>
          <p:nvPr>
            <p:ph type="title"/>
          </p:nvPr>
        </p:nvSpPr>
        <p:spPr>
          <a:xfrm>
            <a:off x="1014213" y="517374"/>
            <a:ext cx="10185600" cy="518400"/>
          </a:xfrm>
        </p:spPr>
        <p:txBody>
          <a:bodyPr/>
          <a:lstStyle/>
          <a:p>
            <a:r>
              <a:rPr lang="en-US" sz="4000" b="1" dirty="0"/>
              <a:t>Out of Scope</a:t>
            </a:r>
          </a:p>
        </p:txBody>
      </p:sp>
      <p:sp>
        <p:nvSpPr>
          <p:cNvPr id="4" name="TextBox 3">
            <a:extLst>
              <a:ext uri="{FF2B5EF4-FFF2-40B4-BE49-F238E27FC236}">
                <a16:creationId xmlns:a16="http://schemas.microsoft.com/office/drawing/2014/main" id="{B4396AEE-0FFD-4A66-B226-1DA96B0D44CD}"/>
              </a:ext>
            </a:extLst>
          </p:cNvPr>
          <p:cNvSpPr txBox="1"/>
          <p:nvPr/>
        </p:nvSpPr>
        <p:spPr>
          <a:xfrm>
            <a:off x="995363" y="904259"/>
            <a:ext cx="10841118" cy="5478423"/>
          </a:xfrm>
          <a:prstGeom prst="rect">
            <a:avLst/>
          </a:prstGeom>
          <a:noFill/>
        </p:spPr>
        <p:txBody>
          <a:bodyPr wrap="square">
            <a:spAutoFit/>
          </a:bodyPr>
          <a:lstStyle/>
          <a:p>
            <a:pPr marL="171450" indent="-171450">
              <a:spcAft>
                <a:spcPts val="600"/>
              </a:spcAft>
              <a:buFont typeface="Arial" panose="020B0604020202020204" pitchFamily="34" charset="0"/>
              <a:buChar char="•"/>
            </a:pPr>
            <a:r>
              <a:rPr lang="en-US" sz="1400" dirty="0"/>
              <a:t>Development of </a:t>
            </a:r>
            <a:r>
              <a:rPr lang="en-US" sz="1400" b="1" dirty="0"/>
              <a:t>custom connectors </a:t>
            </a:r>
            <a:r>
              <a:rPr lang="en-US" sz="1400" dirty="0"/>
              <a:t>for the customized OS or Applications</a:t>
            </a:r>
          </a:p>
          <a:p>
            <a:pPr marL="171450" indent="-171450">
              <a:spcAft>
                <a:spcPts val="600"/>
              </a:spcAft>
              <a:buFont typeface="Arial" panose="020B0604020202020204" pitchFamily="34" charset="0"/>
              <a:buChar char="•"/>
            </a:pPr>
            <a:r>
              <a:rPr lang="en-US" sz="1400" dirty="0"/>
              <a:t>Any </a:t>
            </a:r>
            <a:r>
              <a:rPr lang="en-US" sz="1400" b="1" dirty="0"/>
              <a:t>Hardware/VM’s or network related issues </a:t>
            </a:r>
          </a:p>
          <a:p>
            <a:pPr marL="171450" indent="-171450">
              <a:spcAft>
                <a:spcPts val="600"/>
              </a:spcAft>
              <a:buFont typeface="Arial" panose="020B0604020202020204" pitchFamily="34" charset="0"/>
              <a:buChar char="•"/>
            </a:pPr>
            <a:r>
              <a:rPr lang="en-US" sz="1400" dirty="0"/>
              <a:t>Any </a:t>
            </a:r>
            <a:r>
              <a:rPr lang="en-US" sz="1400" b="1" dirty="0"/>
              <a:t>end user machine configurations/changes related to OS or networks</a:t>
            </a:r>
          </a:p>
          <a:p>
            <a:pPr marL="171450" indent="-171450">
              <a:spcAft>
                <a:spcPts val="600"/>
              </a:spcAft>
              <a:buFont typeface="Arial" panose="020B0604020202020204" pitchFamily="34" charset="0"/>
              <a:buChar char="•"/>
            </a:pPr>
            <a:r>
              <a:rPr lang="en-US" sz="1400" dirty="0">
                <a:latin typeface="+mn-lt"/>
              </a:rPr>
              <a:t>Any kind of </a:t>
            </a:r>
            <a:r>
              <a:rPr lang="en-US" sz="1400" b="1" dirty="0">
                <a:latin typeface="+mn-lt"/>
              </a:rPr>
              <a:t>3</a:t>
            </a:r>
            <a:r>
              <a:rPr lang="en-US" sz="1400" b="1" baseline="30000" dirty="0">
                <a:latin typeface="+mn-lt"/>
              </a:rPr>
              <a:t>rd</a:t>
            </a:r>
            <a:r>
              <a:rPr lang="en-US" sz="1400" b="1" dirty="0">
                <a:latin typeface="+mn-lt"/>
              </a:rPr>
              <a:t> Party Software Upgrade </a:t>
            </a:r>
            <a:r>
              <a:rPr lang="en-US" sz="1400" dirty="0">
                <a:latin typeface="+mn-lt"/>
              </a:rPr>
              <a:t>activity other than PAM agents, components, etc.</a:t>
            </a:r>
          </a:p>
          <a:p>
            <a:pPr marL="171450" indent="-171450">
              <a:spcAft>
                <a:spcPts val="600"/>
              </a:spcAft>
              <a:buFont typeface="Arial" panose="020B0604020202020204" pitchFamily="34" charset="0"/>
              <a:buChar char="•"/>
            </a:pPr>
            <a:r>
              <a:rPr lang="en-US" sz="1400" dirty="0"/>
              <a:t>Any kind of </a:t>
            </a:r>
            <a:r>
              <a:rPr lang="en-US" sz="1400" b="1" dirty="0"/>
              <a:t>customization either for applications/target devices </a:t>
            </a:r>
            <a:r>
              <a:rPr lang="en-US" sz="1400" dirty="0"/>
              <a:t>etc. </a:t>
            </a:r>
            <a:endParaRPr lang="en-US" sz="1400" dirty="0">
              <a:latin typeface="+mn-lt"/>
            </a:endParaRPr>
          </a:p>
          <a:p>
            <a:pPr marL="171450" indent="-171450">
              <a:spcAft>
                <a:spcPts val="600"/>
              </a:spcAft>
              <a:buFont typeface="Arial" panose="020B0604020202020204" pitchFamily="34" charset="0"/>
              <a:buChar char="•"/>
            </a:pPr>
            <a:r>
              <a:rPr lang="en-US" sz="1400" dirty="0">
                <a:latin typeface="+mn-lt"/>
              </a:rPr>
              <a:t>Any kind </a:t>
            </a:r>
            <a:r>
              <a:rPr lang="en-US" sz="1400" b="1" dirty="0">
                <a:latin typeface="+mn-lt"/>
              </a:rPr>
              <a:t>of Product Bug Fixing or ETA timelines</a:t>
            </a:r>
            <a:r>
              <a:rPr lang="en-US" sz="1400" dirty="0">
                <a:latin typeface="+mn-lt"/>
              </a:rPr>
              <a:t> </a:t>
            </a:r>
          </a:p>
          <a:p>
            <a:pPr marL="171450" indent="-171450">
              <a:spcAft>
                <a:spcPts val="600"/>
              </a:spcAft>
              <a:buFont typeface="Arial" panose="020B0604020202020204" pitchFamily="34" charset="0"/>
              <a:buChar char="•"/>
            </a:pPr>
            <a:r>
              <a:rPr lang="en-US" sz="1400" dirty="0">
                <a:latin typeface="+mn-lt"/>
              </a:rPr>
              <a:t>Any </a:t>
            </a:r>
            <a:r>
              <a:rPr lang="en-US" sz="1400" b="1" dirty="0">
                <a:latin typeface="+mn-lt"/>
              </a:rPr>
              <a:t>Load Balancer configuration</a:t>
            </a:r>
            <a:r>
              <a:rPr lang="en-US" sz="1400" dirty="0">
                <a:latin typeface="+mn-lt"/>
              </a:rPr>
              <a:t> required for High Availability </a:t>
            </a:r>
          </a:p>
          <a:p>
            <a:pPr marL="171450" indent="-171450">
              <a:spcAft>
                <a:spcPts val="600"/>
              </a:spcAft>
              <a:buFont typeface="Arial" panose="020B0604020202020204" pitchFamily="34" charset="0"/>
              <a:buChar char="•"/>
            </a:pPr>
            <a:r>
              <a:rPr lang="en-US" sz="1400" b="1" dirty="0">
                <a:latin typeface="+mn-lt"/>
              </a:rPr>
              <a:t>Backup and Recovery Management</a:t>
            </a:r>
            <a:r>
              <a:rPr lang="en-US" sz="1400" dirty="0">
                <a:latin typeface="+mn-lt"/>
              </a:rPr>
              <a:t> is out of scope however KPMG will co-ordinate the activities with the backup and recovery team related to in-scope tools and technology </a:t>
            </a:r>
          </a:p>
          <a:p>
            <a:pPr marL="171450" indent="-171450">
              <a:spcAft>
                <a:spcPts val="600"/>
              </a:spcAft>
              <a:buFont typeface="Arial" panose="020B0604020202020204" pitchFamily="34" charset="0"/>
              <a:buChar char="•"/>
            </a:pPr>
            <a:r>
              <a:rPr lang="en-US" sz="1400" dirty="0">
                <a:latin typeface="+mn-lt"/>
              </a:rPr>
              <a:t>Support for </a:t>
            </a:r>
            <a:r>
              <a:rPr lang="en-US" sz="1400" b="1" dirty="0"/>
              <a:t>A</a:t>
            </a:r>
            <a:r>
              <a:rPr lang="en-US" sz="1400" b="1" dirty="0">
                <a:latin typeface="+mn-lt"/>
              </a:rPr>
              <a:t>ny </a:t>
            </a:r>
            <a:r>
              <a:rPr lang="en-US" sz="1400" b="1" dirty="0"/>
              <a:t>O</a:t>
            </a:r>
            <a:r>
              <a:rPr lang="en-US" sz="1400" b="1" dirty="0">
                <a:latin typeface="+mn-lt"/>
              </a:rPr>
              <a:t>ther </a:t>
            </a:r>
            <a:r>
              <a:rPr lang="en-US" sz="1400" b="1" dirty="0"/>
              <a:t>E</a:t>
            </a:r>
            <a:r>
              <a:rPr lang="en-US" sz="1400" b="1" dirty="0">
                <a:latin typeface="+mn-lt"/>
              </a:rPr>
              <a:t>nvironments</a:t>
            </a:r>
            <a:r>
              <a:rPr lang="en-US" sz="1400" dirty="0">
                <a:latin typeface="+mn-lt"/>
              </a:rPr>
              <a:t> other than PAM Solution </a:t>
            </a:r>
          </a:p>
          <a:p>
            <a:pPr marL="171450" indent="-171450">
              <a:spcAft>
                <a:spcPts val="600"/>
              </a:spcAft>
              <a:buFont typeface="Arial" panose="020B0604020202020204" pitchFamily="34" charset="0"/>
              <a:buChar char="•"/>
            </a:pPr>
            <a:r>
              <a:rPr lang="en-US" sz="1400" dirty="0">
                <a:latin typeface="+mn-lt"/>
              </a:rPr>
              <a:t>Any </a:t>
            </a:r>
            <a:r>
              <a:rPr lang="en-US" sz="1400" b="1" dirty="0">
                <a:latin typeface="+mn-lt"/>
              </a:rPr>
              <a:t>operational activity or consulting activity</a:t>
            </a:r>
            <a:r>
              <a:rPr lang="en-US" sz="1400" dirty="0">
                <a:latin typeface="+mn-lt"/>
              </a:rPr>
              <a:t> of other Security products</a:t>
            </a:r>
          </a:p>
          <a:p>
            <a:pPr marL="171450" indent="-171450">
              <a:spcAft>
                <a:spcPts val="600"/>
              </a:spcAft>
              <a:buFont typeface="Arial" panose="020B0604020202020204" pitchFamily="34" charset="0"/>
              <a:buChar char="•"/>
            </a:pPr>
            <a:r>
              <a:rPr lang="en-US" sz="1400" b="1" dirty="0">
                <a:latin typeface="+mn-lt"/>
              </a:rPr>
              <a:t>Installation of any bulk Agents </a:t>
            </a:r>
            <a:r>
              <a:rPr lang="en-US" sz="1400" dirty="0">
                <a:latin typeface="+mn-lt"/>
              </a:rPr>
              <a:t>such as PAS agent &amp; PAS services should be done by SSCM Team or Server Team or End Desktop Team.</a:t>
            </a:r>
          </a:p>
          <a:p>
            <a:pPr marL="171450" indent="-171450">
              <a:spcAft>
                <a:spcPts val="600"/>
              </a:spcAft>
              <a:buFont typeface="Arial" panose="020B0604020202020204" pitchFamily="34" charset="0"/>
              <a:buChar char="•"/>
            </a:pPr>
            <a:r>
              <a:rPr lang="en-US" sz="1400" dirty="0">
                <a:latin typeface="+mn-lt"/>
              </a:rPr>
              <a:t>Conducting </a:t>
            </a:r>
            <a:r>
              <a:rPr lang="en-US" sz="1400" b="1" dirty="0">
                <a:latin typeface="+mn-lt"/>
              </a:rPr>
              <a:t>Performance Testing, Load / Stress Testing, Regression Testing</a:t>
            </a:r>
          </a:p>
          <a:p>
            <a:pPr marL="171450" indent="-171450">
              <a:spcAft>
                <a:spcPts val="600"/>
              </a:spcAft>
              <a:buFont typeface="Arial" panose="020B0604020202020204" pitchFamily="34" charset="0"/>
              <a:buChar char="•"/>
            </a:pPr>
            <a:r>
              <a:rPr lang="en-US" sz="1400" dirty="0">
                <a:latin typeface="+mn-lt"/>
              </a:rPr>
              <a:t>Any </a:t>
            </a:r>
            <a:r>
              <a:rPr lang="en-US" sz="1400" b="1" dirty="0">
                <a:latin typeface="+mn-lt"/>
              </a:rPr>
              <a:t>defect or issues caused by IAM product </a:t>
            </a:r>
            <a:r>
              <a:rPr lang="en-US" sz="1400" dirty="0">
                <a:latin typeface="+mn-lt"/>
              </a:rPr>
              <a:t>and has impact in resolving incident ticket or service request, or impact due to client’s target application or infrastructure, then such ticket will be kept in hold until the fix is deployed by respective SaaS vendor or client and such tickets will be considered out of scope</a:t>
            </a:r>
          </a:p>
          <a:p>
            <a:pPr marL="171450" indent="-171450">
              <a:spcAft>
                <a:spcPts val="600"/>
              </a:spcAft>
              <a:buFont typeface="Arial" panose="020B0604020202020204" pitchFamily="34" charset="0"/>
              <a:buChar char="•"/>
            </a:pPr>
            <a:r>
              <a:rPr lang="en-US" sz="1400" b="1" dirty="0">
                <a:latin typeface="+mn-lt"/>
              </a:rPr>
              <a:t>Any issue on Cloud application and its availability</a:t>
            </a:r>
            <a:r>
              <a:rPr lang="en-US" sz="1400" dirty="0">
                <a:latin typeface="+mn-lt"/>
              </a:rPr>
              <a:t> and its resolution scope however KPMG can coordinate with such SaaS vendor to get fix.</a:t>
            </a:r>
          </a:p>
          <a:p>
            <a:pPr marL="171450" indent="-171450">
              <a:spcAft>
                <a:spcPts val="600"/>
              </a:spcAft>
              <a:buFont typeface="Arial" panose="020B0604020202020204" pitchFamily="34" charset="0"/>
              <a:buChar char="•"/>
            </a:pPr>
            <a:r>
              <a:rPr lang="en-US" sz="1400" dirty="0">
                <a:latin typeface="+mn-lt"/>
              </a:rPr>
              <a:t>Any </a:t>
            </a:r>
            <a:r>
              <a:rPr lang="en-US" sz="1400" b="1" dirty="0"/>
              <a:t>A</a:t>
            </a:r>
            <a:r>
              <a:rPr lang="en-US" sz="1400" b="1" dirty="0">
                <a:latin typeface="+mn-lt"/>
              </a:rPr>
              <a:t>dditional </a:t>
            </a:r>
            <a:r>
              <a:rPr lang="en-US" sz="1400" b="1" dirty="0"/>
              <a:t>E</a:t>
            </a:r>
            <a:r>
              <a:rPr lang="en-US" sz="1400" b="1" dirty="0">
                <a:latin typeface="+mn-lt"/>
              </a:rPr>
              <a:t>nd </a:t>
            </a:r>
            <a:r>
              <a:rPr lang="en-US" sz="1400" b="1" dirty="0"/>
              <a:t>U</a:t>
            </a:r>
            <a:r>
              <a:rPr lang="en-US" sz="1400" b="1" dirty="0">
                <a:latin typeface="+mn-lt"/>
              </a:rPr>
              <a:t>ser </a:t>
            </a:r>
            <a:r>
              <a:rPr lang="en-US" sz="1400" b="1" dirty="0"/>
              <a:t>T</a:t>
            </a:r>
            <a:r>
              <a:rPr lang="en-US" sz="1400" b="1" dirty="0">
                <a:latin typeface="+mn-lt"/>
              </a:rPr>
              <a:t>raining or Certifications </a:t>
            </a:r>
            <a:r>
              <a:rPr lang="en-US" sz="1400" dirty="0">
                <a:latin typeface="+mn-lt"/>
              </a:rPr>
              <a:t>shall be out of scope.</a:t>
            </a:r>
            <a:endParaRPr lang="en-US" sz="1600" dirty="0"/>
          </a:p>
        </p:txBody>
      </p:sp>
    </p:spTree>
    <p:extLst>
      <p:ext uri="{BB962C8B-B14F-4D97-AF65-F5344CB8AC3E}">
        <p14:creationId xmlns:p14="http://schemas.microsoft.com/office/powerpoint/2010/main" val="2125164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A36E5A-5668-41FE-BFE6-D6091551F953}"/>
              </a:ext>
            </a:extLst>
          </p:cNvPr>
          <p:cNvSpPr>
            <a:spLocks noGrp="1"/>
          </p:cNvSpPr>
          <p:nvPr>
            <p:ph type="ctrTitle"/>
          </p:nvPr>
        </p:nvSpPr>
        <p:spPr>
          <a:xfrm>
            <a:off x="1274841" y="1759937"/>
            <a:ext cx="2382759" cy="638706"/>
          </a:xfrm>
        </p:spPr>
        <p:txBody>
          <a:bodyPr/>
          <a:lstStyle/>
          <a:p>
            <a:r>
              <a:rPr lang="en-GB" sz="4000" dirty="0">
                <a:solidFill>
                  <a:schemeClr val="bg1"/>
                </a:solidFill>
                <a:latin typeface="+mj-lt"/>
              </a:rPr>
              <a:t>Contents</a:t>
            </a:r>
            <a:br>
              <a:rPr lang="en-GB" sz="6600" dirty="0">
                <a:solidFill>
                  <a:schemeClr val="bg1"/>
                </a:solidFill>
                <a:latin typeface="+mj-lt"/>
              </a:rPr>
            </a:br>
            <a:br>
              <a:rPr lang="en-GB" sz="6600" dirty="0">
                <a:solidFill>
                  <a:schemeClr val="bg1"/>
                </a:solidFill>
                <a:latin typeface="+mj-lt"/>
              </a:rPr>
            </a:br>
            <a:endParaRPr lang="en-GB" dirty="0"/>
          </a:p>
        </p:txBody>
      </p:sp>
      <p:graphicFrame>
        <p:nvGraphicFramePr>
          <p:cNvPr id="2" name="Table 1">
            <a:extLst>
              <a:ext uri="{FF2B5EF4-FFF2-40B4-BE49-F238E27FC236}">
                <a16:creationId xmlns:a16="http://schemas.microsoft.com/office/drawing/2014/main" id="{78E2FCC8-0411-E5D7-66B9-CB15587E57EE}"/>
              </a:ext>
            </a:extLst>
          </p:cNvPr>
          <p:cNvGraphicFramePr>
            <a:graphicFrameLocks noGrp="1"/>
          </p:cNvGraphicFramePr>
          <p:nvPr>
            <p:extLst>
              <p:ext uri="{D42A27DB-BD31-4B8C-83A1-F6EECF244321}">
                <p14:modId xmlns:p14="http://schemas.microsoft.com/office/powerpoint/2010/main" val="1845572118"/>
              </p:ext>
            </p:extLst>
          </p:nvPr>
        </p:nvGraphicFramePr>
        <p:xfrm>
          <a:off x="1317045" y="2398643"/>
          <a:ext cx="4778955" cy="3331200"/>
        </p:xfrm>
        <a:graphic>
          <a:graphicData uri="http://schemas.openxmlformats.org/drawingml/2006/table">
            <a:tbl>
              <a:tblPr firstRow="1" bandRow="1">
                <a:tableStyleId>{5C22544A-7EE6-4342-B048-85BDC9FD1C3A}</a:tableStyleId>
              </a:tblPr>
              <a:tblGrid>
                <a:gridCol w="550096">
                  <a:extLst>
                    <a:ext uri="{9D8B030D-6E8A-4147-A177-3AD203B41FA5}">
                      <a16:colId xmlns:a16="http://schemas.microsoft.com/office/drawing/2014/main" val="2638642428"/>
                    </a:ext>
                  </a:extLst>
                </a:gridCol>
                <a:gridCol w="3850668">
                  <a:extLst>
                    <a:ext uri="{9D8B030D-6E8A-4147-A177-3AD203B41FA5}">
                      <a16:colId xmlns:a16="http://schemas.microsoft.com/office/drawing/2014/main" val="1187044216"/>
                    </a:ext>
                  </a:extLst>
                </a:gridCol>
                <a:gridCol w="378191">
                  <a:extLst>
                    <a:ext uri="{9D8B030D-6E8A-4147-A177-3AD203B41FA5}">
                      <a16:colId xmlns:a16="http://schemas.microsoft.com/office/drawing/2014/main" val="2742558990"/>
                    </a:ext>
                  </a:extLst>
                </a:gridCol>
              </a:tblGrid>
              <a:tr h="0">
                <a:tc>
                  <a:txBody>
                    <a:bodyPr/>
                    <a:lstStyle/>
                    <a:p>
                      <a:pPr>
                        <a:lnSpc>
                          <a:spcPct val="70000"/>
                        </a:lnSpc>
                      </a:pPr>
                      <a:r>
                        <a:rPr lang="en-GB" sz="1300" b="0" u="sng" dirty="0">
                          <a:solidFill>
                            <a:schemeClr val="bg1"/>
                          </a:solidFill>
                          <a:latin typeface="+mn-lt"/>
                        </a:rPr>
                        <a:t>01</a:t>
                      </a:r>
                    </a:p>
                  </a:txBody>
                  <a:tcPr marL="0"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300" b="0" u="sng" dirty="0">
                          <a:solidFill>
                            <a:schemeClr val="bg1"/>
                          </a:solidFill>
                          <a:latin typeface="+mn-lt"/>
                          <a:hlinkClick r:id="rId2" action="ppaction://hlinksldjump">
                            <a:extLst>
                              <a:ext uri="{A12FA001-AC4F-418D-AE19-62706E023703}">
                                <ahyp:hlinkClr xmlns:ahyp="http://schemas.microsoft.com/office/drawing/2018/hyperlinkcolor" val="tx"/>
                              </a:ext>
                            </a:extLst>
                          </a:hlinkClick>
                        </a:rPr>
                        <a:t>Executive Summary</a:t>
                      </a:r>
                      <a:endParaRPr lang="en-GB" sz="1300" b="0" u="sng" dirty="0">
                        <a:solidFill>
                          <a:schemeClr val="bg1"/>
                        </a:solidFill>
                        <a:latin typeface="+mn-lt"/>
                      </a:endParaRPr>
                    </a:p>
                  </a:txBody>
                  <a:tcPr marL="0"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GB" sz="1300" b="0" u="sng" dirty="0">
                          <a:solidFill>
                            <a:schemeClr val="bg1"/>
                          </a:solidFill>
                          <a:latin typeface="+mn-lt"/>
                        </a:rPr>
                        <a:t>04</a:t>
                      </a:r>
                    </a:p>
                  </a:txBody>
                  <a:tcPr marL="60142"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81067250"/>
                  </a:ext>
                </a:extLst>
              </a:tr>
              <a:tr h="295020">
                <a:tc>
                  <a:txBody>
                    <a:bodyPr/>
                    <a:lstStyle/>
                    <a:p>
                      <a:pPr>
                        <a:lnSpc>
                          <a:spcPct val="70000"/>
                        </a:lnSpc>
                      </a:pPr>
                      <a:r>
                        <a:rPr lang="en-GB" sz="1300" b="0" u="sng" dirty="0">
                          <a:solidFill>
                            <a:schemeClr val="bg1"/>
                          </a:solidFill>
                          <a:latin typeface="+mn-lt"/>
                        </a:rPr>
                        <a:t>02</a:t>
                      </a:r>
                    </a:p>
                  </a:txBody>
                  <a:tcPr marL="0"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300" b="0" i="0" u="sng" strike="noStrike" kern="1200" cap="none" spc="0" normalizeH="0" baseline="0" noProof="0" dirty="0">
                          <a:ln>
                            <a:noFill/>
                          </a:ln>
                          <a:solidFill>
                            <a:schemeClr val="bg1"/>
                          </a:solidFill>
                          <a:effectLst/>
                          <a:uLnTx/>
                          <a:uFillTx/>
                          <a:latin typeface="+mn-lt"/>
                          <a:ea typeface="+mn-ea"/>
                          <a:cs typeface="+mn-cs"/>
                        </a:rPr>
                        <a:t>Introduction</a:t>
                      </a:r>
                    </a:p>
                  </a:txBody>
                  <a:tcPr marL="0"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GB" sz="1300" b="0" u="sng" dirty="0">
                          <a:solidFill>
                            <a:schemeClr val="bg1"/>
                          </a:solidFill>
                          <a:latin typeface="+mn-lt"/>
                        </a:rPr>
                        <a:t>06</a:t>
                      </a:r>
                    </a:p>
                  </a:txBody>
                  <a:tcPr marL="60142"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0961209"/>
                  </a:ext>
                </a:extLst>
              </a:tr>
              <a:tr h="295020">
                <a:tc>
                  <a:txBody>
                    <a:bodyPr/>
                    <a:lstStyle/>
                    <a:p>
                      <a:pPr>
                        <a:lnSpc>
                          <a:spcPct val="70000"/>
                        </a:lnSpc>
                      </a:pPr>
                      <a:r>
                        <a:rPr lang="en-GB" sz="1300" b="0" u="sng" dirty="0">
                          <a:solidFill>
                            <a:schemeClr val="bg1"/>
                          </a:solidFill>
                          <a:latin typeface="+mn-lt"/>
                        </a:rPr>
                        <a:t>03</a:t>
                      </a:r>
                    </a:p>
                  </a:txBody>
                  <a:tcPr marL="0"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300" u="sng" dirty="0">
                          <a:solidFill>
                            <a:schemeClr val="bg1"/>
                          </a:solidFill>
                        </a:rPr>
                        <a:t>Architecture</a:t>
                      </a:r>
                      <a:endParaRPr kumimoji="0" lang="en-GB" sz="1300" b="0" i="0" u="sng" strike="noStrike" kern="1200" cap="none" spc="0" normalizeH="0" baseline="0" noProof="0" dirty="0">
                        <a:ln>
                          <a:noFill/>
                        </a:ln>
                        <a:solidFill>
                          <a:schemeClr val="bg1"/>
                        </a:solidFill>
                        <a:effectLst/>
                        <a:uLnTx/>
                        <a:uFillTx/>
                        <a:latin typeface="+mn-lt"/>
                        <a:ea typeface="+mn-ea"/>
                        <a:cs typeface="+mn-cs"/>
                      </a:endParaRPr>
                    </a:p>
                  </a:txBody>
                  <a:tcPr marL="0"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GB" sz="1300" b="0" u="sng" dirty="0">
                          <a:solidFill>
                            <a:schemeClr val="bg1"/>
                          </a:solidFill>
                          <a:latin typeface="+mn-lt"/>
                        </a:rPr>
                        <a:t>08</a:t>
                      </a:r>
                    </a:p>
                  </a:txBody>
                  <a:tcPr marL="60142"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06980503"/>
                  </a:ext>
                </a:extLst>
              </a:tr>
              <a:tr h="295020">
                <a:tc>
                  <a:txBody>
                    <a:bodyPr/>
                    <a:lstStyle/>
                    <a:p>
                      <a:pPr>
                        <a:lnSpc>
                          <a:spcPct val="70000"/>
                        </a:lnSpc>
                      </a:pPr>
                      <a:r>
                        <a:rPr lang="en-GB" sz="1300" b="0" u="sng" dirty="0">
                          <a:solidFill>
                            <a:schemeClr val="bg1"/>
                          </a:solidFill>
                          <a:latin typeface="+mn-lt"/>
                        </a:rPr>
                        <a:t>04</a:t>
                      </a:r>
                    </a:p>
                  </a:txBody>
                  <a:tcPr marL="0"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300" b="0" i="0" u="sng" strike="noStrike" kern="1200" cap="none" spc="0" normalizeH="0" baseline="0" noProof="0" dirty="0">
                          <a:ln>
                            <a:noFill/>
                          </a:ln>
                          <a:solidFill>
                            <a:schemeClr val="bg1"/>
                          </a:solidFill>
                          <a:effectLst/>
                          <a:uLnTx/>
                          <a:uFillTx/>
                          <a:latin typeface="+mn-lt"/>
                          <a:ea typeface="+mn-ea"/>
                          <a:cs typeface="+mn-cs"/>
                        </a:rPr>
                        <a:t>Objectives and Scope</a:t>
                      </a:r>
                    </a:p>
                  </a:txBody>
                  <a:tcPr marL="0"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GB" sz="1300" b="0" u="sng" dirty="0">
                          <a:solidFill>
                            <a:schemeClr val="bg1"/>
                          </a:solidFill>
                          <a:latin typeface="+mn-lt"/>
                        </a:rPr>
                        <a:t>10</a:t>
                      </a:r>
                    </a:p>
                  </a:txBody>
                  <a:tcPr marL="60142"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40729366"/>
                  </a:ext>
                </a:extLst>
              </a:tr>
              <a:tr h="295020">
                <a:tc>
                  <a:txBody>
                    <a:bodyPr/>
                    <a:lstStyle/>
                    <a:p>
                      <a:pPr>
                        <a:lnSpc>
                          <a:spcPct val="70000"/>
                        </a:lnSpc>
                      </a:pPr>
                      <a:r>
                        <a:rPr lang="en-GB" sz="1300" b="0" u="sng" dirty="0">
                          <a:solidFill>
                            <a:schemeClr val="bg1"/>
                          </a:solidFill>
                          <a:latin typeface="+mn-lt"/>
                        </a:rPr>
                        <a:t>05</a:t>
                      </a:r>
                    </a:p>
                  </a:txBody>
                  <a:tcPr marL="0"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300" b="0" i="0" u="sng" strike="noStrike" kern="1200" cap="none" spc="0" normalizeH="0" baseline="0" noProof="0" dirty="0">
                          <a:ln>
                            <a:noFill/>
                          </a:ln>
                          <a:solidFill>
                            <a:schemeClr val="bg1"/>
                          </a:solidFill>
                          <a:effectLst/>
                          <a:uLnTx/>
                          <a:uFillTx/>
                          <a:latin typeface="+mn-lt"/>
                          <a:ea typeface="+mn-ea"/>
                          <a:cs typeface="+mn-cs"/>
                        </a:rPr>
                        <a:t>KPMG Solution Approach</a:t>
                      </a:r>
                    </a:p>
                  </a:txBody>
                  <a:tcPr marL="0"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GB" sz="1300" b="0" u="sng" dirty="0">
                          <a:solidFill>
                            <a:schemeClr val="bg1"/>
                          </a:solidFill>
                          <a:latin typeface="+mn-lt"/>
                        </a:rPr>
                        <a:t>12</a:t>
                      </a:r>
                    </a:p>
                  </a:txBody>
                  <a:tcPr marL="60142"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54748909"/>
                  </a:ext>
                </a:extLst>
              </a:tr>
              <a:tr h="295020">
                <a:tc>
                  <a:txBody>
                    <a:bodyPr/>
                    <a:lstStyle/>
                    <a:p>
                      <a:pPr>
                        <a:lnSpc>
                          <a:spcPct val="70000"/>
                        </a:lnSpc>
                      </a:pPr>
                      <a:r>
                        <a:rPr lang="en-GB" sz="1300" b="0" u="sng" dirty="0">
                          <a:solidFill>
                            <a:schemeClr val="bg1"/>
                          </a:solidFill>
                          <a:latin typeface="+mn-lt"/>
                        </a:rPr>
                        <a:t>06</a:t>
                      </a:r>
                    </a:p>
                  </a:txBody>
                  <a:tcPr marL="0"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300" b="0" i="0" u="sng" strike="noStrike" kern="1200" cap="none" spc="0" normalizeH="0" baseline="0" noProof="0" dirty="0">
                          <a:ln>
                            <a:noFill/>
                          </a:ln>
                          <a:solidFill>
                            <a:schemeClr val="bg1"/>
                          </a:solidFill>
                          <a:effectLst/>
                          <a:uLnTx/>
                          <a:uFillTx/>
                          <a:latin typeface="+mn-lt"/>
                          <a:ea typeface="+mn-ea"/>
                          <a:cs typeface="+mn-cs"/>
                        </a:rPr>
                        <a:t>Purpose &amp; Goals</a:t>
                      </a:r>
                    </a:p>
                  </a:txBody>
                  <a:tcPr marL="0"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GB" sz="1300" b="0" u="sng" dirty="0">
                          <a:solidFill>
                            <a:schemeClr val="bg1"/>
                          </a:solidFill>
                          <a:latin typeface="+mn-lt"/>
                        </a:rPr>
                        <a:t>15</a:t>
                      </a:r>
                    </a:p>
                  </a:txBody>
                  <a:tcPr marL="60142"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23946294"/>
                  </a:ext>
                </a:extLst>
              </a:tr>
              <a:tr h="295020">
                <a:tc>
                  <a:txBody>
                    <a:bodyPr/>
                    <a:lstStyle/>
                    <a:p>
                      <a:pPr>
                        <a:lnSpc>
                          <a:spcPct val="70000"/>
                        </a:lnSpc>
                      </a:pPr>
                      <a:r>
                        <a:rPr lang="en-GB" sz="1300" b="0" u="sng" dirty="0">
                          <a:solidFill>
                            <a:schemeClr val="bg1"/>
                          </a:solidFill>
                          <a:latin typeface="+mn-lt"/>
                        </a:rPr>
                        <a:t>07</a:t>
                      </a:r>
                    </a:p>
                  </a:txBody>
                  <a:tcPr marL="0"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sng" strike="noStrike" kern="1200" cap="none" spc="0" normalizeH="0" baseline="0" noProof="0" dirty="0">
                          <a:ln>
                            <a:noFill/>
                          </a:ln>
                          <a:solidFill>
                            <a:schemeClr val="bg1"/>
                          </a:solidFill>
                          <a:effectLst/>
                          <a:uLnTx/>
                          <a:uFillTx/>
                          <a:latin typeface="+mn-lt"/>
                          <a:ea typeface="+mn-ea"/>
                          <a:cs typeface="+mn-cs"/>
                        </a:rPr>
                        <a:t>High Level Project Plan &amp; Timelines</a:t>
                      </a:r>
                      <a:endParaRPr kumimoji="0" lang="en-GB" sz="1300" b="0" i="0" u="sng" strike="noStrike" kern="1200" cap="none" spc="0" normalizeH="0" baseline="0" noProof="0" dirty="0">
                        <a:ln>
                          <a:noFill/>
                        </a:ln>
                        <a:solidFill>
                          <a:schemeClr val="bg1"/>
                        </a:solidFill>
                        <a:effectLst/>
                        <a:uLnTx/>
                        <a:uFillTx/>
                        <a:latin typeface="+mn-lt"/>
                        <a:ea typeface="+mn-ea"/>
                        <a:cs typeface="+mn-cs"/>
                      </a:endParaRPr>
                    </a:p>
                  </a:txBody>
                  <a:tcPr marL="0"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GB" sz="1300" b="0" u="sng" dirty="0">
                          <a:solidFill>
                            <a:schemeClr val="bg1"/>
                          </a:solidFill>
                          <a:latin typeface="+mn-lt"/>
                        </a:rPr>
                        <a:t>18</a:t>
                      </a:r>
                    </a:p>
                  </a:txBody>
                  <a:tcPr marL="60142"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48404035"/>
                  </a:ext>
                </a:extLst>
              </a:tr>
              <a:tr h="295020">
                <a:tc>
                  <a:txBody>
                    <a:bodyPr/>
                    <a:lstStyle/>
                    <a:p>
                      <a:pPr>
                        <a:lnSpc>
                          <a:spcPct val="70000"/>
                        </a:lnSpc>
                      </a:pPr>
                      <a:r>
                        <a:rPr lang="en-GB" sz="1300" b="0" u="sng" dirty="0">
                          <a:solidFill>
                            <a:schemeClr val="bg1"/>
                          </a:solidFill>
                          <a:latin typeface="+mn-lt"/>
                        </a:rPr>
                        <a:t>08</a:t>
                      </a:r>
                    </a:p>
                  </a:txBody>
                  <a:tcPr marL="0"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u="sng" dirty="0">
                          <a:solidFill>
                            <a:schemeClr val="bg1"/>
                          </a:solidFill>
                        </a:rPr>
                        <a:t>Account discovery &amp; Onboarding Prerequisites</a:t>
                      </a:r>
                      <a:endParaRPr kumimoji="0" lang="en-GB" sz="1300" b="0" i="0" u="sng" strike="noStrike" kern="1200" cap="none" spc="0" normalizeH="0" baseline="0" noProof="0" dirty="0">
                        <a:ln>
                          <a:noFill/>
                        </a:ln>
                        <a:solidFill>
                          <a:schemeClr val="bg1"/>
                        </a:solidFill>
                        <a:effectLst/>
                        <a:uLnTx/>
                        <a:uFillTx/>
                        <a:latin typeface="+mn-lt"/>
                        <a:ea typeface="+mn-ea"/>
                        <a:cs typeface="+mn-cs"/>
                      </a:endParaRPr>
                    </a:p>
                  </a:txBody>
                  <a:tcPr marL="0"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GB" sz="1300" b="0" u="sng" dirty="0">
                          <a:solidFill>
                            <a:schemeClr val="bg1"/>
                          </a:solidFill>
                          <a:latin typeface="+mn-lt"/>
                        </a:rPr>
                        <a:t>21</a:t>
                      </a:r>
                    </a:p>
                  </a:txBody>
                  <a:tcPr marL="60142"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6613727"/>
                  </a:ext>
                </a:extLst>
              </a:tr>
              <a:tr h="295020">
                <a:tc>
                  <a:txBody>
                    <a:bodyPr/>
                    <a:lstStyle/>
                    <a:p>
                      <a:pPr>
                        <a:lnSpc>
                          <a:spcPct val="70000"/>
                        </a:lnSpc>
                      </a:pPr>
                      <a:r>
                        <a:rPr lang="en-GB" sz="1300" b="0" u="sng" dirty="0">
                          <a:solidFill>
                            <a:schemeClr val="bg1"/>
                          </a:solidFill>
                          <a:latin typeface="+mn-lt"/>
                        </a:rPr>
                        <a:t>09</a:t>
                      </a:r>
                    </a:p>
                  </a:txBody>
                  <a:tcPr marL="0"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sng" strike="noStrike" kern="1200" cap="none" spc="0" normalizeH="0" baseline="0" noProof="0" dirty="0">
                          <a:ln>
                            <a:noFill/>
                          </a:ln>
                          <a:solidFill>
                            <a:schemeClr val="bg1"/>
                          </a:solidFill>
                          <a:effectLst/>
                          <a:uLnTx/>
                          <a:uFillTx/>
                          <a:latin typeface="+mn-lt"/>
                          <a:ea typeface="+mn-ea"/>
                          <a:cs typeface="+mn-cs"/>
                        </a:rPr>
                        <a:t>Assumptions, Dependencies and Out of Scope</a:t>
                      </a:r>
                      <a:endParaRPr kumimoji="0" lang="en-GB" sz="1300" b="0" i="0" u="sng" strike="noStrike" kern="1200" cap="none" spc="0" normalizeH="0" baseline="0" noProof="0" dirty="0">
                        <a:ln>
                          <a:noFill/>
                        </a:ln>
                        <a:solidFill>
                          <a:schemeClr val="bg1"/>
                        </a:solidFill>
                        <a:effectLst/>
                        <a:uLnTx/>
                        <a:uFillTx/>
                        <a:latin typeface="+mn-lt"/>
                        <a:ea typeface="+mn-ea"/>
                        <a:cs typeface="+mn-cs"/>
                      </a:endParaRPr>
                    </a:p>
                  </a:txBody>
                  <a:tcPr marL="0"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GB" sz="1300" b="0" u="sng" dirty="0">
                          <a:solidFill>
                            <a:schemeClr val="bg1"/>
                          </a:solidFill>
                          <a:latin typeface="+mn-lt"/>
                        </a:rPr>
                        <a:t>24</a:t>
                      </a:r>
                    </a:p>
                  </a:txBody>
                  <a:tcPr marL="60142"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99645897"/>
                  </a:ext>
                </a:extLst>
              </a:tr>
              <a:tr h="295020">
                <a:tc>
                  <a:txBody>
                    <a:bodyPr/>
                    <a:lstStyle/>
                    <a:p>
                      <a:pPr>
                        <a:lnSpc>
                          <a:spcPct val="70000"/>
                        </a:lnSpc>
                      </a:pPr>
                      <a:r>
                        <a:rPr lang="en-GB" sz="1300" b="0" u="sng" dirty="0">
                          <a:solidFill>
                            <a:schemeClr val="bg1"/>
                          </a:solidFill>
                          <a:latin typeface="+mn-lt"/>
                        </a:rPr>
                        <a:t>10</a:t>
                      </a:r>
                    </a:p>
                  </a:txBody>
                  <a:tcPr marL="0"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300" b="0" i="0" u="sng" strike="noStrike" kern="1200" cap="none" spc="0" normalizeH="0" baseline="0" noProof="0" dirty="0">
                          <a:ln>
                            <a:noFill/>
                          </a:ln>
                          <a:solidFill>
                            <a:schemeClr val="bg1"/>
                          </a:solidFill>
                          <a:effectLst/>
                          <a:uLnTx/>
                          <a:uFillTx/>
                          <a:latin typeface="+mn-lt"/>
                          <a:ea typeface="+mn-ea"/>
                          <a:cs typeface="+mn-cs"/>
                        </a:rPr>
                        <a:t>Key Benefits</a:t>
                      </a:r>
                    </a:p>
                  </a:txBody>
                  <a:tcPr marL="0"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GB" sz="1300" b="0" u="sng" dirty="0">
                          <a:solidFill>
                            <a:schemeClr val="bg1"/>
                          </a:solidFill>
                          <a:latin typeface="+mn-lt"/>
                        </a:rPr>
                        <a:t>30</a:t>
                      </a:r>
                    </a:p>
                  </a:txBody>
                  <a:tcPr marL="60142"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44347412"/>
                  </a:ext>
                </a:extLst>
              </a:tr>
            </a:tbl>
          </a:graphicData>
        </a:graphic>
      </p:graphicFrame>
    </p:spTree>
    <p:extLst>
      <p:ext uri="{BB962C8B-B14F-4D97-AF65-F5344CB8AC3E}">
        <p14:creationId xmlns:p14="http://schemas.microsoft.com/office/powerpoint/2010/main" val="4382896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A36E5A-5668-41FE-BFE6-D6091551F953}"/>
              </a:ext>
            </a:extLst>
          </p:cNvPr>
          <p:cNvSpPr>
            <a:spLocks noGrp="1"/>
          </p:cNvSpPr>
          <p:nvPr>
            <p:ph type="ctrTitle"/>
          </p:nvPr>
        </p:nvSpPr>
        <p:spPr>
          <a:xfrm>
            <a:off x="1274841" y="1717734"/>
            <a:ext cx="5765982" cy="2903488"/>
          </a:xfrm>
        </p:spPr>
        <p:txBody>
          <a:bodyPr/>
          <a:lstStyle/>
          <a:p>
            <a:r>
              <a:rPr lang="en-GB" dirty="0"/>
              <a:t>10</a:t>
            </a:r>
            <a:br>
              <a:rPr lang="en-GB" sz="6600" dirty="0"/>
            </a:br>
            <a:br>
              <a:rPr lang="en-GB" sz="6600" dirty="0"/>
            </a:br>
            <a:r>
              <a:rPr lang="en-GB" sz="6600" dirty="0"/>
              <a:t>Key Benefits</a:t>
            </a:r>
            <a:endParaRPr lang="en-GB" dirty="0"/>
          </a:p>
        </p:txBody>
      </p:sp>
    </p:spTree>
    <p:extLst>
      <p:ext uri="{BB962C8B-B14F-4D97-AF65-F5344CB8AC3E}">
        <p14:creationId xmlns:p14="http://schemas.microsoft.com/office/powerpoint/2010/main" val="32121619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FCE8A8-B643-6A55-FAA0-AE8BBB7A736A}"/>
              </a:ext>
            </a:extLst>
          </p:cNvPr>
          <p:cNvSpPr>
            <a:spLocks noGrp="1"/>
          </p:cNvSpPr>
          <p:nvPr>
            <p:ph type="title"/>
          </p:nvPr>
        </p:nvSpPr>
        <p:spPr>
          <a:xfrm>
            <a:off x="993775" y="476113"/>
            <a:ext cx="10204450" cy="533400"/>
          </a:xfrm>
        </p:spPr>
        <p:txBody>
          <a:bodyPr/>
          <a:lstStyle/>
          <a:p>
            <a:r>
              <a:rPr lang="en-US" sz="4000" dirty="0"/>
              <a:t>Significant Device discovery and Account onboarding Benefits</a:t>
            </a:r>
          </a:p>
        </p:txBody>
      </p:sp>
      <p:grpSp>
        <p:nvGrpSpPr>
          <p:cNvPr id="69" name="Group 68">
            <a:extLst>
              <a:ext uri="{FF2B5EF4-FFF2-40B4-BE49-F238E27FC236}">
                <a16:creationId xmlns:a16="http://schemas.microsoft.com/office/drawing/2014/main" id="{2D44F3D5-405A-046E-AE50-056F4A2078DF}"/>
              </a:ext>
            </a:extLst>
          </p:cNvPr>
          <p:cNvGrpSpPr/>
          <p:nvPr/>
        </p:nvGrpSpPr>
        <p:grpSpPr>
          <a:xfrm>
            <a:off x="993775" y="971550"/>
            <a:ext cx="10490665" cy="5075098"/>
            <a:chOff x="1645426" y="1210301"/>
            <a:chExt cx="9685352" cy="5650572"/>
          </a:xfrm>
        </p:grpSpPr>
        <p:sp>
          <p:nvSpPr>
            <p:cNvPr id="70" name="Rectangle 69">
              <a:extLst>
                <a:ext uri="{FF2B5EF4-FFF2-40B4-BE49-F238E27FC236}">
                  <a16:creationId xmlns:a16="http://schemas.microsoft.com/office/drawing/2014/main" id="{C8E6E6CA-8120-878B-4FD6-A4312C7EC414}"/>
                </a:ext>
              </a:extLst>
            </p:cNvPr>
            <p:cNvSpPr/>
            <p:nvPr/>
          </p:nvSpPr>
          <p:spPr>
            <a:xfrm>
              <a:off x="3890902" y="1210303"/>
              <a:ext cx="2363845" cy="25880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l">
                <a:spcAft>
                  <a:spcPts val="600"/>
                </a:spcAft>
              </a:pPr>
              <a:r>
                <a:rPr lang="en-GB" sz="4400" dirty="0">
                  <a:solidFill>
                    <a:schemeClr val="bg1"/>
                  </a:solidFill>
                  <a:latin typeface="+mj-lt"/>
                </a:rPr>
                <a:t>02 </a:t>
              </a:r>
              <a:r>
                <a:rPr lang="en-US" sz="1200" b="1" u="sng" dirty="0">
                  <a:effectLst/>
                </a:rPr>
                <a:t>Improved compliance</a:t>
              </a:r>
              <a:endParaRPr lang="en-GB" sz="1200" b="1" u="sng" dirty="0">
                <a:solidFill>
                  <a:schemeClr val="bg1"/>
                </a:solidFill>
              </a:endParaRPr>
            </a:p>
            <a:p>
              <a:pPr>
                <a:spcAft>
                  <a:spcPts val="600"/>
                </a:spcAft>
              </a:pPr>
              <a:r>
                <a:rPr lang="en-US" sz="1200" dirty="0">
                  <a:effectLst/>
                </a:rPr>
                <a:t>Device discovery and account onboarding can help to ensure that all privileged accounts and devices are compliant with security policies and regulations.</a:t>
              </a:r>
            </a:p>
            <a:p>
              <a:pPr algn="l">
                <a:spcAft>
                  <a:spcPts val="600"/>
                </a:spcAft>
              </a:pPr>
              <a:endParaRPr lang="en-GB" sz="1200" dirty="0">
                <a:solidFill>
                  <a:schemeClr val="bg1"/>
                </a:solidFill>
              </a:endParaRPr>
            </a:p>
          </p:txBody>
        </p:sp>
        <p:sp>
          <p:nvSpPr>
            <p:cNvPr id="71" name="Rectangle 70">
              <a:extLst>
                <a:ext uri="{FF2B5EF4-FFF2-40B4-BE49-F238E27FC236}">
                  <a16:creationId xmlns:a16="http://schemas.microsoft.com/office/drawing/2014/main" id="{B50C765A-5F44-772A-37C5-F619E9366443}"/>
                </a:ext>
              </a:extLst>
            </p:cNvPr>
            <p:cNvSpPr/>
            <p:nvPr/>
          </p:nvSpPr>
          <p:spPr>
            <a:xfrm>
              <a:off x="1645426" y="1213186"/>
              <a:ext cx="2241434" cy="258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l">
                <a:spcAft>
                  <a:spcPts val="600"/>
                </a:spcAft>
              </a:pPr>
              <a:r>
                <a:rPr lang="en-GB" sz="4400" dirty="0">
                  <a:solidFill>
                    <a:schemeClr val="bg1"/>
                  </a:solidFill>
                  <a:latin typeface="+mj-lt"/>
                </a:rPr>
                <a:t>01 </a:t>
              </a:r>
              <a:r>
                <a:rPr lang="en-US" sz="1200" b="1" u="sng" dirty="0">
                  <a:effectLst/>
                </a:rPr>
                <a:t>Reduced risk of unauthorized access</a:t>
              </a:r>
            </a:p>
            <a:p>
              <a:pPr algn="l">
                <a:spcAft>
                  <a:spcPts val="600"/>
                </a:spcAft>
              </a:pPr>
              <a:r>
                <a:rPr lang="en-US" sz="1200" dirty="0">
                  <a:effectLst/>
                </a:rPr>
                <a:t>Device discovery and account onboarding can help to identify and onboard all privileged accounts and devices, which can help to reduce the risk of unauthorized access</a:t>
              </a:r>
            </a:p>
            <a:p>
              <a:pPr algn="l">
                <a:spcAft>
                  <a:spcPts val="600"/>
                </a:spcAft>
              </a:pPr>
              <a:endParaRPr lang="en-US" sz="1200" dirty="0"/>
            </a:p>
            <a:p>
              <a:pPr algn="l">
                <a:spcAft>
                  <a:spcPts val="600"/>
                </a:spcAft>
              </a:pPr>
              <a:endParaRPr lang="en-US" sz="1200" dirty="0">
                <a:effectLst/>
              </a:endParaRPr>
            </a:p>
            <a:p>
              <a:pPr algn="l">
                <a:spcAft>
                  <a:spcPts val="600"/>
                </a:spcAft>
              </a:pPr>
              <a:endParaRPr lang="en-US" sz="1300" u="sng" dirty="0">
                <a:effectLst/>
              </a:endParaRPr>
            </a:p>
            <a:p>
              <a:pPr algn="l">
                <a:spcAft>
                  <a:spcPts val="600"/>
                </a:spcAft>
              </a:pPr>
              <a:endParaRPr lang="en-US" sz="1300" u="sng" dirty="0">
                <a:solidFill>
                  <a:schemeClr val="bg1"/>
                </a:solidFill>
              </a:endParaRPr>
            </a:p>
            <a:p>
              <a:pPr algn="l">
                <a:spcAft>
                  <a:spcPts val="600"/>
                </a:spcAft>
              </a:pPr>
              <a:endParaRPr lang="en-US" sz="1300" dirty="0">
                <a:solidFill>
                  <a:schemeClr val="bg1"/>
                </a:solidFill>
              </a:endParaRPr>
            </a:p>
            <a:p>
              <a:pPr algn="l">
                <a:spcAft>
                  <a:spcPts val="600"/>
                </a:spcAft>
              </a:pPr>
              <a:endParaRPr lang="en-US" sz="1300" dirty="0">
                <a:solidFill>
                  <a:schemeClr val="bg1"/>
                </a:solidFill>
              </a:endParaRPr>
            </a:p>
            <a:p>
              <a:pPr algn="l">
                <a:spcAft>
                  <a:spcPts val="600"/>
                </a:spcAft>
              </a:pPr>
              <a:endParaRPr lang="en-GB" sz="1300" dirty="0">
                <a:solidFill>
                  <a:schemeClr val="bg1"/>
                </a:solidFill>
              </a:endParaRPr>
            </a:p>
            <a:p>
              <a:pPr algn="l">
                <a:spcAft>
                  <a:spcPts val="600"/>
                </a:spcAft>
              </a:pPr>
              <a:endParaRPr lang="en-GB" sz="1200" dirty="0">
                <a:solidFill>
                  <a:schemeClr val="bg1"/>
                </a:solidFill>
              </a:endParaRPr>
            </a:p>
          </p:txBody>
        </p:sp>
        <p:sp>
          <p:nvSpPr>
            <p:cNvPr id="72" name="Rectangle 71">
              <a:extLst>
                <a:ext uri="{FF2B5EF4-FFF2-40B4-BE49-F238E27FC236}">
                  <a16:creationId xmlns:a16="http://schemas.microsoft.com/office/drawing/2014/main" id="{429FD6BC-0984-9321-FE11-6B8DC2CBE28B}"/>
                </a:ext>
              </a:extLst>
            </p:cNvPr>
            <p:cNvSpPr/>
            <p:nvPr/>
          </p:nvSpPr>
          <p:spPr>
            <a:xfrm>
              <a:off x="1646892" y="3854072"/>
              <a:ext cx="2219789" cy="30068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l">
                <a:spcAft>
                  <a:spcPts val="600"/>
                </a:spcAft>
              </a:pPr>
              <a:r>
                <a:rPr lang="en-GB" sz="4400" dirty="0">
                  <a:solidFill>
                    <a:schemeClr val="bg1"/>
                  </a:solidFill>
                  <a:latin typeface="+mj-lt"/>
                </a:rPr>
                <a:t>05 </a:t>
              </a:r>
              <a:r>
                <a:rPr lang="en-US" sz="1300" b="1" u="sng" dirty="0">
                  <a:effectLst/>
                </a:rPr>
                <a:t>Centralized management</a:t>
              </a:r>
              <a:endParaRPr lang="en-GB" sz="1300" b="1" u="sng" dirty="0">
                <a:solidFill>
                  <a:schemeClr val="bg1"/>
                </a:solidFill>
              </a:endParaRPr>
            </a:p>
            <a:p>
              <a:pPr algn="l">
                <a:spcAft>
                  <a:spcPts val="600"/>
                </a:spcAft>
              </a:pPr>
              <a:r>
                <a:rPr lang="en-US" sz="1300" dirty="0">
                  <a:effectLst/>
                </a:rPr>
                <a:t>Device discovery and account onboarding can be centrally managed, which can help to simplify the management of privileged accounts </a:t>
              </a:r>
              <a:r>
                <a:rPr lang="en-US" sz="1300" dirty="0">
                  <a:effectLst/>
                  <a:latin typeface="Google Sans"/>
                </a:rPr>
                <a:t>and devices.</a:t>
              </a:r>
            </a:p>
          </p:txBody>
        </p:sp>
        <p:sp>
          <p:nvSpPr>
            <p:cNvPr id="73" name="Rectangle 72">
              <a:extLst>
                <a:ext uri="{FF2B5EF4-FFF2-40B4-BE49-F238E27FC236}">
                  <a16:creationId xmlns:a16="http://schemas.microsoft.com/office/drawing/2014/main" id="{EA2AA405-9A37-1F44-AE64-0458BD32B099}"/>
                </a:ext>
              </a:extLst>
            </p:cNvPr>
            <p:cNvSpPr/>
            <p:nvPr/>
          </p:nvSpPr>
          <p:spPr>
            <a:xfrm>
              <a:off x="6282909" y="1210302"/>
              <a:ext cx="2651821" cy="25880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spcAft>
                  <a:spcPts val="600"/>
                </a:spcAft>
              </a:pPr>
              <a:r>
                <a:rPr lang="en-GB" sz="4400" dirty="0">
                  <a:solidFill>
                    <a:schemeClr val="bg1"/>
                  </a:solidFill>
                  <a:latin typeface="+mj-lt"/>
                </a:rPr>
                <a:t>03 </a:t>
              </a:r>
              <a:r>
                <a:rPr lang="en-US" sz="1300" b="1" u="sng" dirty="0">
                  <a:effectLst/>
                </a:rPr>
                <a:t>Increased visibility and control</a:t>
              </a:r>
              <a:r>
                <a:rPr lang="en-GB" sz="1300" b="1" u="sng" dirty="0">
                  <a:solidFill>
                    <a:schemeClr val="bg1"/>
                  </a:solidFill>
                  <a:effectLst/>
                </a:rPr>
                <a:t> </a:t>
              </a:r>
            </a:p>
            <a:p>
              <a:pPr>
                <a:spcAft>
                  <a:spcPts val="600"/>
                </a:spcAft>
              </a:pPr>
              <a:r>
                <a:rPr lang="en-US" sz="1250" dirty="0">
                  <a:effectLst/>
                </a:rPr>
                <a:t>Device discovery &amp; account onboarding can help to improve visibility and control over privileged accounts &amp; devices, which can help to detect &amp; respond to security incidents more quickly.</a:t>
              </a:r>
            </a:p>
          </p:txBody>
        </p:sp>
        <p:sp>
          <p:nvSpPr>
            <p:cNvPr id="74" name="Rectangle 73">
              <a:extLst>
                <a:ext uri="{FF2B5EF4-FFF2-40B4-BE49-F238E27FC236}">
                  <a16:creationId xmlns:a16="http://schemas.microsoft.com/office/drawing/2014/main" id="{53D199EE-94CD-7B5F-24E7-F9F5A5321296}"/>
                </a:ext>
              </a:extLst>
            </p:cNvPr>
            <p:cNvSpPr/>
            <p:nvPr/>
          </p:nvSpPr>
          <p:spPr>
            <a:xfrm>
              <a:off x="9010143" y="1232211"/>
              <a:ext cx="2320635" cy="2582254"/>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l">
                <a:spcAft>
                  <a:spcPts val="600"/>
                </a:spcAft>
              </a:pPr>
              <a:r>
                <a:rPr lang="en-GB" sz="4400" dirty="0">
                  <a:solidFill>
                    <a:schemeClr val="bg1"/>
                  </a:solidFill>
                  <a:latin typeface="+mj-lt"/>
                </a:rPr>
                <a:t>04</a:t>
              </a:r>
              <a:r>
                <a:rPr lang="en-GB" sz="4400" dirty="0">
                  <a:solidFill>
                    <a:schemeClr val="tx2"/>
                  </a:solidFill>
                  <a:latin typeface="+mj-lt"/>
                </a:rPr>
                <a:t> </a:t>
              </a:r>
              <a:r>
                <a:rPr lang="en-US" sz="1300" b="1" u="sng" dirty="0">
                  <a:effectLst/>
                </a:rPr>
                <a:t>Automated workflows</a:t>
              </a:r>
              <a:endParaRPr lang="en-GB" sz="1300" b="1" u="sng" dirty="0">
                <a:solidFill>
                  <a:schemeClr val="tx2"/>
                </a:solidFill>
              </a:endParaRPr>
            </a:p>
            <a:p>
              <a:pPr>
                <a:spcAft>
                  <a:spcPts val="600"/>
                </a:spcAft>
              </a:pPr>
              <a:r>
                <a:rPr lang="en-US" sz="1300" dirty="0">
                  <a:effectLst/>
                </a:rPr>
                <a:t>Device discovery and account onboarding can be automated, which can save time and resources.</a:t>
              </a:r>
              <a:endParaRPr lang="en-GB" sz="1300" dirty="0">
                <a:solidFill>
                  <a:schemeClr val="bg1"/>
                </a:solidFill>
              </a:endParaRPr>
            </a:p>
          </p:txBody>
        </p:sp>
        <p:sp>
          <p:nvSpPr>
            <p:cNvPr id="75" name="Rectangle 74">
              <a:extLst>
                <a:ext uri="{FF2B5EF4-FFF2-40B4-BE49-F238E27FC236}">
                  <a16:creationId xmlns:a16="http://schemas.microsoft.com/office/drawing/2014/main" id="{CE525D82-F626-E7E3-21BF-F1923B7472B9}"/>
                </a:ext>
              </a:extLst>
            </p:cNvPr>
            <p:cNvSpPr/>
            <p:nvPr/>
          </p:nvSpPr>
          <p:spPr>
            <a:xfrm>
              <a:off x="3591439" y="1210301"/>
              <a:ext cx="287336" cy="28733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a:solidFill>
                  <a:schemeClr val="bg1"/>
                </a:solidFill>
              </a:endParaRPr>
            </a:p>
          </p:txBody>
        </p:sp>
        <p:sp>
          <p:nvSpPr>
            <p:cNvPr id="77" name="Rectangle 76">
              <a:extLst>
                <a:ext uri="{FF2B5EF4-FFF2-40B4-BE49-F238E27FC236}">
                  <a16:creationId xmlns:a16="http://schemas.microsoft.com/office/drawing/2014/main" id="{B6F699A6-9DF8-9654-1762-F5D7A0327B1A}"/>
                </a:ext>
              </a:extLst>
            </p:cNvPr>
            <p:cNvSpPr/>
            <p:nvPr/>
          </p:nvSpPr>
          <p:spPr>
            <a:xfrm>
              <a:off x="3592720" y="3850225"/>
              <a:ext cx="274693" cy="4347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a:solidFill>
                  <a:schemeClr val="bg1"/>
                </a:solidFill>
              </a:endParaRPr>
            </a:p>
          </p:txBody>
        </p:sp>
      </p:grpSp>
      <p:sp>
        <p:nvSpPr>
          <p:cNvPr id="2" name="Rectangle 1">
            <a:extLst>
              <a:ext uri="{FF2B5EF4-FFF2-40B4-BE49-F238E27FC236}">
                <a16:creationId xmlns:a16="http://schemas.microsoft.com/office/drawing/2014/main" id="{4DE77B85-1BA0-4340-85B8-9F0BC17748DA}"/>
              </a:ext>
            </a:extLst>
          </p:cNvPr>
          <p:cNvSpPr/>
          <p:nvPr/>
        </p:nvSpPr>
        <p:spPr>
          <a:xfrm>
            <a:off x="3452766" y="3333954"/>
            <a:ext cx="2533584" cy="2712694"/>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l">
              <a:spcAft>
                <a:spcPts val="600"/>
              </a:spcAft>
            </a:pPr>
            <a:r>
              <a:rPr lang="en-GB" sz="4000" dirty="0">
                <a:solidFill>
                  <a:schemeClr val="bg1"/>
                </a:solidFill>
                <a:latin typeface="+mj-lt"/>
              </a:rPr>
              <a:t>06</a:t>
            </a:r>
            <a:r>
              <a:rPr lang="en-GB" sz="1300" dirty="0">
                <a:solidFill>
                  <a:schemeClr val="bg1"/>
                </a:solidFill>
                <a:latin typeface="+mj-lt"/>
              </a:rPr>
              <a:t> </a:t>
            </a:r>
            <a:r>
              <a:rPr lang="en-US" sz="1300" u="sng" dirty="0">
                <a:solidFill>
                  <a:schemeClr val="bg1"/>
                </a:solidFill>
                <a:effectLst/>
              </a:rPr>
              <a:t>Improved operational efficiency </a:t>
            </a:r>
            <a:r>
              <a:rPr lang="en-US" sz="1300" dirty="0">
                <a:solidFill>
                  <a:schemeClr val="bg1"/>
                </a:solidFill>
                <a:effectLst/>
              </a:rPr>
              <a:t>CyberArk PAM can help you to streamline the management of privileged accounts. This can free up your IT staff to focus on other tasks, such as improving your security posture risk and to take steps to mitigate it</a:t>
            </a:r>
          </a:p>
        </p:txBody>
      </p:sp>
      <p:sp>
        <p:nvSpPr>
          <p:cNvPr id="6" name="Rectangle 5">
            <a:extLst>
              <a:ext uri="{FF2B5EF4-FFF2-40B4-BE49-F238E27FC236}">
                <a16:creationId xmlns:a16="http://schemas.microsoft.com/office/drawing/2014/main" id="{C1D1619E-4D17-1308-65E8-B0164E7F21F6}"/>
              </a:ext>
            </a:extLst>
          </p:cNvPr>
          <p:cNvSpPr/>
          <p:nvPr/>
        </p:nvSpPr>
        <p:spPr>
          <a:xfrm>
            <a:off x="6038600" y="3333954"/>
            <a:ext cx="2471786" cy="2712694"/>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l">
              <a:spcAft>
                <a:spcPts val="600"/>
              </a:spcAft>
            </a:pPr>
            <a:r>
              <a:rPr lang="en-GB" sz="4400" dirty="0">
                <a:solidFill>
                  <a:schemeClr val="bg1"/>
                </a:solidFill>
                <a:latin typeface="+mj-lt"/>
              </a:rPr>
              <a:t>07</a:t>
            </a:r>
            <a:r>
              <a:rPr lang="en-GB" sz="1300" dirty="0">
                <a:solidFill>
                  <a:schemeClr val="bg1"/>
                </a:solidFill>
              </a:rPr>
              <a:t> </a:t>
            </a:r>
            <a:r>
              <a:rPr lang="en-US" sz="1300" u="sng" dirty="0">
                <a:solidFill>
                  <a:schemeClr val="bg1"/>
                </a:solidFill>
                <a:effectLst/>
              </a:rPr>
              <a:t>Reduced risk of data breaches </a:t>
            </a:r>
            <a:r>
              <a:rPr lang="en-US" sz="1300" dirty="0">
                <a:solidFill>
                  <a:schemeClr val="bg1"/>
                </a:solidFill>
                <a:effectLst/>
              </a:rPr>
              <a:t>By centralizing the management and control of privileged accounts, can help to reduce the risk of data breaches. This is because it can make it more difficult for attackers to gain unauthorized access to these accounts</a:t>
            </a:r>
          </a:p>
        </p:txBody>
      </p:sp>
      <p:sp>
        <p:nvSpPr>
          <p:cNvPr id="7" name="Rectangle 6">
            <a:extLst>
              <a:ext uri="{FF2B5EF4-FFF2-40B4-BE49-F238E27FC236}">
                <a16:creationId xmlns:a16="http://schemas.microsoft.com/office/drawing/2014/main" id="{B84EA65E-3BC8-95E5-461D-6E964D09392E}"/>
              </a:ext>
            </a:extLst>
          </p:cNvPr>
          <p:cNvSpPr/>
          <p:nvPr/>
        </p:nvSpPr>
        <p:spPr>
          <a:xfrm>
            <a:off x="8612127" y="3346070"/>
            <a:ext cx="2872313" cy="2700578"/>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nchorCtr="0"/>
          <a:lstStyle/>
          <a:p>
            <a:pPr algn="l">
              <a:spcAft>
                <a:spcPts val="600"/>
              </a:spcAft>
            </a:pPr>
            <a:r>
              <a:rPr lang="en-GB" sz="4000" dirty="0">
                <a:solidFill>
                  <a:schemeClr val="bg1"/>
                </a:solidFill>
                <a:latin typeface="+mj-lt"/>
              </a:rPr>
              <a:t>08</a:t>
            </a:r>
            <a:r>
              <a:rPr lang="en-GB" sz="1300" dirty="0">
                <a:solidFill>
                  <a:schemeClr val="bg1"/>
                </a:solidFill>
                <a:latin typeface="+mj-lt"/>
              </a:rPr>
              <a:t> </a:t>
            </a:r>
            <a:r>
              <a:rPr lang="en-US" sz="1300" u="sng" dirty="0">
                <a:solidFill>
                  <a:schemeClr val="bg1"/>
                </a:solidFill>
                <a:effectLst/>
              </a:rPr>
              <a:t>Improved security posture</a:t>
            </a:r>
          </a:p>
          <a:p>
            <a:pPr algn="l">
              <a:spcAft>
                <a:spcPts val="600"/>
              </a:spcAft>
            </a:pPr>
            <a:r>
              <a:rPr lang="en-US" sz="1300" dirty="0">
                <a:solidFill>
                  <a:schemeClr val="bg1"/>
                </a:solidFill>
                <a:effectLst/>
              </a:rPr>
              <a:t>By onboarding all of your privileged accounts into CyberArk PAM, you can centralize their management and control. This can help to improve your security posture by reducing the risk of unauthorized access to these accounts. Risk and to take steps to mitigate it</a:t>
            </a:r>
          </a:p>
        </p:txBody>
      </p:sp>
      <p:sp>
        <p:nvSpPr>
          <p:cNvPr id="8" name="Rectangle 7">
            <a:extLst>
              <a:ext uri="{FF2B5EF4-FFF2-40B4-BE49-F238E27FC236}">
                <a16:creationId xmlns:a16="http://schemas.microsoft.com/office/drawing/2014/main" id="{A4157F25-7E34-24C5-2E2B-25D4611E44E8}"/>
              </a:ext>
            </a:extLst>
          </p:cNvPr>
          <p:cNvSpPr/>
          <p:nvPr/>
        </p:nvSpPr>
        <p:spPr>
          <a:xfrm>
            <a:off x="11172162" y="979360"/>
            <a:ext cx="297533" cy="3904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a:solidFill>
                <a:schemeClr val="bg1"/>
              </a:solidFill>
            </a:endParaRPr>
          </a:p>
        </p:txBody>
      </p:sp>
      <p:sp>
        <p:nvSpPr>
          <p:cNvPr id="9" name="Rectangle 8">
            <a:extLst>
              <a:ext uri="{FF2B5EF4-FFF2-40B4-BE49-F238E27FC236}">
                <a16:creationId xmlns:a16="http://schemas.microsoft.com/office/drawing/2014/main" id="{B09AEC79-AD6C-0CAD-3C1E-A69B712A1C7D}"/>
              </a:ext>
            </a:extLst>
          </p:cNvPr>
          <p:cNvSpPr/>
          <p:nvPr/>
        </p:nvSpPr>
        <p:spPr>
          <a:xfrm>
            <a:off x="11172163" y="3346070"/>
            <a:ext cx="297533" cy="3904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a:solidFill>
                <a:schemeClr val="bg1"/>
              </a:solidFill>
            </a:endParaRPr>
          </a:p>
        </p:txBody>
      </p:sp>
      <p:sp>
        <p:nvSpPr>
          <p:cNvPr id="10" name="Rectangle 9">
            <a:extLst>
              <a:ext uri="{FF2B5EF4-FFF2-40B4-BE49-F238E27FC236}">
                <a16:creationId xmlns:a16="http://schemas.microsoft.com/office/drawing/2014/main" id="{F2B43EA0-9072-633D-D699-46017E50A390}"/>
              </a:ext>
            </a:extLst>
          </p:cNvPr>
          <p:cNvSpPr/>
          <p:nvPr/>
        </p:nvSpPr>
        <p:spPr>
          <a:xfrm>
            <a:off x="5688817" y="3332876"/>
            <a:ext cx="297533" cy="3904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a:solidFill>
                <a:schemeClr val="bg1"/>
              </a:solidFill>
            </a:endParaRPr>
          </a:p>
        </p:txBody>
      </p:sp>
      <p:sp>
        <p:nvSpPr>
          <p:cNvPr id="15" name="Rectangle 14">
            <a:extLst>
              <a:ext uri="{FF2B5EF4-FFF2-40B4-BE49-F238E27FC236}">
                <a16:creationId xmlns:a16="http://schemas.microsoft.com/office/drawing/2014/main" id="{642969C3-0F80-138E-08A1-C971D4664BB6}"/>
              </a:ext>
            </a:extLst>
          </p:cNvPr>
          <p:cNvSpPr/>
          <p:nvPr/>
        </p:nvSpPr>
        <p:spPr>
          <a:xfrm>
            <a:off x="5670235" y="971550"/>
            <a:ext cx="311227" cy="25807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a:solidFill>
                <a:schemeClr val="bg1"/>
              </a:solidFill>
            </a:endParaRPr>
          </a:p>
        </p:txBody>
      </p:sp>
      <p:sp>
        <p:nvSpPr>
          <p:cNvPr id="16" name="Rectangle 15">
            <a:extLst>
              <a:ext uri="{FF2B5EF4-FFF2-40B4-BE49-F238E27FC236}">
                <a16:creationId xmlns:a16="http://schemas.microsoft.com/office/drawing/2014/main" id="{CED86EB9-0FE6-B2F3-E871-BC855FCAD761}"/>
              </a:ext>
            </a:extLst>
          </p:cNvPr>
          <p:cNvSpPr/>
          <p:nvPr/>
        </p:nvSpPr>
        <p:spPr>
          <a:xfrm>
            <a:off x="8199159" y="3342615"/>
            <a:ext cx="311227" cy="25807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a:solidFill>
                <a:schemeClr val="bg1"/>
              </a:solidFill>
            </a:endParaRPr>
          </a:p>
        </p:txBody>
      </p:sp>
      <p:sp>
        <p:nvSpPr>
          <p:cNvPr id="17" name="Rectangle 16">
            <a:extLst>
              <a:ext uri="{FF2B5EF4-FFF2-40B4-BE49-F238E27FC236}">
                <a16:creationId xmlns:a16="http://schemas.microsoft.com/office/drawing/2014/main" id="{D0CCCFDF-55B6-60F5-5A7F-4DF933022293}"/>
              </a:ext>
            </a:extLst>
          </p:cNvPr>
          <p:cNvSpPr/>
          <p:nvPr/>
        </p:nvSpPr>
        <p:spPr>
          <a:xfrm>
            <a:off x="8577939" y="971550"/>
            <a:ext cx="311227" cy="25807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dirty="0">
              <a:solidFill>
                <a:schemeClr val="bg1"/>
              </a:solidFill>
            </a:endParaRPr>
          </a:p>
        </p:txBody>
      </p:sp>
    </p:spTree>
    <p:extLst>
      <p:ext uri="{BB962C8B-B14F-4D97-AF65-F5344CB8AC3E}">
        <p14:creationId xmlns:p14="http://schemas.microsoft.com/office/powerpoint/2010/main" val="29109420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EEA471-6A52-47BC-8B3C-F5BB3B547B3B}"/>
              </a:ext>
            </a:extLst>
          </p:cNvPr>
          <p:cNvSpPr>
            <a:spLocks noGrp="1"/>
          </p:cNvSpPr>
          <p:nvPr>
            <p:ph type="body" sz="quarter" idx="14"/>
          </p:nvPr>
        </p:nvSpPr>
        <p:spPr>
          <a:xfrm>
            <a:off x="989012" y="3351965"/>
            <a:ext cx="2411738" cy="119064"/>
          </a:xfrm>
        </p:spPr>
        <p:txBody>
          <a:bodyPr/>
          <a:lstStyle/>
          <a:p>
            <a:r>
              <a:rPr lang="en-GB" dirty="0"/>
              <a:t>kpmg.com/social media</a:t>
            </a:r>
            <a:endParaRPr lang="en-GB" dirty="0">
              <a:hlinkClick r:id="rId3"/>
            </a:endParaRPr>
          </a:p>
          <a:p>
            <a:endParaRPr lang="en-GB" dirty="0">
              <a:hlinkClick r:id="rId3"/>
            </a:endParaRPr>
          </a:p>
        </p:txBody>
      </p:sp>
      <p:sp>
        <p:nvSpPr>
          <p:cNvPr id="4" name="Text Placeholder 39">
            <a:extLst>
              <a:ext uri="{FF2B5EF4-FFF2-40B4-BE49-F238E27FC236}">
                <a16:creationId xmlns:a16="http://schemas.microsoft.com/office/drawing/2014/main" id="{90960A18-A1B2-4883-B353-C366E4041B44}"/>
              </a:ext>
            </a:extLst>
          </p:cNvPr>
          <p:cNvSpPr txBox="1">
            <a:spLocks/>
          </p:cNvSpPr>
          <p:nvPr/>
        </p:nvSpPr>
        <p:spPr>
          <a:xfrm>
            <a:off x="989012" y="1330325"/>
            <a:ext cx="7927066" cy="389255"/>
          </a:xfrm>
          <a:prstGeom prst="rect">
            <a:avLst/>
          </a:prstGeom>
        </p:spPr>
        <p:txBody>
          <a:bodyPr vert="horz" wrap="square" lIns="0" tIns="0" rIns="0" bIns="0" rtlCol="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spcBef>
                <a:spcPts val="0"/>
              </a:spcBef>
              <a:spcAft>
                <a:spcPts val="0"/>
              </a:spcAft>
            </a:pPr>
            <a:r>
              <a:rPr lang="en-US" sz="4500" dirty="0">
                <a:solidFill>
                  <a:schemeClr val="bg1"/>
                </a:solidFill>
                <a:effectLst/>
                <a:latin typeface="+mj-lt"/>
                <a:ea typeface="Times New Roman" panose="02020603050405020304" pitchFamily="18" charset="0"/>
                <a:cs typeface="Times New Roman" panose="02020603050405020304" pitchFamily="18" charset="0"/>
              </a:rPr>
              <a:t>Thank You!</a:t>
            </a:r>
          </a:p>
        </p:txBody>
      </p:sp>
      <p:sp>
        <p:nvSpPr>
          <p:cNvPr id="6" name="Text Placeholder 1">
            <a:extLst>
              <a:ext uri="{FF2B5EF4-FFF2-40B4-BE49-F238E27FC236}">
                <a16:creationId xmlns:a16="http://schemas.microsoft.com/office/drawing/2014/main" id="{36E8B93A-6829-4EB0-9569-77043246CBEE}"/>
              </a:ext>
            </a:extLst>
          </p:cNvPr>
          <p:cNvSpPr txBox="1">
            <a:spLocks/>
          </p:cNvSpPr>
          <p:nvPr>
            <p:custDataLst>
              <p:tags r:id="rId1"/>
            </p:custDataLst>
          </p:nvPr>
        </p:nvSpPr>
        <p:spPr>
          <a:xfrm>
            <a:off x="989012" y="5103414"/>
            <a:ext cx="6660000" cy="531842"/>
          </a:xfrm>
          <a:prstGeom prst="rect">
            <a:avLst/>
          </a:prstGeom>
        </p:spPr>
        <p:txBody>
          <a:bodyPr vert="horz" lIns="0" tIns="0" rIns="0" bIns="0" rtlCol="0" anchor="b" anchorCtr="0">
            <a:noAutofit/>
          </a:bodyPr>
          <a:lstStyle>
            <a:lvl1pPr marL="0" indent="0" algn="l" defTabSz="914400" rtl="0" eaLnBrk="1" latinLnBrk="0" hangingPunct="1">
              <a:lnSpc>
                <a:spcPct val="100000"/>
              </a:lnSpc>
              <a:spcBef>
                <a:spcPts val="0"/>
              </a:spcBef>
              <a:spcAft>
                <a:spcPts val="1000"/>
              </a:spcAft>
              <a:buFontTx/>
              <a:buNone/>
              <a:defRPr sz="900" b="0" kern="1200">
                <a:solidFill>
                  <a:schemeClr val="bg1"/>
                </a:solidFill>
                <a:latin typeface="+mn-lt"/>
                <a:ea typeface="+mn-ea"/>
                <a:cs typeface="+mn-cs"/>
              </a:defRPr>
            </a:lvl1pPr>
            <a:lvl2pPr marL="0" indent="0" algn="l" defTabSz="914400" rtl="0" eaLnBrk="1" latinLnBrk="0" hangingPunct="1">
              <a:lnSpc>
                <a:spcPct val="100000"/>
              </a:lnSpc>
              <a:spcBef>
                <a:spcPts val="0"/>
              </a:spcBef>
              <a:spcAft>
                <a:spcPts val="1000"/>
              </a:spcAft>
              <a:buFontTx/>
              <a:buNone/>
              <a:defRPr sz="900" b="0" kern="1200">
                <a:solidFill>
                  <a:schemeClr val="bg1"/>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a:solidFill>
                  <a:schemeClr val="accent2"/>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a:solidFill>
                  <a:schemeClr val="accent2"/>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baseline="0">
                <a:solidFill>
                  <a:schemeClr val="accent2"/>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r>
              <a:rPr lang="en-US" dirty="0"/>
              <a:t>© [year] [legal member firm name], a [jurisdiction] [legal structure] and a member firm of the KPMG global organization of independent member firms affiliated with KPMG International Limited, a private English company limited by guarantee. All rights reserved.</a:t>
            </a:r>
          </a:p>
        </p:txBody>
      </p:sp>
      <p:sp>
        <p:nvSpPr>
          <p:cNvPr id="15" name="Text Placeholder 7">
            <a:extLst>
              <a:ext uri="{FF2B5EF4-FFF2-40B4-BE49-F238E27FC236}">
                <a16:creationId xmlns:a16="http://schemas.microsoft.com/office/drawing/2014/main" id="{175FF21D-DCA7-4F66-B360-5ED92D9871D7}"/>
              </a:ext>
            </a:extLst>
          </p:cNvPr>
          <p:cNvSpPr>
            <a:spLocks noGrp="1"/>
          </p:cNvSpPr>
          <p:nvPr>
            <p:ph type="body" sz="quarter" idx="10"/>
          </p:nvPr>
        </p:nvSpPr>
        <p:spPr>
          <a:xfrm>
            <a:off x="989012" y="3648851"/>
            <a:ext cx="6255182" cy="993487"/>
          </a:xfrm>
        </p:spPr>
        <p:txBody>
          <a:bodyPr/>
          <a:lstStyle/>
          <a:p>
            <a:r>
              <a:rPr lang="en-US" dirty="0"/>
              <a:t>The information contained herein is of a general nature and is not intended to address the circumstances of any particular individual or entity. Although we endeavor to provide accurate and timely information, there can be no guarantee that such information is accurate as of the date it is received or that it will continue to be accurate in the future. No one should act on such information without appropriate professional advice after a thorough examination of the particular situation.</a:t>
            </a:r>
          </a:p>
          <a:p>
            <a:r>
              <a:rPr lang="en-US" dirty="0"/>
              <a:t>The KPMG name and logo are trademarks used under license by the independent member firms of the KPMG global organization.</a:t>
            </a:r>
          </a:p>
        </p:txBody>
      </p:sp>
    </p:spTree>
    <p:extLst>
      <p:ext uri="{BB962C8B-B14F-4D97-AF65-F5344CB8AC3E}">
        <p14:creationId xmlns:p14="http://schemas.microsoft.com/office/powerpoint/2010/main" val="171610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A36E5A-5668-41FE-BFE6-D6091551F953}"/>
              </a:ext>
            </a:extLst>
          </p:cNvPr>
          <p:cNvSpPr>
            <a:spLocks noGrp="1"/>
          </p:cNvSpPr>
          <p:nvPr>
            <p:ph type="ctrTitle"/>
          </p:nvPr>
        </p:nvSpPr>
        <p:spPr>
          <a:xfrm>
            <a:off x="1274841" y="1717734"/>
            <a:ext cx="5765982" cy="2903488"/>
          </a:xfrm>
        </p:spPr>
        <p:txBody>
          <a:bodyPr/>
          <a:lstStyle/>
          <a:p>
            <a:r>
              <a:rPr lang="en-GB" sz="6600" dirty="0"/>
              <a:t>01</a:t>
            </a:r>
            <a:br>
              <a:rPr lang="en-GB" sz="6600" dirty="0"/>
            </a:br>
            <a:br>
              <a:rPr lang="en-GB" sz="6600" dirty="0"/>
            </a:br>
            <a:r>
              <a:rPr lang="en-GB" sz="6600" dirty="0"/>
              <a:t>Executive Summary</a:t>
            </a:r>
            <a:endParaRPr lang="en-GB" dirty="0"/>
          </a:p>
        </p:txBody>
      </p:sp>
    </p:spTree>
    <p:extLst>
      <p:ext uri="{BB962C8B-B14F-4D97-AF65-F5344CB8AC3E}">
        <p14:creationId xmlns:p14="http://schemas.microsoft.com/office/powerpoint/2010/main" val="2792015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28874BA-DDA4-4B7C-AA94-BE083901B5D6}"/>
              </a:ext>
            </a:extLst>
          </p:cNvPr>
          <p:cNvSpPr txBox="1">
            <a:spLocks/>
          </p:cNvSpPr>
          <p:nvPr/>
        </p:nvSpPr>
        <p:spPr>
          <a:xfrm>
            <a:off x="1040499" y="534642"/>
            <a:ext cx="11641694" cy="564451"/>
          </a:xfrm>
          <a:prstGeom prst="rect">
            <a:avLst/>
          </a:prstGeom>
        </p:spPr>
        <p:txBody>
          <a:bodyPr vert="horz" lIns="0" tIns="0" rIns="0" bIns="0" rtlCol="0" anchor="t" anchorCtr="0">
            <a:noAutofit/>
          </a:bodyPr>
          <a:lstStyle>
            <a:lvl1pPr algn="l" defTabSz="914400" rtl="0" eaLnBrk="1" latinLnBrk="0" hangingPunct="1">
              <a:lnSpc>
                <a:spcPct val="70000"/>
              </a:lnSpc>
              <a:spcBef>
                <a:spcPct val="0"/>
              </a:spcBef>
              <a:buNone/>
              <a:defRPr sz="5400" kern="1200">
                <a:solidFill>
                  <a:schemeClr val="tx2"/>
                </a:solidFill>
                <a:latin typeface="+mj-lt"/>
                <a:ea typeface="+mj-ea"/>
                <a:cs typeface="+mj-cs"/>
              </a:defRPr>
            </a:lvl1pPr>
          </a:lstStyle>
          <a:p>
            <a:r>
              <a:rPr lang="en-US" sz="4400" dirty="0">
                <a:solidFill>
                  <a:schemeClr val="accent2"/>
                </a:solidFill>
              </a:rPr>
              <a:t>Client Background</a:t>
            </a:r>
          </a:p>
        </p:txBody>
      </p:sp>
      <p:sp>
        <p:nvSpPr>
          <p:cNvPr id="7" name="TextBox 6">
            <a:extLst>
              <a:ext uri="{FF2B5EF4-FFF2-40B4-BE49-F238E27FC236}">
                <a16:creationId xmlns:a16="http://schemas.microsoft.com/office/drawing/2014/main" id="{863FE4FA-BB25-413D-9934-2D155348B0B3}"/>
              </a:ext>
            </a:extLst>
          </p:cNvPr>
          <p:cNvSpPr txBox="1"/>
          <p:nvPr/>
        </p:nvSpPr>
        <p:spPr>
          <a:xfrm>
            <a:off x="1045399" y="1322230"/>
            <a:ext cx="11279877" cy="3104379"/>
          </a:xfrm>
          <a:prstGeom prst="rect">
            <a:avLst/>
          </a:prstGeom>
          <a:noFill/>
        </p:spPr>
        <p:txBody>
          <a:bodyPr wrap="none" lIns="54610" tIns="54610" rIns="54610" bIns="54610" rtlCol="0">
            <a:noAutofit/>
          </a:bodyPr>
          <a:lstStyle/>
          <a:p>
            <a:pPr>
              <a:spcAft>
                <a:spcPts val="600"/>
              </a:spcAft>
            </a:pPr>
            <a:r>
              <a:rPr lang="en-US" sz="1300" b="1" i="0" dirty="0">
                <a:solidFill>
                  <a:schemeClr val="tx2"/>
                </a:solidFill>
                <a:effectLst/>
              </a:rPr>
              <a:t>Corporation</a:t>
            </a:r>
            <a:r>
              <a:rPr lang="en-US" sz="1300" b="0" i="0" dirty="0">
                <a:solidFill>
                  <a:schemeClr val="tx2"/>
                </a:solidFill>
                <a:effectLst/>
              </a:rPr>
              <a:t> (</a:t>
            </a:r>
            <a:r>
              <a:rPr lang="en-US" sz="1300" b="1" i="0" dirty="0">
                <a:solidFill>
                  <a:schemeClr val="tx2"/>
                </a:solidFill>
                <a:effectLst/>
              </a:rPr>
              <a:t>VC</a:t>
            </a:r>
            <a:r>
              <a:rPr lang="en-US" sz="1300" b="0" i="0" dirty="0">
                <a:solidFill>
                  <a:schemeClr val="tx2"/>
                </a:solidFill>
                <a:effectLst/>
              </a:rPr>
              <a:t>) is an American global </a:t>
            </a:r>
            <a:r>
              <a:rPr lang="en-US" sz="1300" b="0" i="0" u="none" strike="noStrike" dirty="0">
                <a:solidFill>
                  <a:schemeClr val="tx2"/>
                </a:solidFill>
                <a:effectLst/>
              </a:rPr>
              <a:t>automotive electronics</a:t>
            </a:r>
            <a:r>
              <a:rPr lang="en-US" sz="1300" b="0" i="0" dirty="0">
                <a:solidFill>
                  <a:schemeClr val="tx2"/>
                </a:solidFill>
                <a:effectLst/>
              </a:rPr>
              <a:t> supplier and </a:t>
            </a:r>
            <a:r>
              <a:rPr lang="en-US" sz="1300" b="0" i="0" u="none" strike="noStrike" dirty="0">
                <a:solidFill>
                  <a:schemeClr val="tx2"/>
                </a:solidFill>
                <a:effectLst/>
              </a:rPr>
              <a:t>Fortune 500</a:t>
            </a:r>
            <a:r>
              <a:rPr lang="en-US" sz="1300" b="0" i="0" dirty="0">
                <a:solidFill>
                  <a:schemeClr val="tx2"/>
                </a:solidFill>
                <a:effectLst/>
              </a:rPr>
              <a:t> company spun off from the </a:t>
            </a:r>
          </a:p>
          <a:p>
            <a:pPr>
              <a:spcAft>
                <a:spcPts val="600"/>
              </a:spcAft>
            </a:pPr>
            <a:r>
              <a:rPr lang="en-US" sz="1300" b="0" i="0" u="none" strike="noStrike" dirty="0">
                <a:solidFill>
                  <a:schemeClr val="tx2"/>
                </a:solidFill>
                <a:effectLst/>
              </a:rPr>
              <a:t>Ford Motor Company</a:t>
            </a:r>
            <a:r>
              <a:rPr lang="en-US" sz="1300" b="0" i="0" dirty="0">
                <a:solidFill>
                  <a:schemeClr val="tx2"/>
                </a:solidFill>
                <a:effectLst/>
              </a:rPr>
              <a:t> in 2000. ABCD is composed of multiple businesses that design, engineer, and manufacture vehicle </a:t>
            </a:r>
          </a:p>
          <a:p>
            <a:pPr>
              <a:spcAft>
                <a:spcPts val="600"/>
              </a:spcAft>
            </a:pPr>
            <a:r>
              <a:rPr lang="en-US" sz="1300" b="0" i="0" u="none" strike="noStrike" dirty="0">
                <a:solidFill>
                  <a:schemeClr val="tx2"/>
                </a:solidFill>
                <a:effectLst/>
              </a:rPr>
              <a:t>cockpit</a:t>
            </a:r>
            <a:r>
              <a:rPr lang="en-US" sz="1300" b="0" i="0" dirty="0">
                <a:solidFill>
                  <a:schemeClr val="tx2"/>
                </a:solidFill>
                <a:effectLst/>
              </a:rPr>
              <a:t> electronics products and connected car services</a:t>
            </a:r>
            <a:r>
              <a:rPr lang="en-US" sz="1300" b="0" i="0" baseline="30000" dirty="0">
                <a:solidFill>
                  <a:schemeClr val="tx2"/>
                </a:solidFill>
                <a:effectLst/>
              </a:rPr>
              <a:t> </a:t>
            </a:r>
            <a:r>
              <a:rPr lang="en-US" sz="1300" b="0" i="0" dirty="0">
                <a:solidFill>
                  <a:schemeClr val="tx2"/>
                </a:solidFill>
                <a:effectLst/>
              </a:rPr>
              <a:t>for a diversified customer base, including all the major automakers </a:t>
            </a:r>
          </a:p>
          <a:p>
            <a:pPr>
              <a:spcAft>
                <a:spcPts val="600"/>
              </a:spcAft>
            </a:pPr>
            <a:r>
              <a:rPr lang="en-US" sz="1300" b="0" i="0" dirty="0">
                <a:solidFill>
                  <a:schemeClr val="tx2"/>
                </a:solidFill>
                <a:effectLst/>
              </a:rPr>
              <a:t>worldwide</a:t>
            </a:r>
            <a:endParaRPr lang="en-US" sz="1300" dirty="0">
              <a:solidFill>
                <a:schemeClr val="tx2"/>
              </a:solidFill>
            </a:endParaRPr>
          </a:p>
          <a:p>
            <a:pPr>
              <a:spcAft>
                <a:spcPts val="600"/>
              </a:spcAft>
            </a:pPr>
            <a:r>
              <a:rPr lang="en-US" sz="1300" dirty="0">
                <a:solidFill>
                  <a:schemeClr val="tx2"/>
                </a:solidFill>
              </a:rPr>
              <a:t>ABCD re-focused on the high-growth cockpit electronics business with a focus on software and the connected car</a:t>
            </a:r>
          </a:p>
          <a:p>
            <a:pPr>
              <a:spcAft>
                <a:spcPts val="600"/>
              </a:spcAft>
            </a:pPr>
            <a:endParaRPr lang="en-US" sz="1300" b="0" i="0" dirty="0">
              <a:solidFill>
                <a:schemeClr val="tx2"/>
              </a:solidFill>
              <a:effectLst/>
            </a:endParaRPr>
          </a:p>
          <a:p>
            <a:pPr>
              <a:spcAft>
                <a:spcPts val="600"/>
              </a:spcAft>
            </a:pPr>
            <a:r>
              <a:rPr lang="en-US" sz="1300" b="0" i="0" dirty="0">
                <a:solidFill>
                  <a:schemeClr val="tx2"/>
                </a:solidFill>
                <a:effectLst/>
              </a:rPr>
              <a:t>The global leader in automotive cockpit electronics.</a:t>
            </a:r>
            <a:endParaRPr lang="en-US" sz="1300" dirty="0">
              <a:solidFill>
                <a:schemeClr val="tx2"/>
              </a:solidFill>
            </a:endParaRPr>
          </a:p>
          <a:p>
            <a:pPr>
              <a:spcAft>
                <a:spcPts val="600"/>
              </a:spcAft>
            </a:pPr>
            <a:endParaRPr lang="en-US" sz="1300" dirty="0">
              <a:solidFill>
                <a:schemeClr val="tx2"/>
              </a:solidFill>
            </a:endParaRPr>
          </a:p>
          <a:p>
            <a:pPr>
              <a:spcAft>
                <a:spcPts val="600"/>
              </a:spcAft>
            </a:pPr>
            <a:r>
              <a:rPr lang="en-US" sz="1300" dirty="0">
                <a:solidFill>
                  <a:schemeClr val="tx2"/>
                </a:solidFill>
              </a:rPr>
              <a:t>As Part of Expansion, ABCD has acquired Johnson Controls (Electronics Division) and Acquired </a:t>
            </a:r>
            <a:r>
              <a:rPr lang="en-US" sz="1300" dirty="0" err="1">
                <a:solidFill>
                  <a:schemeClr val="tx2"/>
                </a:solidFill>
              </a:rPr>
              <a:t>AllGo</a:t>
            </a:r>
            <a:r>
              <a:rPr lang="en-US" sz="1300" dirty="0">
                <a:solidFill>
                  <a:schemeClr val="tx2"/>
                </a:solidFill>
              </a:rPr>
              <a:t> Embedded Systems.</a:t>
            </a:r>
            <a:endParaRPr lang="en-US" sz="1300" spc="-5" dirty="0">
              <a:solidFill>
                <a:schemeClr val="tx2"/>
              </a:solidFill>
            </a:endParaRPr>
          </a:p>
          <a:p>
            <a:r>
              <a:rPr lang="en-US" sz="1300" dirty="0">
                <a:solidFill>
                  <a:schemeClr val="tx2"/>
                </a:solidFill>
              </a:rPr>
              <a:t>		</a:t>
            </a:r>
          </a:p>
          <a:p>
            <a:r>
              <a:rPr lang="en-US" sz="1300" dirty="0">
                <a:solidFill>
                  <a:schemeClr val="tx2"/>
                </a:solidFill>
              </a:rPr>
              <a:t>						</a:t>
            </a:r>
          </a:p>
          <a:p>
            <a:br>
              <a:rPr lang="en-US" sz="1300" dirty="0">
                <a:solidFill>
                  <a:schemeClr val="tx2"/>
                </a:solidFill>
              </a:rPr>
            </a:br>
            <a:endParaRPr lang="en-US" sz="1300" dirty="0">
              <a:solidFill>
                <a:schemeClr val="tx2"/>
              </a:solidFill>
            </a:endParaRPr>
          </a:p>
        </p:txBody>
      </p:sp>
      <p:grpSp>
        <p:nvGrpSpPr>
          <p:cNvPr id="5" name="Group 4">
            <a:extLst>
              <a:ext uri="{FF2B5EF4-FFF2-40B4-BE49-F238E27FC236}">
                <a16:creationId xmlns:a16="http://schemas.microsoft.com/office/drawing/2014/main" id="{5AD190F8-0D26-469C-BEEA-A59074245B11}"/>
              </a:ext>
            </a:extLst>
          </p:cNvPr>
          <p:cNvGrpSpPr/>
          <p:nvPr/>
        </p:nvGrpSpPr>
        <p:grpSpPr>
          <a:xfrm>
            <a:off x="1040499" y="4099795"/>
            <a:ext cx="10159314" cy="1762789"/>
            <a:chOff x="569815" y="3885123"/>
            <a:chExt cx="11295650" cy="1857433"/>
          </a:xfrm>
        </p:grpSpPr>
        <p:sp>
          <p:nvSpPr>
            <p:cNvPr id="13" name="Rectangle 12">
              <a:extLst>
                <a:ext uri="{FF2B5EF4-FFF2-40B4-BE49-F238E27FC236}">
                  <a16:creationId xmlns:a16="http://schemas.microsoft.com/office/drawing/2014/main" id="{A206C486-1CE9-4E80-A6B9-50E119F43443}"/>
                </a:ext>
              </a:extLst>
            </p:cNvPr>
            <p:cNvSpPr/>
            <p:nvPr/>
          </p:nvSpPr>
          <p:spPr>
            <a:xfrm>
              <a:off x="569815" y="4474314"/>
              <a:ext cx="2709614" cy="1268242"/>
            </a:xfrm>
            <a:prstGeom prst="rect">
              <a:avLst/>
            </a:prstGeom>
            <a:solidFill>
              <a:schemeClr val="tx2">
                <a:lumMod val="40000"/>
                <a:lumOff val="60000"/>
              </a:scheme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i="0" u="none" strike="noStrike" kern="0" cap="none" spc="0" normalizeH="0" baseline="0" noProof="0">
                  <a:ln>
                    <a:noFill/>
                  </a:ln>
                  <a:solidFill>
                    <a:prstClr val="white"/>
                  </a:solidFill>
                  <a:effectLst/>
                  <a:uLnTx/>
                  <a:uFillTx/>
                  <a:cs typeface="Arial" panose="020B0604020202020204" pitchFamily="34" charset="0"/>
                </a:rPr>
                <a:t>US $ 4.15 billion (2023 - Anticipated)</a:t>
              </a:r>
            </a:p>
          </p:txBody>
        </p:sp>
        <p:sp>
          <p:nvSpPr>
            <p:cNvPr id="14" name="Rectangle 13">
              <a:extLst>
                <a:ext uri="{FF2B5EF4-FFF2-40B4-BE49-F238E27FC236}">
                  <a16:creationId xmlns:a16="http://schemas.microsoft.com/office/drawing/2014/main" id="{F2D07561-DE52-4549-85AB-C9CDF7D82701}"/>
                </a:ext>
              </a:extLst>
            </p:cNvPr>
            <p:cNvSpPr/>
            <p:nvPr/>
          </p:nvSpPr>
          <p:spPr>
            <a:xfrm>
              <a:off x="3448583" y="4449574"/>
              <a:ext cx="2708295" cy="1279333"/>
            </a:xfrm>
            <a:prstGeom prst="rect">
              <a:avLst/>
            </a:prstGeom>
            <a:solidFill>
              <a:schemeClr val="tx2">
                <a:lumMod val="40000"/>
                <a:lumOff val="60000"/>
              </a:scheme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lang="en-US" kern="0">
                  <a:solidFill>
                    <a:prstClr val="white"/>
                  </a:solidFill>
                  <a:cs typeface="Arial" panose="020B0604020202020204" pitchFamily="34" charset="0"/>
                </a:rPr>
                <a:t>10000+</a:t>
              </a:r>
            </a:p>
            <a:p>
              <a:pPr marL="0" marR="0" lvl="0" indent="0" algn="ctr" defTabSz="685800" eaLnBrk="1" fontAlgn="auto" latinLnBrk="0" hangingPunct="1">
                <a:lnSpc>
                  <a:spcPct val="100000"/>
                </a:lnSpc>
                <a:spcBef>
                  <a:spcPts val="0"/>
                </a:spcBef>
                <a:spcAft>
                  <a:spcPts val="0"/>
                </a:spcAft>
                <a:buClrTx/>
                <a:buSzTx/>
                <a:buFontTx/>
                <a:buNone/>
                <a:tabLst/>
                <a:defRPr/>
              </a:pPr>
              <a:r>
                <a:rPr kumimoji="0" lang="en-US" i="0" u="none" strike="noStrike" kern="0" cap="none" spc="0" normalizeH="0" baseline="0" noProof="0">
                  <a:ln>
                    <a:noFill/>
                  </a:ln>
                  <a:solidFill>
                    <a:prstClr val="white"/>
                  </a:solidFill>
                  <a:effectLst/>
                  <a:uLnTx/>
                  <a:uFillTx/>
                  <a:cs typeface="Arial" panose="020B0604020202020204" pitchFamily="34" charset="0"/>
                </a:rPr>
                <a:t>Employees</a:t>
              </a:r>
            </a:p>
          </p:txBody>
        </p:sp>
        <p:sp>
          <p:nvSpPr>
            <p:cNvPr id="15" name="Rectangle 14">
              <a:extLst>
                <a:ext uri="{FF2B5EF4-FFF2-40B4-BE49-F238E27FC236}">
                  <a16:creationId xmlns:a16="http://schemas.microsoft.com/office/drawing/2014/main" id="{64BF9691-7FC8-4813-9107-9B8D5D1DA40D}"/>
                </a:ext>
              </a:extLst>
            </p:cNvPr>
            <p:cNvSpPr/>
            <p:nvPr/>
          </p:nvSpPr>
          <p:spPr>
            <a:xfrm>
              <a:off x="6310975" y="4466771"/>
              <a:ext cx="2685486" cy="1262136"/>
            </a:xfrm>
            <a:prstGeom prst="rect">
              <a:avLst/>
            </a:prstGeom>
            <a:solidFill>
              <a:schemeClr val="tx2">
                <a:lumMod val="40000"/>
                <a:lumOff val="60000"/>
              </a:scheme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i="0" u="none" strike="noStrike" kern="0" cap="none" spc="0" normalizeH="0" baseline="0" noProof="0">
                  <a:ln>
                    <a:noFill/>
                  </a:ln>
                  <a:solidFill>
                    <a:prstClr val="white"/>
                  </a:solidFill>
                  <a:effectLst/>
                  <a:uLnTx/>
                  <a:uFillTx/>
                  <a:cs typeface="Arial" panose="020B0604020202020204" pitchFamily="34" charset="0"/>
                </a:rPr>
                <a:t>40 facilities in 18 countries.</a:t>
              </a:r>
            </a:p>
          </p:txBody>
        </p:sp>
        <p:sp>
          <p:nvSpPr>
            <p:cNvPr id="16" name="Rectangle 15">
              <a:extLst>
                <a:ext uri="{FF2B5EF4-FFF2-40B4-BE49-F238E27FC236}">
                  <a16:creationId xmlns:a16="http://schemas.microsoft.com/office/drawing/2014/main" id="{BFA080F6-507C-4EEC-B00D-917A93E3D0B3}"/>
                </a:ext>
              </a:extLst>
            </p:cNvPr>
            <p:cNvSpPr/>
            <p:nvPr/>
          </p:nvSpPr>
          <p:spPr>
            <a:xfrm>
              <a:off x="9164205" y="4446281"/>
              <a:ext cx="2685486" cy="1279332"/>
            </a:xfrm>
            <a:prstGeom prst="rect">
              <a:avLst/>
            </a:prstGeom>
            <a:solidFill>
              <a:schemeClr val="tx2">
                <a:lumMod val="40000"/>
                <a:lumOff val="60000"/>
              </a:scheme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i="0" u="none" strike="noStrike" kern="0" cap="none" spc="0" normalizeH="0" baseline="0" noProof="0">
                  <a:ln>
                    <a:noFill/>
                  </a:ln>
                  <a:solidFill>
                    <a:prstClr val="white"/>
                  </a:solidFill>
                  <a:effectLst/>
                  <a:uLnTx/>
                  <a:uFillTx/>
                  <a:cs typeface="Arial" panose="020B0604020202020204" pitchFamily="34" charset="0"/>
                </a:rPr>
                <a:t>Present in 18 countries and territories worldwide</a:t>
              </a:r>
            </a:p>
          </p:txBody>
        </p:sp>
        <p:sp>
          <p:nvSpPr>
            <p:cNvPr id="2" name="Rectangle 1">
              <a:extLst>
                <a:ext uri="{FF2B5EF4-FFF2-40B4-BE49-F238E27FC236}">
                  <a16:creationId xmlns:a16="http://schemas.microsoft.com/office/drawing/2014/main" id="{29ABB0D6-F432-4304-AD92-FF6C765E2D10}"/>
                </a:ext>
              </a:extLst>
            </p:cNvPr>
            <p:cNvSpPr/>
            <p:nvPr/>
          </p:nvSpPr>
          <p:spPr>
            <a:xfrm>
              <a:off x="569815" y="3909863"/>
              <a:ext cx="2709614" cy="5644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grpSp>
          <p:nvGrpSpPr>
            <p:cNvPr id="11" name="Group 10">
              <a:extLst>
                <a:ext uri="{FF2B5EF4-FFF2-40B4-BE49-F238E27FC236}">
                  <a16:creationId xmlns:a16="http://schemas.microsoft.com/office/drawing/2014/main" id="{8E6BD41D-B749-44E0-B5EE-A1F7AC9782A3}"/>
                </a:ext>
              </a:extLst>
            </p:cNvPr>
            <p:cNvGrpSpPr/>
            <p:nvPr/>
          </p:nvGrpSpPr>
          <p:grpSpPr>
            <a:xfrm>
              <a:off x="840593" y="3979404"/>
              <a:ext cx="468380" cy="392269"/>
              <a:chOff x="765286" y="2805906"/>
              <a:chExt cx="381000" cy="319088"/>
            </a:xfrm>
            <a:solidFill>
              <a:schemeClr val="bg1"/>
            </a:solidFill>
          </p:grpSpPr>
          <p:sp>
            <p:nvSpPr>
              <p:cNvPr id="12" name="Freeform 10102">
                <a:extLst>
                  <a:ext uri="{FF2B5EF4-FFF2-40B4-BE49-F238E27FC236}">
                    <a16:creationId xmlns:a16="http://schemas.microsoft.com/office/drawing/2014/main" id="{20ECA936-21E5-4EA6-9E5A-52C1F1A756B7}"/>
                  </a:ext>
                </a:extLst>
              </p:cNvPr>
              <p:cNvSpPr>
                <a:spLocks/>
              </p:cNvSpPr>
              <p:nvPr/>
            </p:nvSpPr>
            <p:spPr bwMode="auto">
              <a:xfrm>
                <a:off x="785924" y="2944018"/>
                <a:ext cx="58738" cy="95250"/>
              </a:xfrm>
              <a:custGeom>
                <a:avLst/>
                <a:gdLst>
                  <a:gd name="T0" fmla="*/ 149 w 149"/>
                  <a:gd name="T1" fmla="*/ 0 h 238"/>
                  <a:gd name="T2" fmla="*/ 0 w 149"/>
                  <a:gd name="T3" fmla="*/ 0 h 238"/>
                  <a:gd name="T4" fmla="*/ 0 w 149"/>
                  <a:gd name="T5" fmla="*/ 238 h 238"/>
                  <a:gd name="T6" fmla="*/ 149 w 149"/>
                  <a:gd name="T7" fmla="*/ 151 h 238"/>
                  <a:gd name="T8" fmla="*/ 149 w 149"/>
                  <a:gd name="T9" fmla="*/ 0 h 238"/>
                </a:gdLst>
                <a:ahLst/>
                <a:cxnLst>
                  <a:cxn ang="0">
                    <a:pos x="T0" y="T1"/>
                  </a:cxn>
                  <a:cxn ang="0">
                    <a:pos x="T2" y="T3"/>
                  </a:cxn>
                  <a:cxn ang="0">
                    <a:pos x="T4" y="T5"/>
                  </a:cxn>
                  <a:cxn ang="0">
                    <a:pos x="T6" y="T7"/>
                  </a:cxn>
                  <a:cxn ang="0">
                    <a:pos x="T8" y="T9"/>
                  </a:cxn>
                </a:cxnLst>
                <a:rect l="0" t="0" r="r" b="b"/>
                <a:pathLst>
                  <a:path w="149" h="238">
                    <a:moveTo>
                      <a:pt x="149" y="0"/>
                    </a:moveTo>
                    <a:lnTo>
                      <a:pt x="0" y="0"/>
                    </a:lnTo>
                    <a:lnTo>
                      <a:pt x="0" y="238"/>
                    </a:lnTo>
                    <a:lnTo>
                      <a:pt x="149" y="151"/>
                    </a:lnTo>
                    <a:lnTo>
                      <a:pt x="1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0103">
                <a:extLst>
                  <a:ext uri="{FF2B5EF4-FFF2-40B4-BE49-F238E27FC236}">
                    <a16:creationId xmlns:a16="http://schemas.microsoft.com/office/drawing/2014/main" id="{85685482-D7EF-4BC6-9FE6-C32D159D042D}"/>
                  </a:ext>
                </a:extLst>
              </p:cNvPr>
              <p:cNvSpPr>
                <a:spLocks/>
              </p:cNvSpPr>
              <p:nvPr/>
            </p:nvSpPr>
            <p:spPr bwMode="auto">
              <a:xfrm>
                <a:off x="785924" y="3069431"/>
                <a:ext cx="58738" cy="55563"/>
              </a:xfrm>
              <a:custGeom>
                <a:avLst/>
                <a:gdLst>
                  <a:gd name="T0" fmla="*/ 149 w 149"/>
                  <a:gd name="T1" fmla="*/ 0 h 138"/>
                  <a:gd name="T2" fmla="*/ 0 w 149"/>
                  <a:gd name="T3" fmla="*/ 87 h 138"/>
                  <a:gd name="T4" fmla="*/ 0 w 149"/>
                  <a:gd name="T5" fmla="*/ 138 h 138"/>
                  <a:gd name="T6" fmla="*/ 149 w 149"/>
                  <a:gd name="T7" fmla="*/ 138 h 138"/>
                  <a:gd name="T8" fmla="*/ 149 w 149"/>
                  <a:gd name="T9" fmla="*/ 0 h 138"/>
                </a:gdLst>
                <a:ahLst/>
                <a:cxnLst>
                  <a:cxn ang="0">
                    <a:pos x="T0" y="T1"/>
                  </a:cxn>
                  <a:cxn ang="0">
                    <a:pos x="T2" y="T3"/>
                  </a:cxn>
                  <a:cxn ang="0">
                    <a:pos x="T4" y="T5"/>
                  </a:cxn>
                  <a:cxn ang="0">
                    <a:pos x="T6" y="T7"/>
                  </a:cxn>
                  <a:cxn ang="0">
                    <a:pos x="T8" y="T9"/>
                  </a:cxn>
                </a:cxnLst>
                <a:rect l="0" t="0" r="r" b="b"/>
                <a:pathLst>
                  <a:path w="149" h="138">
                    <a:moveTo>
                      <a:pt x="149" y="0"/>
                    </a:moveTo>
                    <a:lnTo>
                      <a:pt x="0" y="87"/>
                    </a:lnTo>
                    <a:lnTo>
                      <a:pt x="0" y="138"/>
                    </a:lnTo>
                    <a:lnTo>
                      <a:pt x="149" y="138"/>
                    </a:lnTo>
                    <a:lnTo>
                      <a:pt x="1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0104">
                <a:extLst>
                  <a:ext uri="{FF2B5EF4-FFF2-40B4-BE49-F238E27FC236}">
                    <a16:creationId xmlns:a16="http://schemas.microsoft.com/office/drawing/2014/main" id="{EFA9ED79-E8A6-4A85-B406-81B577F6F673}"/>
                  </a:ext>
                </a:extLst>
              </p:cNvPr>
              <p:cNvSpPr>
                <a:spLocks/>
              </p:cNvSpPr>
              <p:nvPr/>
            </p:nvSpPr>
            <p:spPr bwMode="auto">
              <a:xfrm>
                <a:off x="881174" y="2880518"/>
                <a:ext cx="60325" cy="101600"/>
              </a:xfrm>
              <a:custGeom>
                <a:avLst/>
                <a:gdLst>
                  <a:gd name="T0" fmla="*/ 149 w 149"/>
                  <a:gd name="T1" fmla="*/ 0 h 258"/>
                  <a:gd name="T2" fmla="*/ 0 w 149"/>
                  <a:gd name="T3" fmla="*/ 0 h 258"/>
                  <a:gd name="T4" fmla="*/ 0 w 149"/>
                  <a:gd name="T5" fmla="*/ 258 h 258"/>
                  <a:gd name="T6" fmla="*/ 149 w 149"/>
                  <a:gd name="T7" fmla="*/ 170 h 258"/>
                  <a:gd name="T8" fmla="*/ 149 w 149"/>
                  <a:gd name="T9" fmla="*/ 0 h 258"/>
                </a:gdLst>
                <a:ahLst/>
                <a:cxnLst>
                  <a:cxn ang="0">
                    <a:pos x="T0" y="T1"/>
                  </a:cxn>
                  <a:cxn ang="0">
                    <a:pos x="T2" y="T3"/>
                  </a:cxn>
                  <a:cxn ang="0">
                    <a:pos x="T4" y="T5"/>
                  </a:cxn>
                  <a:cxn ang="0">
                    <a:pos x="T6" y="T7"/>
                  </a:cxn>
                  <a:cxn ang="0">
                    <a:pos x="T8" y="T9"/>
                  </a:cxn>
                </a:cxnLst>
                <a:rect l="0" t="0" r="r" b="b"/>
                <a:pathLst>
                  <a:path w="149" h="258">
                    <a:moveTo>
                      <a:pt x="149" y="0"/>
                    </a:moveTo>
                    <a:lnTo>
                      <a:pt x="0" y="0"/>
                    </a:lnTo>
                    <a:lnTo>
                      <a:pt x="0" y="258"/>
                    </a:lnTo>
                    <a:lnTo>
                      <a:pt x="149" y="170"/>
                    </a:lnTo>
                    <a:lnTo>
                      <a:pt x="1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0105">
                <a:extLst>
                  <a:ext uri="{FF2B5EF4-FFF2-40B4-BE49-F238E27FC236}">
                    <a16:creationId xmlns:a16="http://schemas.microsoft.com/office/drawing/2014/main" id="{25D08C5D-BBE6-4582-8EE1-A01C6DEA7902}"/>
                  </a:ext>
                </a:extLst>
              </p:cNvPr>
              <p:cNvSpPr>
                <a:spLocks/>
              </p:cNvSpPr>
              <p:nvPr/>
            </p:nvSpPr>
            <p:spPr bwMode="auto">
              <a:xfrm>
                <a:off x="881174" y="3012281"/>
                <a:ext cx="60325" cy="112713"/>
              </a:xfrm>
              <a:custGeom>
                <a:avLst/>
                <a:gdLst>
                  <a:gd name="T0" fmla="*/ 149 w 149"/>
                  <a:gd name="T1" fmla="*/ 0 h 281"/>
                  <a:gd name="T2" fmla="*/ 0 w 149"/>
                  <a:gd name="T3" fmla="*/ 88 h 281"/>
                  <a:gd name="T4" fmla="*/ 0 w 149"/>
                  <a:gd name="T5" fmla="*/ 281 h 281"/>
                  <a:gd name="T6" fmla="*/ 149 w 149"/>
                  <a:gd name="T7" fmla="*/ 281 h 281"/>
                  <a:gd name="T8" fmla="*/ 149 w 149"/>
                  <a:gd name="T9" fmla="*/ 0 h 281"/>
                </a:gdLst>
                <a:ahLst/>
                <a:cxnLst>
                  <a:cxn ang="0">
                    <a:pos x="T0" y="T1"/>
                  </a:cxn>
                  <a:cxn ang="0">
                    <a:pos x="T2" y="T3"/>
                  </a:cxn>
                  <a:cxn ang="0">
                    <a:pos x="T4" y="T5"/>
                  </a:cxn>
                  <a:cxn ang="0">
                    <a:pos x="T6" y="T7"/>
                  </a:cxn>
                  <a:cxn ang="0">
                    <a:pos x="T8" y="T9"/>
                  </a:cxn>
                </a:cxnLst>
                <a:rect l="0" t="0" r="r" b="b"/>
                <a:pathLst>
                  <a:path w="149" h="281">
                    <a:moveTo>
                      <a:pt x="149" y="0"/>
                    </a:moveTo>
                    <a:lnTo>
                      <a:pt x="0" y="88"/>
                    </a:lnTo>
                    <a:lnTo>
                      <a:pt x="0" y="281"/>
                    </a:lnTo>
                    <a:lnTo>
                      <a:pt x="149" y="281"/>
                    </a:lnTo>
                    <a:lnTo>
                      <a:pt x="1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0106">
                <a:extLst>
                  <a:ext uri="{FF2B5EF4-FFF2-40B4-BE49-F238E27FC236}">
                    <a16:creationId xmlns:a16="http://schemas.microsoft.com/office/drawing/2014/main" id="{1C2C2363-DB30-4D36-B295-15FB202B2734}"/>
                  </a:ext>
                </a:extLst>
              </p:cNvPr>
              <p:cNvSpPr>
                <a:spLocks/>
              </p:cNvSpPr>
              <p:nvPr/>
            </p:nvSpPr>
            <p:spPr bwMode="auto">
              <a:xfrm>
                <a:off x="981186" y="2955131"/>
                <a:ext cx="58738" cy="169863"/>
              </a:xfrm>
              <a:custGeom>
                <a:avLst/>
                <a:gdLst>
                  <a:gd name="T0" fmla="*/ 149 w 149"/>
                  <a:gd name="T1" fmla="*/ 0 h 428"/>
                  <a:gd name="T2" fmla="*/ 0 w 149"/>
                  <a:gd name="T3" fmla="*/ 88 h 428"/>
                  <a:gd name="T4" fmla="*/ 0 w 149"/>
                  <a:gd name="T5" fmla="*/ 428 h 428"/>
                  <a:gd name="T6" fmla="*/ 149 w 149"/>
                  <a:gd name="T7" fmla="*/ 428 h 428"/>
                  <a:gd name="T8" fmla="*/ 149 w 149"/>
                  <a:gd name="T9" fmla="*/ 0 h 428"/>
                </a:gdLst>
                <a:ahLst/>
                <a:cxnLst>
                  <a:cxn ang="0">
                    <a:pos x="T0" y="T1"/>
                  </a:cxn>
                  <a:cxn ang="0">
                    <a:pos x="T2" y="T3"/>
                  </a:cxn>
                  <a:cxn ang="0">
                    <a:pos x="T4" y="T5"/>
                  </a:cxn>
                  <a:cxn ang="0">
                    <a:pos x="T6" y="T7"/>
                  </a:cxn>
                  <a:cxn ang="0">
                    <a:pos x="T8" y="T9"/>
                  </a:cxn>
                </a:cxnLst>
                <a:rect l="0" t="0" r="r" b="b"/>
                <a:pathLst>
                  <a:path w="149" h="428">
                    <a:moveTo>
                      <a:pt x="149" y="0"/>
                    </a:moveTo>
                    <a:lnTo>
                      <a:pt x="0" y="88"/>
                    </a:lnTo>
                    <a:lnTo>
                      <a:pt x="0" y="428"/>
                    </a:lnTo>
                    <a:lnTo>
                      <a:pt x="149" y="428"/>
                    </a:lnTo>
                    <a:lnTo>
                      <a:pt x="1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0107">
                <a:extLst>
                  <a:ext uri="{FF2B5EF4-FFF2-40B4-BE49-F238E27FC236}">
                    <a16:creationId xmlns:a16="http://schemas.microsoft.com/office/drawing/2014/main" id="{AE6252E9-F6EF-464D-B320-4293D2D08170}"/>
                  </a:ext>
                </a:extLst>
              </p:cNvPr>
              <p:cNvSpPr>
                <a:spLocks/>
              </p:cNvSpPr>
              <p:nvPr/>
            </p:nvSpPr>
            <p:spPr bwMode="auto">
              <a:xfrm>
                <a:off x="981186" y="2805906"/>
                <a:ext cx="58738" cy="117475"/>
              </a:xfrm>
              <a:custGeom>
                <a:avLst/>
                <a:gdLst>
                  <a:gd name="T0" fmla="*/ 149 w 149"/>
                  <a:gd name="T1" fmla="*/ 0 h 299"/>
                  <a:gd name="T2" fmla="*/ 0 w 149"/>
                  <a:gd name="T3" fmla="*/ 0 h 299"/>
                  <a:gd name="T4" fmla="*/ 0 w 149"/>
                  <a:gd name="T5" fmla="*/ 299 h 299"/>
                  <a:gd name="T6" fmla="*/ 149 w 149"/>
                  <a:gd name="T7" fmla="*/ 211 h 299"/>
                  <a:gd name="T8" fmla="*/ 149 w 149"/>
                  <a:gd name="T9" fmla="*/ 0 h 299"/>
                </a:gdLst>
                <a:ahLst/>
                <a:cxnLst>
                  <a:cxn ang="0">
                    <a:pos x="T0" y="T1"/>
                  </a:cxn>
                  <a:cxn ang="0">
                    <a:pos x="T2" y="T3"/>
                  </a:cxn>
                  <a:cxn ang="0">
                    <a:pos x="T4" y="T5"/>
                  </a:cxn>
                  <a:cxn ang="0">
                    <a:pos x="T6" y="T7"/>
                  </a:cxn>
                  <a:cxn ang="0">
                    <a:pos x="T8" y="T9"/>
                  </a:cxn>
                </a:cxnLst>
                <a:rect l="0" t="0" r="r" b="b"/>
                <a:pathLst>
                  <a:path w="149" h="299">
                    <a:moveTo>
                      <a:pt x="149" y="0"/>
                    </a:moveTo>
                    <a:lnTo>
                      <a:pt x="0" y="0"/>
                    </a:lnTo>
                    <a:lnTo>
                      <a:pt x="0" y="299"/>
                    </a:lnTo>
                    <a:lnTo>
                      <a:pt x="149" y="211"/>
                    </a:lnTo>
                    <a:lnTo>
                      <a:pt x="1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0108">
                <a:extLst>
                  <a:ext uri="{FF2B5EF4-FFF2-40B4-BE49-F238E27FC236}">
                    <a16:creationId xmlns:a16="http://schemas.microsoft.com/office/drawing/2014/main" id="{1D6A7147-0FD9-4B4C-9415-E8333BBAF5EE}"/>
                  </a:ext>
                </a:extLst>
              </p:cNvPr>
              <p:cNvSpPr>
                <a:spLocks/>
              </p:cNvSpPr>
              <p:nvPr/>
            </p:nvSpPr>
            <p:spPr bwMode="auto">
              <a:xfrm>
                <a:off x="765286" y="2837656"/>
                <a:ext cx="381000" cy="261938"/>
              </a:xfrm>
              <a:custGeom>
                <a:avLst/>
                <a:gdLst>
                  <a:gd name="T0" fmla="*/ 754 w 958"/>
                  <a:gd name="T1" fmla="*/ 0 h 659"/>
                  <a:gd name="T2" fmla="*/ 804 w 958"/>
                  <a:gd name="T3" fmla="*/ 102 h 659"/>
                  <a:gd name="T4" fmla="*/ 0 w 958"/>
                  <a:gd name="T5" fmla="*/ 577 h 659"/>
                  <a:gd name="T6" fmla="*/ 0 w 958"/>
                  <a:gd name="T7" fmla="*/ 659 h 659"/>
                  <a:gd name="T8" fmla="*/ 835 w 958"/>
                  <a:gd name="T9" fmla="*/ 166 h 659"/>
                  <a:gd name="T10" fmla="*/ 887 w 958"/>
                  <a:gd name="T11" fmla="*/ 261 h 659"/>
                  <a:gd name="T12" fmla="*/ 958 w 958"/>
                  <a:gd name="T13" fmla="*/ 55 h 659"/>
                  <a:gd name="T14" fmla="*/ 754 w 958"/>
                  <a:gd name="T15" fmla="*/ 0 h 6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8" h="659">
                    <a:moveTo>
                      <a:pt x="754" y="0"/>
                    </a:moveTo>
                    <a:lnTo>
                      <a:pt x="804" y="102"/>
                    </a:lnTo>
                    <a:lnTo>
                      <a:pt x="0" y="577"/>
                    </a:lnTo>
                    <a:lnTo>
                      <a:pt x="0" y="659"/>
                    </a:lnTo>
                    <a:lnTo>
                      <a:pt x="835" y="166"/>
                    </a:lnTo>
                    <a:lnTo>
                      <a:pt x="887" y="261"/>
                    </a:lnTo>
                    <a:lnTo>
                      <a:pt x="958" y="55"/>
                    </a:lnTo>
                    <a:lnTo>
                      <a:pt x="75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 name="TextBox 2">
              <a:extLst>
                <a:ext uri="{FF2B5EF4-FFF2-40B4-BE49-F238E27FC236}">
                  <a16:creationId xmlns:a16="http://schemas.microsoft.com/office/drawing/2014/main" id="{EE54BDE4-F422-4404-9139-6329A0B792AE}"/>
                </a:ext>
              </a:extLst>
            </p:cNvPr>
            <p:cNvSpPr txBox="1"/>
            <p:nvPr/>
          </p:nvSpPr>
          <p:spPr>
            <a:xfrm>
              <a:off x="1291462" y="3967929"/>
              <a:ext cx="1742066" cy="423044"/>
            </a:xfrm>
            <a:prstGeom prst="rect">
              <a:avLst/>
            </a:prstGeom>
            <a:noFill/>
          </p:spPr>
          <p:txBody>
            <a:bodyPr wrap="square" lIns="54610" tIns="54610" rIns="54610" bIns="54610" rtlCol="0" anchor="ctr">
              <a:noAutofit/>
            </a:bodyPr>
            <a:lstStyle/>
            <a:p>
              <a:pPr algn="ctr">
                <a:spcAft>
                  <a:spcPts val="600"/>
                </a:spcAft>
              </a:pPr>
              <a:r>
                <a:rPr lang="en-US" sz="2400" b="1">
                  <a:solidFill>
                    <a:schemeClr val="bg1"/>
                  </a:solidFill>
                </a:rPr>
                <a:t>Sales</a:t>
              </a:r>
              <a:endParaRPr lang="en-US" sz="1500" b="1">
                <a:solidFill>
                  <a:schemeClr val="bg1"/>
                </a:solidFill>
              </a:endParaRPr>
            </a:p>
          </p:txBody>
        </p:sp>
        <p:sp>
          <p:nvSpPr>
            <p:cNvPr id="27" name="Rectangle 26">
              <a:extLst>
                <a:ext uri="{FF2B5EF4-FFF2-40B4-BE49-F238E27FC236}">
                  <a16:creationId xmlns:a16="http://schemas.microsoft.com/office/drawing/2014/main" id="{FAF26E4E-F1AE-4063-9FB6-02AB2E1437F8}"/>
                </a:ext>
              </a:extLst>
            </p:cNvPr>
            <p:cNvSpPr/>
            <p:nvPr/>
          </p:nvSpPr>
          <p:spPr>
            <a:xfrm>
              <a:off x="3447265" y="3898915"/>
              <a:ext cx="2709614" cy="5644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36" name="TextBox 35">
              <a:extLst>
                <a:ext uri="{FF2B5EF4-FFF2-40B4-BE49-F238E27FC236}">
                  <a16:creationId xmlns:a16="http://schemas.microsoft.com/office/drawing/2014/main" id="{1B9E0748-7B8F-4141-85E2-4CFD7EFF0455}"/>
                </a:ext>
              </a:extLst>
            </p:cNvPr>
            <p:cNvSpPr txBox="1"/>
            <p:nvPr/>
          </p:nvSpPr>
          <p:spPr>
            <a:xfrm>
              <a:off x="4168912" y="3956981"/>
              <a:ext cx="1742066" cy="423044"/>
            </a:xfrm>
            <a:prstGeom prst="rect">
              <a:avLst/>
            </a:prstGeom>
            <a:noFill/>
          </p:spPr>
          <p:txBody>
            <a:bodyPr wrap="square" lIns="54610" tIns="54610" rIns="54610" bIns="54610" rtlCol="0" anchor="ctr">
              <a:noAutofit/>
            </a:bodyPr>
            <a:lstStyle/>
            <a:p>
              <a:pPr algn="ctr">
                <a:spcAft>
                  <a:spcPts val="600"/>
                </a:spcAft>
              </a:pPr>
              <a:r>
                <a:rPr lang="en-US" sz="2400" b="1">
                  <a:solidFill>
                    <a:schemeClr val="bg1"/>
                  </a:solidFill>
                </a:rPr>
                <a:t>People</a:t>
              </a:r>
              <a:endParaRPr lang="en-US" sz="1500" b="1">
                <a:solidFill>
                  <a:schemeClr val="bg1"/>
                </a:solidFill>
              </a:endParaRPr>
            </a:p>
          </p:txBody>
        </p:sp>
        <p:sp>
          <p:nvSpPr>
            <p:cNvPr id="26" name="Freeform 69">
              <a:extLst>
                <a:ext uri="{FF2B5EF4-FFF2-40B4-BE49-F238E27FC236}">
                  <a16:creationId xmlns:a16="http://schemas.microsoft.com/office/drawing/2014/main" id="{8E4A6DFA-739B-47B4-9B58-1B7F649ADC1D}"/>
                </a:ext>
              </a:extLst>
            </p:cNvPr>
            <p:cNvSpPr>
              <a:spLocks noEditPoints="1"/>
            </p:cNvSpPr>
            <p:nvPr/>
          </p:nvSpPr>
          <p:spPr bwMode="auto">
            <a:xfrm>
              <a:off x="3709748" y="3989234"/>
              <a:ext cx="504825" cy="344488"/>
            </a:xfrm>
            <a:custGeom>
              <a:avLst/>
              <a:gdLst>
                <a:gd name="T0" fmla="*/ 63 w 1268"/>
                <a:gd name="T1" fmla="*/ 759 h 866"/>
                <a:gd name="T2" fmla="*/ 2 w 1268"/>
                <a:gd name="T3" fmla="*/ 707 h 866"/>
                <a:gd name="T4" fmla="*/ 20 w 1268"/>
                <a:gd name="T5" fmla="*/ 591 h 866"/>
                <a:gd name="T6" fmla="*/ 164 w 1268"/>
                <a:gd name="T7" fmla="*/ 512 h 866"/>
                <a:gd name="T8" fmla="*/ 170 w 1268"/>
                <a:gd name="T9" fmla="*/ 438 h 866"/>
                <a:gd name="T10" fmla="*/ 148 w 1268"/>
                <a:gd name="T11" fmla="*/ 386 h 866"/>
                <a:gd name="T12" fmla="*/ 121 w 1268"/>
                <a:gd name="T13" fmla="*/ 340 h 866"/>
                <a:gd name="T14" fmla="*/ 126 w 1268"/>
                <a:gd name="T15" fmla="*/ 289 h 866"/>
                <a:gd name="T16" fmla="*/ 147 w 1268"/>
                <a:gd name="T17" fmla="*/ 289 h 866"/>
                <a:gd name="T18" fmla="*/ 156 w 1268"/>
                <a:gd name="T19" fmla="*/ 162 h 866"/>
                <a:gd name="T20" fmla="*/ 257 w 1268"/>
                <a:gd name="T21" fmla="*/ 94 h 866"/>
                <a:gd name="T22" fmla="*/ 333 w 1268"/>
                <a:gd name="T23" fmla="*/ 109 h 866"/>
                <a:gd name="T24" fmla="*/ 400 w 1268"/>
                <a:gd name="T25" fmla="*/ 210 h 866"/>
                <a:gd name="T26" fmla="*/ 400 w 1268"/>
                <a:gd name="T27" fmla="*/ 292 h 866"/>
                <a:gd name="T28" fmla="*/ 425 w 1268"/>
                <a:gd name="T29" fmla="*/ 301 h 866"/>
                <a:gd name="T30" fmla="*/ 412 w 1268"/>
                <a:gd name="T31" fmla="*/ 368 h 866"/>
                <a:gd name="T32" fmla="*/ 390 w 1268"/>
                <a:gd name="T33" fmla="*/ 386 h 866"/>
                <a:gd name="T34" fmla="*/ 361 w 1268"/>
                <a:gd name="T35" fmla="*/ 473 h 866"/>
                <a:gd name="T36" fmla="*/ 422 w 1268"/>
                <a:gd name="T37" fmla="*/ 548 h 866"/>
                <a:gd name="T38" fmla="*/ 304 w 1268"/>
                <a:gd name="T39" fmla="*/ 632 h 866"/>
                <a:gd name="T40" fmla="*/ 1252 w 1268"/>
                <a:gd name="T41" fmla="*/ 609 h 866"/>
                <a:gd name="T42" fmla="*/ 1137 w 1268"/>
                <a:gd name="T43" fmla="*/ 543 h 866"/>
                <a:gd name="T44" fmla="*/ 1117 w 1268"/>
                <a:gd name="T45" fmla="*/ 488 h 866"/>
                <a:gd name="T46" fmla="*/ 1219 w 1268"/>
                <a:gd name="T47" fmla="*/ 445 h 866"/>
                <a:gd name="T48" fmla="*/ 1227 w 1268"/>
                <a:gd name="T49" fmla="*/ 400 h 866"/>
                <a:gd name="T50" fmla="*/ 1182 w 1268"/>
                <a:gd name="T51" fmla="*/ 311 h 866"/>
                <a:gd name="T52" fmla="*/ 1134 w 1268"/>
                <a:gd name="T53" fmla="*/ 171 h 866"/>
                <a:gd name="T54" fmla="*/ 1009 w 1268"/>
                <a:gd name="T55" fmla="*/ 135 h 866"/>
                <a:gd name="T56" fmla="*/ 912 w 1268"/>
                <a:gd name="T57" fmla="*/ 214 h 866"/>
                <a:gd name="T58" fmla="*/ 869 w 1268"/>
                <a:gd name="T59" fmla="*/ 378 h 866"/>
                <a:gd name="T60" fmla="*/ 828 w 1268"/>
                <a:gd name="T61" fmla="*/ 424 h 866"/>
                <a:gd name="T62" fmla="*/ 917 w 1268"/>
                <a:gd name="T63" fmla="*/ 469 h 866"/>
                <a:gd name="T64" fmla="*/ 956 w 1268"/>
                <a:gd name="T65" fmla="*/ 522 h 866"/>
                <a:gd name="T66" fmla="*/ 962 w 1268"/>
                <a:gd name="T67" fmla="*/ 593 h 866"/>
                <a:gd name="T68" fmla="*/ 1018 w 1268"/>
                <a:gd name="T69" fmla="*/ 718 h 866"/>
                <a:gd name="T70" fmla="*/ 1200 w 1268"/>
                <a:gd name="T71" fmla="*/ 754 h 866"/>
                <a:gd name="T72" fmla="*/ 1267 w 1268"/>
                <a:gd name="T73" fmla="*/ 705 h 866"/>
                <a:gd name="T74" fmla="*/ 933 w 1268"/>
                <a:gd name="T75" fmla="*/ 607 h 866"/>
                <a:gd name="T76" fmla="*/ 766 w 1268"/>
                <a:gd name="T77" fmla="*/ 506 h 866"/>
                <a:gd name="T78" fmla="*/ 798 w 1268"/>
                <a:gd name="T79" fmla="*/ 379 h 866"/>
                <a:gd name="T80" fmla="*/ 823 w 1268"/>
                <a:gd name="T81" fmla="*/ 367 h 866"/>
                <a:gd name="T82" fmla="*/ 849 w 1268"/>
                <a:gd name="T83" fmla="*/ 285 h 866"/>
                <a:gd name="T84" fmla="*/ 826 w 1268"/>
                <a:gd name="T85" fmla="*/ 254 h 866"/>
                <a:gd name="T86" fmla="*/ 819 w 1268"/>
                <a:gd name="T87" fmla="*/ 124 h 866"/>
                <a:gd name="T88" fmla="*/ 704 w 1268"/>
                <a:gd name="T89" fmla="*/ 7 h 866"/>
                <a:gd name="T90" fmla="*/ 551 w 1268"/>
                <a:gd name="T91" fmla="*/ 29 h 866"/>
                <a:gd name="T92" fmla="*/ 474 w 1268"/>
                <a:gd name="T93" fmla="*/ 176 h 866"/>
                <a:gd name="T94" fmla="*/ 473 w 1268"/>
                <a:gd name="T95" fmla="*/ 254 h 866"/>
                <a:gd name="T96" fmla="*/ 455 w 1268"/>
                <a:gd name="T97" fmla="*/ 294 h 866"/>
                <a:gd name="T98" fmla="*/ 481 w 1268"/>
                <a:gd name="T99" fmla="*/ 371 h 866"/>
                <a:gd name="T100" fmla="*/ 506 w 1268"/>
                <a:gd name="T101" fmla="*/ 378 h 866"/>
                <a:gd name="T102" fmla="*/ 533 w 1268"/>
                <a:gd name="T103" fmla="*/ 513 h 866"/>
                <a:gd name="T104" fmla="*/ 356 w 1268"/>
                <a:gd name="T105" fmla="*/ 615 h 866"/>
                <a:gd name="T106" fmla="*/ 308 w 1268"/>
                <a:gd name="T107" fmla="*/ 720 h 866"/>
                <a:gd name="T108" fmla="*/ 332 w 1268"/>
                <a:gd name="T109" fmla="*/ 829 h 866"/>
                <a:gd name="T110" fmla="*/ 544 w 1268"/>
                <a:gd name="T111" fmla="*/ 865 h 866"/>
                <a:gd name="T112" fmla="*/ 932 w 1268"/>
                <a:gd name="T113" fmla="*/ 847 h 866"/>
                <a:gd name="T114" fmla="*/ 992 w 1268"/>
                <a:gd name="T115" fmla="*/ 772 h 866"/>
                <a:gd name="T116" fmla="*/ 972 w 1268"/>
                <a:gd name="T117" fmla="*/ 644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68" h="866">
                  <a:moveTo>
                    <a:pt x="280" y="772"/>
                  </a:moveTo>
                  <a:lnTo>
                    <a:pt x="275" y="772"/>
                  </a:lnTo>
                  <a:lnTo>
                    <a:pt x="271" y="772"/>
                  </a:lnTo>
                  <a:lnTo>
                    <a:pt x="226" y="771"/>
                  </a:lnTo>
                  <a:lnTo>
                    <a:pt x="187" y="770"/>
                  </a:lnTo>
                  <a:lnTo>
                    <a:pt x="153" y="769"/>
                  </a:lnTo>
                  <a:lnTo>
                    <a:pt x="125" y="767"/>
                  </a:lnTo>
                  <a:lnTo>
                    <a:pt x="100" y="765"/>
                  </a:lnTo>
                  <a:lnTo>
                    <a:pt x="79" y="762"/>
                  </a:lnTo>
                  <a:lnTo>
                    <a:pt x="63" y="759"/>
                  </a:lnTo>
                  <a:lnTo>
                    <a:pt x="49" y="756"/>
                  </a:lnTo>
                  <a:lnTo>
                    <a:pt x="39" y="753"/>
                  </a:lnTo>
                  <a:lnTo>
                    <a:pt x="30" y="750"/>
                  </a:lnTo>
                  <a:lnTo>
                    <a:pt x="24" y="745"/>
                  </a:lnTo>
                  <a:lnTo>
                    <a:pt x="20" y="742"/>
                  </a:lnTo>
                  <a:lnTo>
                    <a:pt x="13" y="734"/>
                  </a:lnTo>
                  <a:lnTo>
                    <a:pt x="8" y="727"/>
                  </a:lnTo>
                  <a:lnTo>
                    <a:pt x="6" y="722"/>
                  </a:lnTo>
                  <a:lnTo>
                    <a:pt x="4" y="715"/>
                  </a:lnTo>
                  <a:lnTo>
                    <a:pt x="2" y="707"/>
                  </a:lnTo>
                  <a:lnTo>
                    <a:pt x="1" y="698"/>
                  </a:lnTo>
                  <a:lnTo>
                    <a:pt x="0" y="678"/>
                  </a:lnTo>
                  <a:lnTo>
                    <a:pt x="1" y="655"/>
                  </a:lnTo>
                  <a:lnTo>
                    <a:pt x="2" y="645"/>
                  </a:lnTo>
                  <a:lnTo>
                    <a:pt x="4" y="634"/>
                  </a:lnTo>
                  <a:lnTo>
                    <a:pt x="6" y="624"/>
                  </a:lnTo>
                  <a:lnTo>
                    <a:pt x="9" y="614"/>
                  </a:lnTo>
                  <a:lnTo>
                    <a:pt x="12" y="605"/>
                  </a:lnTo>
                  <a:lnTo>
                    <a:pt x="15" y="597"/>
                  </a:lnTo>
                  <a:lnTo>
                    <a:pt x="20" y="591"/>
                  </a:lnTo>
                  <a:lnTo>
                    <a:pt x="24" y="587"/>
                  </a:lnTo>
                  <a:lnTo>
                    <a:pt x="30" y="580"/>
                  </a:lnTo>
                  <a:lnTo>
                    <a:pt x="39" y="574"/>
                  </a:lnTo>
                  <a:lnTo>
                    <a:pt x="48" y="566"/>
                  </a:lnTo>
                  <a:lnTo>
                    <a:pt x="60" y="560"/>
                  </a:lnTo>
                  <a:lnTo>
                    <a:pt x="92" y="545"/>
                  </a:lnTo>
                  <a:lnTo>
                    <a:pt x="126" y="530"/>
                  </a:lnTo>
                  <a:lnTo>
                    <a:pt x="140" y="524"/>
                  </a:lnTo>
                  <a:lnTo>
                    <a:pt x="154" y="518"/>
                  </a:lnTo>
                  <a:lnTo>
                    <a:pt x="164" y="512"/>
                  </a:lnTo>
                  <a:lnTo>
                    <a:pt x="170" y="508"/>
                  </a:lnTo>
                  <a:lnTo>
                    <a:pt x="173" y="503"/>
                  </a:lnTo>
                  <a:lnTo>
                    <a:pt x="178" y="493"/>
                  </a:lnTo>
                  <a:lnTo>
                    <a:pt x="180" y="487"/>
                  </a:lnTo>
                  <a:lnTo>
                    <a:pt x="181" y="481"/>
                  </a:lnTo>
                  <a:lnTo>
                    <a:pt x="182" y="473"/>
                  </a:lnTo>
                  <a:lnTo>
                    <a:pt x="181" y="466"/>
                  </a:lnTo>
                  <a:lnTo>
                    <a:pt x="180" y="459"/>
                  </a:lnTo>
                  <a:lnTo>
                    <a:pt x="178" y="453"/>
                  </a:lnTo>
                  <a:lnTo>
                    <a:pt x="170" y="438"/>
                  </a:lnTo>
                  <a:lnTo>
                    <a:pt x="165" y="422"/>
                  </a:lnTo>
                  <a:lnTo>
                    <a:pt x="161" y="404"/>
                  </a:lnTo>
                  <a:lnTo>
                    <a:pt x="156" y="386"/>
                  </a:lnTo>
                  <a:lnTo>
                    <a:pt x="154" y="386"/>
                  </a:lnTo>
                  <a:lnTo>
                    <a:pt x="152" y="386"/>
                  </a:lnTo>
                  <a:lnTo>
                    <a:pt x="151" y="386"/>
                  </a:lnTo>
                  <a:lnTo>
                    <a:pt x="151" y="386"/>
                  </a:lnTo>
                  <a:lnTo>
                    <a:pt x="151" y="386"/>
                  </a:lnTo>
                  <a:lnTo>
                    <a:pt x="151" y="386"/>
                  </a:lnTo>
                  <a:lnTo>
                    <a:pt x="148" y="386"/>
                  </a:lnTo>
                  <a:lnTo>
                    <a:pt x="144" y="385"/>
                  </a:lnTo>
                  <a:lnTo>
                    <a:pt x="140" y="384"/>
                  </a:lnTo>
                  <a:lnTo>
                    <a:pt x="137" y="381"/>
                  </a:lnTo>
                  <a:lnTo>
                    <a:pt x="135" y="378"/>
                  </a:lnTo>
                  <a:lnTo>
                    <a:pt x="133" y="375"/>
                  </a:lnTo>
                  <a:lnTo>
                    <a:pt x="131" y="368"/>
                  </a:lnTo>
                  <a:lnTo>
                    <a:pt x="130" y="365"/>
                  </a:lnTo>
                  <a:lnTo>
                    <a:pt x="129" y="361"/>
                  </a:lnTo>
                  <a:lnTo>
                    <a:pt x="126" y="350"/>
                  </a:lnTo>
                  <a:lnTo>
                    <a:pt x="121" y="340"/>
                  </a:lnTo>
                  <a:lnTo>
                    <a:pt x="119" y="332"/>
                  </a:lnTo>
                  <a:lnTo>
                    <a:pt x="118" y="327"/>
                  </a:lnTo>
                  <a:lnTo>
                    <a:pt x="116" y="321"/>
                  </a:lnTo>
                  <a:lnTo>
                    <a:pt x="115" y="312"/>
                  </a:lnTo>
                  <a:lnTo>
                    <a:pt x="115" y="304"/>
                  </a:lnTo>
                  <a:lnTo>
                    <a:pt x="116" y="301"/>
                  </a:lnTo>
                  <a:lnTo>
                    <a:pt x="117" y="297"/>
                  </a:lnTo>
                  <a:lnTo>
                    <a:pt x="119" y="294"/>
                  </a:lnTo>
                  <a:lnTo>
                    <a:pt x="121" y="292"/>
                  </a:lnTo>
                  <a:lnTo>
                    <a:pt x="126" y="289"/>
                  </a:lnTo>
                  <a:lnTo>
                    <a:pt x="131" y="289"/>
                  </a:lnTo>
                  <a:lnTo>
                    <a:pt x="132" y="289"/>
                  </a:lnTo>
                  <a:lnTo>
                    <a:pt x="134" y="289"/>
                  </a:lnTo>
                  <a:lnTo>
                    <a:pt x="137" y="290"/>
                  </a:lnTo>
                  <a:lnTo>
                    <a:pt x="140" y="292"/>
                  </a:lnTo>
                  <a:lnTo>
                    <a:pt x="141" y="292"/>
                  </a:lnTo>
                  <a:lnTo>
                    <a:pt x="141" y="293"/>
                  </a:lnTo>
                  <a:lnTo>
                    <a:pt x="144" y="292"/>
                  </a:lnTo>
                  <a:lnTo>
                    <a:pt x="145" y="291"/>
                  </a:lnTo>
                  <a:lnTo>
                    <a:pt x="147" y="289"/>
                  </a:lnTo>
                  <a:lnTo>
                    <a:pt x="147" y="287"/>
                  </a:lnTo>
                  <a:lnTo>
                    <a:pt x="144" y="271"/>
                  </a:lnTo>
                  <a:lnTo>
                    <a:pt x="143" y="255"/>
                  </a:lnTo>
                  <a:lnTo>
                    <a:pt x="141" y="239"/>
                  </a:lnTo>
                  <a:lnTo>
                    <a:pt x="140" y="223"/>
                  </a:lnTo>
                  <a:lnTo>
                    <a:pt x="141" y="210"/>
                  </a:lnTo>
                  <a:lnTo>
                    <a:pt x="144" y="198"/>
                  </a:lnTo>
                  <a:lnTo>
                    <a:pt x="147" y="185"/>
                  </a:lnTo>
                  <a:lnTo>
                    <a:pt x="151" y="173"/>
                  </a:lnTo>
                  <a:lnTo>
                    <a:pt x="156" y="162"/>
                  </a:lnTo>
                  <a:lnTo>
                    <a:pt x="163" y="151"/>
                  </a:lnTo>
                  <a:lnTo>
                    <a:pt x="170" y="141"/>
                  </a:lnTo>
                  <a:lnTo>
                    <a:pt x="179" y="132"/>
                  </a:lnTo>
                  <a:lnTo>
                    <a:pt x="188" y="124"/>
                  </a:lnTo>
                  <a:lnTo>
                    <a:pt x="198" y="116"/>
                  </a:lnTo>
                  <a:lnTo>
                    <a:pt x="208" y="109"/>
                  </a:lnTo>
                  <a:lnTo>
                    <a:pt x="220" y="103"/>
                  </a:lnTo>
                  <a:lnTo>
                    <a:pt x="232" y="99"/>
                  </a:lnTo>
                  <a:lnTo>
                    <a:pt x="244" y="96"/>
                  </a:lnTo>
                  <a:lnTo>
                    <a:pt x="257" y="94"/>
                  </a:lnTo>
                  <a:lnTo>
                    <a:pt x="271" y="94"/>
                  </a:lnTo>
                  <a:lnTo>
                    <a:pt x="271" y="94"/>
                  </a:lnTo>
                  <a:lnTo>
                    <a:pt x="271" y="94"/>
                  </a:lnTo>
                  <a:lnTo>
                    <a:pt x="271" y="94"/>
                  </a:lnTo>
                  <a:lnTo>
                    <a:pt x="271" y="94"/>
                  </a:lnTo>
                  <a:lnTo>
                    <a:pt x="284" y="94"/>
                  </a:lnTo>
                  <a:lnTo>
                    <a:pt x="297" y="96"/>
                  </a:lnTo>
                  <a:lnTo>
                    <a:pt x="310" y="99"/>
                  </a:lnTo>
                  <a:lnTo>
                    <a:pt x="322" y="103"/>
                  </a:lnTo>
                  <a:lnTo>
                    <a:pt x="333" y="109"/>
                  </a:lnTo>
                  <a:lnTo>
                    <a:pt x="344" y="116"/>
                  </a:lnTo>
                  <a:lnTo>
                    <a:pt x="353" y="124"/>
                  </a:lnTo>
                  <a:lnTo>
                    <a:pt x="363" y="132"/>
                  </a:lnTo>
                  <a:lnTo>
                    <a:pt x="371" y="141"/>
                  </a:lnTo>
                  <a:lnTo>
                    <a:pt x="379" y="151"/>
                  </a:lnTo>
                  <a:lnTo>
                    <a:pt x="385" y="162"/>
                  </a:lnTo>
                  <a:lnTo>
                    <a:pt x="390" y="173"/>
                  </a:lnTo>
                  <a:lnTo>
                    <a:pt x="395" y="185"/>
                  </a:lnTo>
                  <a:lnTo>
                    <a:pt x="398" y="198"/>
                  </a:lnTo>
                  <a:lnTo>
                    <a:pt x="400" y="210"/>
                  </a:lnTo>
                  <a:lnTo>
                    <a:pt x="401" y="223"/>
                  </a:lnTo>
                  <a:lnTo>
                    <a:pt x="401" y="239"/>
                  </a:lnTo>
                  <a:lnTo>
                    <a:pt x="399" y="255"/>
                  </a:lnTo>
                  <a:lnTo>
                    <a:pt x="398" y="271"/>
                  </a:lnTo>
                  <a:lnTo>
                    <a:pt x="395" y="287"/>
                  </a:lnTo>
                  <a:lnTo>
                    <a:pt x="396" y="289"/>
                  </a:lnTo>
                  <a:lnTo>
                    <a:pt x="397" y="291"/>
                  </a:lnTo>
                  <a:lnTo>
                    <a:pt x="398" y="292"/>
                  </a:lnTo>
                  <a:lnTo>
                    <a:pt x="400" y="293"/>
                  </a:lnTo>
                  <a:lnTo>
                    <a:pt x="400" y="292"/>
                  </a:lnTo>
                  <a:lnTo>
                    <a:pt x="401" y="292"/>
                  </a:lnTo>
                  <a:lnTo>
                    <a:pt x="404" y="290"/>
                  </a:lnTo>
                  <a:lnTo>
                    <a:pt x="407" y="289"/>
                  </a:lnTo>
                  <a:lnTo>
                    <a:pt x="409" y="289"/>
                  </a:lnTo>
                  <a:lnTo>
                    <a:pt x="410" y="289"/>
                  </a:lnTo>
                  <a:lnTo>
                    <a:pt x="416" y="289"/>
                  </a:lnTo>
                  <a:lnTo>
                    <a:pt x="421" y="292"/>
                  </a:lnTo>
                  <a:lnTo>
                    <a:pt x="422" y="294"/>
                  </a:lnTo>
                  <a:lnTo>
                    <a:pt x="424" y="297"/>
                  </a:lnTo>
                  <a:lnTo>
                    <a:pt x="425" y="301"/>
                  </a:lnTo>
                  <a:lnTo>
                    <a:pt x="426" y="304"/>
                  </a:lnTo>
                  <a:lnTo>
                    <a:pt x="426" y="312"/>
                  </a:lnTo>
                  <a:lnTo>
                    <a:pt x="425" y="321"/>
                  </a:lnTo>
                  <a:lnTo>
                    <a:pt x="423" y="327"/>
                  </a:lnTo>
                  <a:lnTo>
                    <a:pt x="422" y="332"/>
                  </a:lnTo>
                  <a:lnTo>
                    <a:pt x="420" y="340"/>
                  </a:lnTo>
                  <a:lnTo>
                    <a:pt x="417" y="350"/>
                  </a:lnTo>
                  <a:lnTo>
                    <a:pt x="414" y="361"/>
                  </a:lnTo>
                  <a:lnTo>
                    <a:pt x="412" y="365"/>
                  </a:lnTo>
                  <a:lnTo>
                    <a:pt x="412" y="368"/>
                  </a:lnTo>
                  <a:lnTo>
                    <a:pt x="408" y="375"/>
                  </a:lnTo>
                  <a:lnTo>
                    <a:pt x="406" y="378"/>
                  </a:lnTo>
                  <a:lnTo>
                    <a:pt x="404" y="381"/>
                  </a:lnTo>
                  <a:lnTo>
                    <a:pt x="401" y="384"/>
                  </a:lnTo>
                  <a:lnTo>
                    <a:pt x="398" y="385"/>
                  </a:lnTo>
                  <a:lnTo>
                    <a:pt x="394" y="386"/>
                  </a:lnTo>
                  <a:lnTo>
                    <a:pt x="390" y="386"/>
                  </a:lnTo>
                  <a:lnTo>
                    <a:pt x="390" y="386"/>
                  </a:lnTo>
                  <a:lnTo>
                    <a:pt x="390" y="386"/>
                  </a:lnTo>
                  <a:lnTo>
                    <a:pt x="390" y="386"/>
                  </a:lnTo>
                  <a:lnTo>
                    <a:pt x="390" y="386"/>
                  </a:lnTo>
                  <a:lnTo>
                    <a:pt x="387" y="386"/>
                  </a:lnTo>
                  <a:lnTo>
                    <a:pt x="385" y="386"/>
                  </a:lnTo>
                  <a:lnTo>
                    <a:pt x="381" y="404"/>
                  </a:lnTo>
                  <a:lnTo>
                    <a:pt x="377" y="422"/>
                  </a:lnTo>
                  <a:lnTo>
                    <a:pt x="371" y="438"/>
                  </a:lnTo>
                  <a:lnTo>
                    <a:pt x="364" y="453"/>
                  </a:lnTo>
                  <a:lnTo>
                    <a:pt x="362" y="459"/>
                  </a:lnTo>
                  <a:lnTo>
                    <a:pt x="361" y="466"/>
                  </a:lnTo>
                  <a:lnTo>
                    <a:pt x="361" y="473"/>
                  </a:lnTo>
                  <a:lnTo>
                    <a:pt x="361" y="481"/>
                  </a:lnTo>
                  <a:lnTo>
                    <a:pt x="362" y="487"/>
                  </a:lnTo>
                  <a:lnTo>
                    <a:pt x="364" y="493"/>
                  </a:lnTo>
                  <a:lnTo>
                    <a:pt x="368" y="503"/>
                  </a:lnTo>
                  <a:lnTo>
                    <a:pt x="371" y="508"/>
                  </a:lnTo>
                  <a:lnTo>
                    <a:pt x="381" y="515"/>
                  </a:lnTo>
                  <a:lnTo>
                    <a:pt x="397" y="522"/>
                  </a:lnTo>
                  <a:lnTo>
                    <a:pt x="418" y="531"/>
                  </a:lnTo>
                  <a:lnTo>
                    <a:pt x="441" y="541"/>
                  </a:lnTo>
                  <a:lnTo>
                    <a:pt x="422" y="548"/>
                  </a:lnTo>
                  <a:lnTo>
                    <a:pt x="404" y="557"/>
                  </a:lnTo>
                  <a:lnTo>
                    <a:pt x="386" y="565"/>
                  </a:lnTo>
                  <a:lnTo>
                    <a:pt x="369" y="574"/>
                  </a:lnTo>
                  <a:lnTo>
                    <a:pt x="353" y="583"/>
                  </a:lnTo>
                  <a:lnTo>
                    <a:pt x="340" y="593"/>
                  </a:lnTo>
                  <a:lnTo>
                    <a:pt x="328" y="602"/>
                  </a:lnTo>
                  <a:lnTo>
                    <a:pt x="318" y="612"/>
                  </a:lnTo>
                  <a:lnTo>
                    <a:pt x="313" y="617"/>
                  </a:lnTo>
                  <a:lnTo>
                    <a:pt x="308" y="625"/>
                  </a:lnTo>
                  <a:lnTo>
                    <a:pt x="304" y="632"/>
                  </a:lnTo>
                  <a:lnTo>
                    <a:pt x="299" y="641"/>
                  </a:lnTo>
                  <a:lnTo>
                    <a:pt x="295" y="650"/>
                  </a:lnTo>
                  <a:lnTo>
                    <a:pt x="292" y="660"/>
                  </a:lnTo>
                  <a:lnTo>
                    <a:pt x="289" y="670"/>
                  </a:lnTo>
                  <a:lnTo>
                    <a:pt x="286" y="681"/>
                  </a:lnTo>
                  <a:lnTo>
                    <a:pt x="282" y="703"/>
                  </a:lnTo>
                  <a:lnTo>
                    <a:pt x="279" y="726"/>
                  </a:lnTo>
                  <a:lnTo>
                    <a:pt x="279" y="750"/>
                  </a:lnTo>
                  <a:lnTo>
                    <a:pt x="280" y="772"/>
                  </a:lnTo>
                  <a:close/>
                  <a:moveTo>
                    <a:pt x="1252" y="609"/>
                  </a:moveTo>
                  <a:lnTo>
                    <a:pt x="1250" y="606"/>
                  </a:lnTo>
                  <a:lnTo>
                    <a:pt x="1248" y="602"/>
                  </a:lnTo>
                  <a:lnTo>
                    <a:pt x="1243" y="597"/>
                  </a:lnTo>
                  <a:lnTo>
                    <a:pt x="1237" y="592"/>
                  </a:lnTo>
                  <a:lnTo>
                    <a:pt x="1228" y="585"/>
                  </a:lnTo>
                  <a:lnTo>
                    <a:pt x="1219" y="580"/>
                  </a:lnTo>
                  <a:lnTo>
                    <a:pt x="1191" y="566"/>
                  </a:lnTo>
                  <a:lnTo>
                    <a:pt x="1161" y="555"/>
                  </a:lnTo>
                  <a:lnTo>
                    <a:pt x="1148" y="548"/>
                  </a:lnTo>
                  <a:lnTo>
                    <a:pt x="1137" y="543"/>
                  </a:lnTo>
                  <a:lnTo>
                    <a:pt x="1128" y="539"/>
                  </a:lnTo>
                  <a:lnTo>
                    <a:pt x="1123" y="535"/>
                  </a:lnTo>
                  <a:lnTo>
                    <a:pt x="1120" y="530"/>
                  </a:lnTo>
                  <a:lnTo>
                    <a:pt x="1116" y="522"/>
                  </a:lnTo>
                  <a:lnTo>
                    <a:pt x="1115" y="517"/>
                  </a:lnTo>
                  <a:lnTo>
                    <a:pt x="1114" y="511"/>
                  </a:lnTo>
                  <a:lnTo>
                    <a:pt x="1114" y="505"/>
                  </a:lnTo>
                  <a:lnTo>
                    <a:pt x="1114" y="499"/>
                  </a:lnTo>
                  <a:lnTo>
                    <a:pt x="1115" y="493"/>
                  </a:lnTo>
                  <a:lnTo>
                    <a:pt x="1117" y="488"/>
                  </a:lnTo>
                  <a:lnTo>
                    <a:pt x="1120" y="482"/>
                  </a:lnTo>
                  <a:lnTo>
                    <a:pt x="1122" y="474"/>
                  </a:lnTo>
                  <a:lnTo>
                    <a:pt x="1139" y="472"/>
                  </a:lnTo>
                  <a:lnTo>
                    <a:pt x="1154" y="469"/>
                  </a:lnTo>
                  <a:lnTo>
                    <a:pt x="1168" y="466"/>
                  </a:lnTo>
                  <a:lnTo>
                    <a:pt x="1180" y="462"/>
                  </a:lnTo>
                  <a:lnTo>
                    <a:pt x="1192" y="458"/>
                  </a:lnTo>
                  <a:lnTo>
                    <a:pt x="1202" y="454"/>
                  </a:lnTo>
                  <a:lnTo>
                    <a:pt x="1211" y="450"/>
                  </a:lnTo>
                  <a:lnTo>
                    <a:pt x="1219" y="445"/>
                  </a:lnTo>
                  <a:lnTo>
                    <a:pt x="1226" y="440"/>
                  </a:lnTo>
                  <a:lnTo>
                    <a:pt x="1231" y="436"/>
                  </a:lnTo>
                  <a:lnTo>
                    <a:pt x="1237" y="431"/>
                  </a:lnTo>
                  <a:lnTo>
                    <a:pt x="1240" y="427"/>
                  </a:lnTo>
                  <a:lnTo>
                    <a:pt x="1243" y="421"/>
                  </a:lnTo>
                  <a:lnTo>
                    <a:pt x="1245" y="417"/>
                  </a:lnTo>
                  <a:lnTo>
                    <a:pt x="1247" y="413"/>
                  </a:lnTo>
                  <a:lnTo>
                    <a:pt x="1247" y="410"/>
                  </a:lnTo>
                  <a:lnTo>
                    <a:pt x="1237" y="405"/>
                  </a:lnTo>
                  <a:lnTo>
                    <a:pt x="1227" y="400"/>
                  </a:lnTo>
                  <a:lnTo>
                    <a:pt x="1219" y="395"/>
                  </a:lnTo>
                  <a:lnTo>
                    <a:pt x="1211" y="387"/>
                  </a:lnTo>
                  <a:lnTo>
                    <a:pt x="1205" y="380"/>
                  </a:lnTo>
                  <a:lnTo>
                    <a:pt x="1199" y="371"/>
                  </a:lnTo>
                  <a:lnTo>
                    <a:pt x="1195" y="363"/>
                  </a:lnTo>
                  <a:lnTo>
                    <a:pt x="1192" y="353"/>
                  </a:lnTo>
                  <a:lnTo>
                    <a:pt x="1189" y="343"/>
                  </a:lnTo>
                  <a:lnTo>
                    <a:pt x="1186" y="333"/>
                  </a:lnTo>
                  <a:lnTo>
                    <a:pt x="1184" y="322"/>
                  </a:lnTo>
                  <a:lnTo>
                    <a:pt x="1182" y="311"/>
                  </a:lnTo>
                  <a:lnTo>
                    <a:pt x="1180" y="288"/>
                  </a:lnTo>
                  <a:lnTo>
                    <a:pt x="1178" y="264"/>
                  </a:lnTo>
                  <a:lnTo>
                    <a:pt x="1176" y="251"/>
                  </a:lnTo>
                  <a:lnTo>
                    <a:pt x="1173" y="238"/>
                  </a:lnTo>
                  <a:lnTo>
                    <a:pt x="1169" y="225"/>
                  </a:lnTo>
                  <a:lnTo>
                    <a:pt x="1164" y="214"/>
                  </a:lnTo>
                  <a:lnTo>
                    <a:pt x="1158" y="202"/>
                  </a:lnTo>
                  <a:lnTo>
                    <a:pt x="1151" y="190"/>
                  </a:lnTo>
                  <a:lnTo>
                    <a:pt x="1143" y="181"/>
                  </a:lnTo>
                  <a:lnTo>
                    <a:pt x="1134" y="171"/>
                  </a:lnTo>
                  <a:lnTo>
                    <a:pt x="1124" y="163"/>
                  </a:lnTo>
                  <a:lnTo>
                    <a:pt x="1114" y="155"/>
                  </a:lnTo>
                  <a:lnTo>
                    <a:pt x="1103" y="148"/>
                  </a:lnTo>
                  <a:lnTo>
                    <a:pt x="1090" y="143"/>
                  </a:lnTo>
                  <a:lnTo>
                    <a:pt x="1078" y="138"/>
                  </a:lnTo>
                  <a:lnTo>
                    <a:pt x="1065" y="135"/>
                  </a:lnTo>
                  <a:lnTo>
                    <a:pt x="1051" y="133"/>
                  </a:lnTo>
                  <a:lnTo>
                    <a:pt x="1036" y="132"/>
                  </a:lnTo>
                  <a:lnTo>
                    <a:pt x="1023" y="133"/>
                  </a:lnTo>
                  <a:lnTo>
                    <a:pt x="1009" y="135"/>
                  </a:lnTo>
                  <a:lnTo>
                    <a:pt x="996" y="138"/>
                  </a:lnTo>
                  <a:lnTo>
                    <a:pt x="983" y="143"/>
                  </a:lnTo>
                  <a:lnTo>
                    <a:pt x="972" y="148"/>
                  </a:lnTo>
                  <a:lnTo>
                    <a:pt x="961" y="155"/>
                  </a:lnTo>
                  <a:lnTo>
                    <a:pt x="952" y="163"/>
                  </a:lnTo>
                  <a:lnTo>
                    <a:pt x="942" y="171"/>
                  </a:lnTo>
                  <a:lnTo>
                    <a:pt x="934" y="181"/>
                  </a:lnTo>
                  <a:lnTo>
                    <a:pt x="925" y="191"/>
                  </a:lnTo>
                  <a:lnTo>
                    <a:pt x="919" y="202"/>
                  </a:lnTo>
                  <a:lnTo>
                    <a:pt x="912" y="214"/>
                  </a:lnTo>
                  <a:lnTo>
                    <a:pt x="907" y="225"/>
                  </a:lnTo>
                  <a:lnTo>
                    <a:pt x="902" y="238"/>
                  </a:lnTo>
                  <a:lnTo>
                    <a:pt x="898" y="252"/>
                  </a:lnTo>
                  <a:lnTo>
                    <a:pt x="894" y="264"/>
                  </a:lnTo>
                  <a:lnTo>
                    <a:pt x="891" y="288"/>
                  </a:lnTo>
                  <a:lnTo>
                    <a:pt x="887" y="312"/>
                  </a:lnTo>
                  <a:lnTo>
                    <a:pt x="883" y="335"/>
                  </a:lnTo>
                  <a:lnTo>
                    <a:pt x="876" y="358"/>
                  </a:lnTo>
                  <a:lnTo>
                    <a:pt x="873" y="368"/>
                  </a:lnTo>
                  <a:lnTo>
                    <a:pt x="869" y="378"/>
                  </a:lnTo>
                  <a:lnTo>
                    <a:pt x="864" y="385"/>
                  </a:lnTo>
                  <a:lnTo>
                    <a:pt x="857" y="393"/>
                  </a:lnTo>
                  <a:lnTo>
                    <a:pt x="850" y="399"/>
                  </a:lnTo>
                  <a:lnTo>
                    <a:pt x="841" y="403"/>
                  </a:lnTo>
                  <a:lnTo>
                    <a:pt x="832" y="405"/>
                  </a:lnTo>
                  <a:lnTo>
                    <a:pt x="820" y="406"/>
                  </a:lnTo>
                  <a:lnTo>
                    <a:pt x="821" y="411"/>
                  </a:lnTo>
                  <a:lnTo>
                    <a:pt x="822" y="415"/>
                  </a:lnTo>
                  <a:lnTo>
                    <a:pt x="825" y="420"/>
                  </a:lnTo>
                  <a:lnTo>
                    <a:pt x="828" y="424"/>
                  </a:lnTo>
                  <a:lnTo>
                    <a:pt x="832" y="430"/>
                  </a:lnTo>
                  <a:lnTo>
                    <a:pt x="836" y="434"/>
                  </a:lnTo>
                  <a:lnTo>
                    <a:pt x="843" y="439"/>
                  </a:lnTo>
                  <a:lnTo>
                    <a:pt x="850" y="445"/>
                  </a:lnTo>
                  <a:lnTo>
                    <a:pt x="857" y="449"/>
                  </a:lnTo>
                  <a:lnTo>
                    <a:pt x="867" y="453"/>
                  </a:lnTo>
                  <a:lnTo>
                    <a:pt x="878" y="458"/>
                  </a:lnTo>
                  <a:lnTo>
                    <a:pt x="889" y="462"/>
                  </a:lnTo>
                  <a:lnTo>
                    <a:pt x="902" y="466"/>
                  </a:lnTo>
                  <a:lnTo>
                    <a:pt x="917" y="469"/>
                  </a:lnTo>
                  <a:lnTo>
                    <a:pt x="933" y="472"/>
                  </a:lnTo>
                  <a:lnTo>
                    <a:pt x="950" y="475"/>
                  </a:lnTo>
                  <a:lnTo>
                    <a:pt x="953" y="482"/>
                  </a:lnTo>
                  <a:lnTo>
                    <a:pt x="956" y="488"/>
                  </a:lnTo>
                  <a:lnTo>
                    <a:pt x="958" y="493"/>
                  </a:lnTo>
                  <a:lnTo>
                    <a:pt x="959" y="499"/>
                  </a:lnTo>
                  <a:lnTo>
                    <a:pt x="959" y="505"/>
                  </a:lnTo>
                  <a:lnTo>
                    <a:pt x="959" y="511"/>
                  </a:lnTo>
                  <a:lnTo>
                    <a:pt x="958" y="517"/>
                  </a:lnTo>
                  <a:lnTo>
                    <a:pt x="956" y="522"/>
                  </a:lnTo>
                  <a:lnTo>
                    <a:pt x="953" y="530"/>
                  </a:lnTo>
                  <a:lnTo>
                    <a:pt x="950" y="535"/>
                  </a:lnTo>
                  <a:lnTo>
                    <a:pt x="943" y="540"/>
                  </a:lnTo>
                  <a:lnTo>
                    <a:pt x="933" y="545"/>
                  </a:lnTo>
                  <a:lnTo>
                    <a:pt x="918" y="552"/>
                  </a:lnTo>
                  <a:lnTo>
                    <a:pt x="901" y="559"/>
                  </a:lnTo>
                  <a:lnTo>
                    <a:pt x="917" y="566"/>
                  </a:lnTo>
                  <a:lnTo>
                    <a:pt x="933" y="574"/>
                  </a:lnTo>
                  <a:lnTo>
                    <a:pt x="948" y="583"/>
                  </a:lnTo>
                  <a:lnTo>
                    <a:pt x="962" y="593"/>
                  </a:lnTo>
                  <a:lnTo>
                    <a:pt x="974" y="602"/>
                  </a:lnTo>
                  <a:lnTo>
                    <a:pt x="983" y="612"/>
                  </a:lnTo>
                  <a:lnTo>
                    <a:pt x="988" y="617"/>
                  </a:lnTo>
                  <a:lnTo>
                    <a:pt x="992" y="623"/>
                  </a:lnTo>
                  <a:lnTo>
                    <a:pt x="996" y="630"/>
                  </a:lnTo>
                  <a:lnTo>
                    <a:pt x="1000" y="637"/>
                  </a:lnTo>
                  <a:lnTo>
                    <a:pt x="1007" y="654"/>
                  </a:lnTo>
                  <a:lnTo>
                    <a:pt x="1012" y="674"/>
                  </a:lnTo>
                  <a:lnTo>
                    <a:pt x="1015" y="696"/>
                  </a:lnTo>
                  <a:lnTo>
                    <a:pt x="1018" y="718"/>
                  </a:lnTo>
                  <a:lnTo>
                    <a:pt x="1019" y="740"/>
                  </a:lnTo>
                  <a:lnTo>
                    <a:pt x="1020" y="762"/>
                  </a:lnTo>
                  <a:lnTo>
                    <a:pt x="1028" y="762"/>
                  </a:lnTo>
                  <a:lnTo>
                    <a:pt x="1036" y="762"/>
                  </a:lnTo>
                  <a:lnTo>
                    <a:pt x="1074" y="761"/>
                  </a:lnTo>
                  <a:lnTo>
                    <a:pt x="1108" y="761"/>
                  </a:lnTo>
                  <a:lnTo>
                    <a:pt x="1138" y="760"/>
                  </a:lnTo>
                  <a:lnTo>
                    <a:pt x="1162" y="758"/>
                  </a:lnTo>
                  <a:lnTo>
                    <a:pt x="1184" y="756"/>
                  </a:lnTo>
                  <a:lnTo>
                    <a:pt x="1200" y="754"/>
                  </a:lnTo>
                  <a:lnTo>
                    <a:pt x="1215" y="752"/>
                  </a:lnTo>
                  <a:lnTo>
                    <a:pt x="1227" y="749"/>
                  </a:lnTo>
                  <a:lnTo>
                    <a:pt x="1237" y="745"/>
                  </a:lnTo>
                  <a:lnTo>
                    <a:pt x="1243" y="743"/>
                  </a:lnTo>
                  <a:lnTo>
                    <a:pt x="1248" y="740"/>
                  </a:lnTo>
                  <a:lnTo>
                    <a:pt x="1252" y="737"/>
                  </a:lnTo>
                  <a:lnTo>
                    <a:pt x="1258" y="730"/>
                  </a:lnTo>
                  <a:lnTo>
                    <a:pt x="1262" y="723"/>
                  </a:lnTo>
                  <a:lnTo>
                    <a:pt x="1265" y="716"/>
                  </a:lnTo>
                  <a:lnTo>
                    <a:pt x="1267" y="705"/>
                  </a:lnTo>
                  <a:lnTo>
                    <a:pt x="1268" y="692"/>
                  </a:lnTo>
                  <a:lnTo>
                    <a:pt x="1268" y="678"/>
                  </a:lnTo>
                  <a:lnTo>
                    <a:pt x="1266" y="663"/>
                  </a:lnTo>
                  <a:lnTo>
                    <a:pt x="1263" y="646"/>
                  </a:lnTo>
                  <a:lnTo>
                    <a:pt x="1259" y="628"/>
                  </a:lnTo>
                  <a:lnTo>
                    <a:pt x="1252" y="609"/>
                  </a:lnTo>
                  <a:close/>
                  <a:moveTo>
                    <a:pt x="963" y="632"/>
                  </a:moveTo>
                  <a:lnTo>
                    <a:pt x="956" y="624"/>
                  </a:lnTo>
                  <a:lnTo>
                    <a:pt x="945" y="615"/>
                  </a:lnTo>
                  <a:lnTo>
                    <a:pt x="933" y="607"/>
                  </a:lnTo>
                  <a:lnTo>
                    <a:pt x="919" y="598"/>
                  </a:lnTo>
                  <a:lnTo>
                    <a:pt x="879" y="579"/>
                  </a:lnTo>
                  <a:lnTo>
                    <a:pt x="835" y="561"/>
                  </a:lnTo>
                  <a:lnTo>
                    <a:pt x="815" y="553"/>
                  </a:lnTo>
                  <a:lnTo>
                    <a:pt x="798" y="544"/>
                  </a:lnTo>
                  <a:lnTo>
                    <a:pt x="786" y="538"/>
                  </a:lnTo>
                  <a:lnTo>
                    <a:pt x="779" y="533"/>
                  </a:lnTo>
                  <a:lnTo>
                    <a:pt x="774" y="525"/>
                  </a:lnTo>
                  <a:lnTo>
                    <a:pt x="768" y="513"/>
                  </a:lnTo>
                  <a:lnTo>
                    <a:pt x="766" y="506"/>
                  </a:lnTo>
                  <a:lnTo>
                    <a:pt x="765" y="498"/>
                  </a:lnTo>
                  <a:lnTo>
                    <a:pt x="764" y="488"/>
                  </a:lnTo>
                  <a:lnTo>
                    <a:pt x="765" y="478"/>
                  </a:lnTo>
                  <a:lnTo>
                    <a:pt x="766" y="471"/>
                  </a:lnTo>
                  <a:lnTo>
                    <a:pt x="769" y="463"/>
                  </a:lnTo>
                  <a:lnTo>
                    <a:pt x="778" y="444"/>
                  </a:lnTo>
                  <a:lnTo>
                    <a:pt x="785" y="423"/>
                  </a:lnTo>
                  <a:lnTo>
                    <a:pt x="791" y="401"/>
                  </a:lnTo>
                  <a:lnTo>
                    <a:pt x="795" y="378"/>
                  </a:lnTo>
                  <a:lnTo>
                    <a:pt x="798" y="379"/>
                  </a:lnTo>
                  <a:lnTo>
                    <a:pt x="802" y="379"/>
                  </a:lnTo>
                  <a:lnTo>
                    <a:pt x="802" y="379"/>
                  </a:lnTo>
                  <a:lnTo>
                    <a:pt x="802" y="379"/>
                  </a:lnTo>
                  <a:lnTo>
                    <a:pt x="802" y="379"/>
                  </a:lnTo>
                  <a:lnTo>
                    <a:pt x="802" y="379"/>
                  </a:lnTo>
                  <a:lnTo>
                    <a:pt x="807" y="378"/>
                  </a:lnTo>
                  <a:lnTo>
                    <a:pt x="812" y="378"/>
                  </a:lnTo>
                  <a:lnTo>
                    <a:pt x="816" y="376"/>
                  </a:lnTo>
                  <a:lnTo>
                    <a:pt x="820" y="371"/>
                  </a:lnTo>
                  <a:lnTo>
                    <a:pt x="823" y="367"/>
                  </a:lnTo>
                  <a:lnTo>
                    <a:pt x="826" y="363"/>
                  </a:lnTo>
                  <a:lnTo>
                    <a:pt x="829" y="355"/>
                  </a:lnTo>
                  <a:lnTo>
                    <a:pt x="830" y="351"/>
                  </a:lnTo>
                  <a:lnTo>
                    <a:pt x="831" y="346"/>
                  </a:lnTo>
                  <a:lnTo>
                    <a:pt x="835" y="332"/>
                  </a:lnTo>
                  <a:lnTo>
                    <a:pt x="839" y="319"/>
                  </a:lnTo>
                  <a:lnTo>
                    <a:pt x="843" y="309"/>
                  </a:lnTo>
                  <a:lnTo>
                    <a:pt x="845" y="303"/>
                  </a:lnTo>
                  <a:lnTo>
                    <a:pt x="847" y="294"/>
                  </a:lnTo>
                  <a:lnTo>
                    <a:pt x="849" y="285"/>
                  </a:lnTo>
                  <a:lnTo>
                    <a:pt x="848" y="274"/>
                  </a:lnTo>
                  <a:lnTo>
                    <a:pt x="847" y="269"/>
                  </a:lnTo>
                  <a:lnTo>
                    <a:pt x="846" y="266"/>
                  </a:lnTo>
                  <a:lnTo>
                    <a:pt x="844" y="261"/>
                  </a:lnTo>
                  <a:lnTo>
                    <a:pt x="840" y="259"/>
                  </a:lnTo>
                  <a:lnTo>
                    <a:pt x="837" y="257"/>
                  </a:lnTo>
                  <a:lnTo>
                    <a:pt x="834" y="255"/>
                  </a:lnTo>
                  <a:lnTo>
                    <a:pt x="831" y="254"/>
                  </a:lnTo>
                  <a:lnTo>
                    <a:pt x="828" y="254"/>
                  </a:lnTo>
                  <a:lnTo>
                    <a:pt x="826" y="254"/>
                  </a:lnTo>
                  <a:lnTo>
                    <a:pt x="825" y="254"/>
                  </a:lnTo>
                  <a:lnTo>
                    <a:pt x="823" y="255"/>
                  </a:lnTo>
                  <a:lnTo>
                    <a:pt x="822" y="255"/>
                  </a:lnTo>
                  <a:lnTo>
                    <a:pt x="822" y="234"/>
                  </a:lnTo>
                  <a:lnTo>
                    <a:pt x="825" y="214"/>
                  </a:lnTo>
                  <a:lnTo>
                    <a:pt x="827" y="195"/>
                  </a:lnTo>
                  <a:lnTo>
                    <a:pt x="828" y="176"/>
                  </a:lnTo>
                  <a:lnTo>
                    <a:pt x="827" y="157"/>
                  </a:lnTo>
                  <a:lnTo>
                    <a:pt x="823" y="141"/>
                  </a:lnTo>
                  <a:lnTo>
                    <a:pt x="819" y="124"/>
                  </a:lnTo>
                  <a:lnTo>
                    <a:pt x="814" y="107"/>
                  </a:lnTo>
                  <a:lnTo>
                    <a:pt x="807" y="92"/>
                  </a:lnTo>
                  <a:lnTo>
                    <a:pt x="797" y="77"/>
                  </a:lnTo>
                  <a:lnTo>
                    <a:pt x="787" y="63"/>
                  </a:lnTo>
                  <a:lnTo>
                    <a:pt x="776" y="50"/>
                  </a:lnTo>
                  <a:lnTo>
                    <a:pt x="763" y="40"/>
                  </a:lnTo>
                  <a:lnTo>
                    <a:pt x="749" y="29"/>
                  </a:lnTo>
                  <a:lnTo>
                    <a:pt x="735" y="21"/>
                  </a:lnTo>
                  <a:lnTo>
                    <a:pt x="720" y="13"/>
                  </a:lnTo>
                  <a:lnTo>
                    <a:pt x="704" y="7"/>
                  </a:lnTo>
                  <a:lnTo>
                    <a:pt x="687" y="3"/>
                  </a:lnTo>
                  <a:lnTo>
                    <a:pt x="669" y="0"/>
                  </a:lnTo>
                  <a:lnTo>
                    <a:pt x="651" y="0"/>
                  </a:lnTo>
                  <a:lnTo>
                    <a:pt x="651" y="0"/>
                  </a:lnTo>
                  <a:lnTo>
                    <a:pt x="633" y="0"/>
                  </a:lnTo>
                  <a:lnTo>
                    <a:pt x="615" y="3"/>
                  </a:lnTo>
                  <a:lnTo>
                    <a:pt x="598" y="7"/>
                  </a:lnTo>
                  <a:lnTo>
                    <a:pt x="582" y="13"/>
                  </a:lnTo>
                  <a:lnTo>
                    <a:pt x="566" y="21"/>
                  </a:lnTo>
                  <a:lnTo>
                    <a:pt x="551" y="29"/>
                  </a:lnTo>
                  <a:lnTo>
                    <a:pt x="539" y="40"/>
                  </a:lnTo>
                  <a:lnTo>
                    <a:pt x="526" y="50"/>
                  </a:lnTo>
                  <a:lnTo>
                    <a:pt x="514" y="63"/>
                  </a:lnTo>
                  <a:lnTo>
                    <a:pt x="504" y="77"/>
                  </a:lnTo>
                  <a:lnTo>
                    <a:pt x="495" y="92"/>
                  </a:lnTo>
                  <a:lnTo>
                    <a:pt x="488" y="107"/>
                  </a:lnTo>
                  <a:lnTo>
                    <a:pt x="481" y="124"/>
                  </a:lnTo>
                  <a:lnTo>
                    <a:pt x="477" y="141"/>
                  </a:lnTo>
                  <a:lnTo>
                    <a:pt x="475" y="157"/>
                  </a:lnTo>
                  <a:lnTo>
                    <a:pt x="474" y="176"/>
                  </a:lnTo>
                  <a:lnTo>
                    <a:pt x="475" y="195"/>
                  </a:lnTo>
                  <a:lnTo>
                    <a:pt x="477" y="215"/>
                  </a:lnTo>
                  <a:lnTo>
                    <a:pt x="478" y="224"/>
                  </a:lnTo>
                  <a:lnTo>
                    <a:pt x="479" y="235"/>
                  </a:lnTo>
                  <a:lnTo>
                    <a:pt x="479" y="244"/>
                  </a:lnTo>
                  <a:lnTo>
                    <a:pt x="479" y="255"/>
                  </a:lnTo>
                  <a:lnTo>
                    <a:pt x="478" y="254"/>
                  </a:lnTo>
                  <a:lnTo>
                    <a:pt x="477" y="254"/>
                  </a:lnTo>
                  <a:lnTo>
                    <a:pt x="475" y="254"/>
                  </a:lnTo>
                  <a:lnTo>
                    <a:pt x="473" y="254"/>
                  </a:lnTo>
                  <a:lnTo>
                    <a:pt x="470" y="254"/>
                  </a:lnTo>
                  <a:lnTo>
                    <a:pt x="467" y="255"/>
                  </a:lnTo>
                  <a:lnTo>
                    <a:pt x="463" y="257"/>
                  </a:lnTo>
                  <a:lnTo>
                    <a:pt x="460" y="259"/>
                  </a:lnTo>
                  <a:lnTo>
                    <a:pt x="458" y="261"/>
                  </a:lnTo>
                  <a:lnTo>
                    <a:pt x="456" y="266"/>
                  </a:lnTo>
                  <a:lnTo>
                    <a:pt x="454" y="269"/>
                  </a:lnTo>
                  <a:lnTo>
                    <a:pt x="453" y="274"/>
                  </a:lnTo>
                  <a:lnTo>
                    <a:pt x="453" y="285"/>
                  </a:lnTo>
                  <a:lnTo>
                    <a:pt x="455" y="294"/>
                  </a:lnTo>
                  <a:lnTo>
                    <a:pt x="457" y="303"/>
                  </a:lnTo>
                  <a:lnTo>
                    <a:pt x="459" y="309"/>
                  </a:lnTo>
                  <a:lnTo>
                    <a:pt x="461" y="319"/>
                  </a:lnTo>
                  <a:lnTo>
                    <a:pt x="466" y="332"/>
                  </a:lnTo>
                  <a:lnTo>
                    <a:pt x="470" y="346"/>
                  </a:lnTo>
                  <a:lnTo>
                    <a:pt x="472" y="351"/>
                  </a:lnTo>
                  <a:lnTo>
                    <a:pt x="473" y="355"/>
                  </a:lnTo>
                  <a:lnTo>
                    <a:pt x="476" y="363"/>
                  </a:lnTo>
                  <a:lnTo>
                    <a:pt x="478" y="367"/>
                  </a:lnTo>
                  <a:lnTo>
                    <a:pt x="481" y="371"/>
                  </a:lnTo>
                  <a:lnTo>
                    <a:pt x="485" y="376"/>
                  </a:lnTo>
                  <a:lnTo>
                    <a:pt x="490" y="378"/>
                  </a:lnTo>
                  <a:lnTo>
                    <a:pt x="494" y="378"/>
                  </a:lnTo>
                  <a:lnTo>
                    <a:pt x="499" y="379"/>
                  </a:lnTo>
                  <a:lnTo>
                    <a:pt x="499" y="379"/>
                  </a:lnTo>
                  <a:lnTo>
                    <a:pt x="499" y="379"/>
                  </a:lnTo>
                  <a:lnTo>
                    <a:pt x="499" y="379"/>
                  </a:lnTo>
                  <a:lnTo>
                    <a:pt x="499" y="379"/>
                  </a:lnTo>
                  <a:lnTo>
                    <a:pt x="503" y="379"/>
                  </a:lnTo>
                  <a:lnTo>
                    <a:pt x="506" y="378"/>
                  </a:lnTo>
                  <a:lnTo>
                    <a:pt x="511" y="401"/>
                  </a:lnTo>
                  <a:lnTo>
                    <a:pt x="516" y="423"/>
                  </a:lnTo>
                  <a:lnTo>
                    <a:pt x="524" y="444"/>
                  </a:lnTo>
                  <a:lnTo>
                    <a:pt x="532" y="463"/>
                  </a:lnTo>
                  <a:lnTo>
                    <a:pt x="534" y="471"/>
                  </a:lnTo>
                  <a:lnTo>
                    <a:pt x="537" y="478"/>
                  </a:lnTo>
                  <a:lnTo>
                    <a:pt x="538" y="488"/>
                  </a:lnTo>
                  <a:lnTo>
                    <a:pt x="537" y="498"/>
                  </a:lnTo>
                  <a:lnTo>
                    <a:pt x="535" y="506"/>
                  </a:lnTo>
                  <a:lnTo>
                    <a:pt x="533" y="513"/>
                  </a:lnTo>
                  <a:lnTo>
                    <a:pt x="528" y="525"/>
                  </a:lnTo>
                  <a:lnTo>
                    <a:pt x="523" y="533"/>
                  </a:lnTo>
                  <a:lnTo>
                    <a:pt x="515" y="538"/>
                  </a:lnTo>
                  <a:lnTo>
                    <a:pt x="503" y="544"/>
                  </a:lnTo>
                  <a:lnTo>
                    <a:pt x="486" y="553"/>
                  </a:lnTo>
                  <a:lnTo>
                    <a:pt x="467" y="561"/>
                  </a:lnTo>
                  <a:lnTo>
                    <a:pt x="423" y="579"/>
                  </a:lnTo>
                  <a:lnTo>
                    <a:pt x="383" y="598"/>
                  </a:lnTo>
                  <a:lnTo>
                    <a:pt x="368" y="607"/>
                  </a:lnTo>
                  <a:lnTo>
                    <a:pt x="356" y="615"/>
                  </a:lnTo>
                  <a:lnTo>
                    <a:pt x="346" y="624"/>
                  </a:lnTo>
                  <a:lnTo>
                    <a:pt x="338" y="632"/>
                  </a:lnTo>
                  <a:lnTo>
                    <a:pt x="332" y="637"/>
                  </a:lnTo>
                  <a:lnTo>
                    <a:pt x="327" y="646"/>
                  </a:lnTo>
                  <a:lnTo>
                    <a:pt x="323" y="655"/>
                  </a:lnTo>
                  <a:lnTo>
                    <a:pt x="318" y="667"/>
                  </a:lnTo>
                  <a:lnTo>
                    <a:pt x="315" y="679"/>
                  </a:lnTo>
                  <a:lnTo>
                    <a:pt x="312" y="691"/>
                  </a:lnTo>
                  <a:lnTo>
                    <a:pt x="310" y="705"/>
                  </a:lnTo>
                  <a:lnTo>
                    <a:pt x="308" y="720"/>
                  </a:lnTo>
                  <a:lnTo>
                    <a:pt x="307" y="734"/>
                  </a:lnTo>
                  <a:lnTo>
                    <a:pt x="307" y="748"/>
                  </a:lnTo>
                  <a:lnTo>
                    <a:pt x="307" y="760"/>
                  </a:lnTo>
                  <a:lnTo>
                    <a:pt x="308" y="773"/>
                  </a:lnTo>
                  <a:lnTo>
                    <a:pt x="310" y="785"/>
                  </a:lnTo>
                  <a:lnTo>
                    <a:pt x="312" y="795"/>
                  </a:lnTo>
                  <a:lnTo>
                    <a:pt x="314" y="804"/>
                  </a:lnTo>
                  <a:lnTo>
                    <a:pt x="318" y="810"/>
                  </a:lnTo>
                  <a:lnTo>
                    <a:pt x="325" y="820"/>
                  </a:lnTo>
                  <a:lnTo>
                    <a:pt x="332" y="829"/>
                  </a:lnTo>
                  <a:lnTo>
                    <a:pt x="338" y="833"/>
                  </a:lnTo>
                  <a:lnTo>
                    <a:pt x="346" y="839"/>
                  </a:lnTo>
                  <a:lnTo>
                    <a:pt x="356" y="843"/>
                  </a:lnTo>
                  <a:lnTo>
                    <a:pt x="370" y="847"/>
                  </a:lnTo>
                  <a:lnTo>
                    <a:pt x="387" y="851"/>
                  </a:lnTo>
                  <a:lnTo>
                    <a:pt x="408" y="855"/>
                  </a:lnTo>
                  <a:lnTo>
                    <a:pt x="434" y="858"/>
                  </a:lnTo>
                  <a:lnTo>
                    <a:pt x="464" y="861"/>
                  </a:lnTo>
                  <a:lnTo>
                    <a:pt x="502" y="863"/>
                  </a:lnTo>
                  <a:lnTo>
                    <a:pt x="544" y="865"/>
                  </a:lnTo>
                  <a:lnTo>
                    <a:pt x="594" y="866"/>
                  </a:lnTo>
                  <a:lnTo>
                    <a:pt x="651" y="866"/>
                  </a:lnTo>
                  <a:lnTo>
                    <a:pt x="708" y="866"/>
                  </a:lnTo>
                  <a:lnTo>
                    <a:pt x="757" y="865"/>
                  </a:lnTo>
                  <a:lnTo>
                    <a:pt x="800" y="863"/>
                  </a:lnTo>
                  <a:lnTo>
                    <a:pt x="836" y="861"/>
                  </a:lnTo>
                  <a:lnTo>
                    <a:pt x="868" y="858"/>
                  </a:lnTo>
                  <a:lnTo>
                    <a:pt x="893" y="855"/>
                  </a:lnTo>
                  <a:lnTo>
                    <a:pt x="915" y="851"/>
                  </a:lnTo>
                  <a:lnTo>
                    <a:pt x="932" y="847"/>
                  </a:lnTo>
                  <a:lnTo>
                    <a:pt x="945" y="843"/>
                  </a:lnTo>
                  <a:lnTo>
                    <a:pt x="956" y="839"/>
                  </a:lnTo>
                  <a:lnTo>
                    <a:pt x="963" y="833"/>
                  </a:lnTo>
                  <a:lnTo>
                    <a:pt x="970" y="829"/>
                  </a:lnTo>
                  <a:lnTo>
                    <a:pt x="977" y="820"/>
                  </a:lnTo>
                  <a:lnTo>
                    <a:pt x="983" y="810"/>
                  </a:lnTo>
                  <a:lnTo>
                    <a:pt x="987" y="804"/>
                  </a:lnTo>
                  <a:lnTo>
                    <a:pt x="989" y="794"/>
                  </a:lnTo>
                  <a:lnTo>
                    <a:pt x="991" y="785"/>
                  </a:lnTo>
                  <a:lnTo>
                    <a:pt x="992" y="772"/>
                  </a:lnTo>
                  <a:lnTo>
                    <a:pt x="992" y="759"/>
                  </a:lnTo>
                  <a:lnTo>
                    <a:pt x="992" y="745"/>
                  </a:lnTo>
                  <a:lnTo>
                    <a:pt x="991" y="732"/>
                  </a:lnTo>
                  <a:lnTo>
                    <a:pt x="990" y="717"/>
                  </a:lnTo>
                  <a:lnTo>
                    <a:pt x="988" y="703"/>
                  </a:lnTo>
                  <a:lnTo>
                    <a:pt x="986" y="689"/>
                  </a:lnTo>
                  <a:lnTo>
                    <a:pt x="983" y="676"/>
                  </a:lnTo>
                  <a:lnTo>
                    <a:pt x="980" y="664"/>
                  </a:lnTo>
                  <a:lnTo>
                    <a:pt x="976" y="653"/>
                  </a:lnTo>
                  <a:lnTo>
                    <a:pt x="972" y="644"/>
                  </a:lnTo>
                  <a:lnTo>
                    <a:pt x="968" y="636"/>
                  </a:lnTo>
                  <a:lnTo>
                    <a:pt x="963" y="63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ectangle 36">
              <a:extLst>
                <a:ext uri="{FF2B5EF4-FFF2-40B4-BE49-F238E27FC236}">
                  <a16:creationId xmlns:a16="http://schemas.microsoft.com/office/drawing/2014/main" id="{D64FAE04-7E7C-4A6D-9A31-3E1CEBBA3453}"/>
                </a:ext>
              </a:extLst>
            </p:cNvPr>
            <p:cNvSpPr/>
            <p:nvPr/>
          </p:nvSpPr>
          <p:spPr>
            <a:xfrm>
              <a:off x="6300495" y="3898694"/>
              <a:ext cx="2709614" cy="56445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rgbClr val="00338D"/>
                </a:solidFill>
              </a:endParaRPr>
            </a:p>
          </p:txBody>
        </p:sp>
        <p:sp>
          <p:nvSpPr>
            <p:cNvPr id="46" name="TextBox 45">
              <a:extLst>
                <a:ext uri="{FF2B5EF4-FFF2-40B4-BE49-F238E27FC236}">
                  <a16:creationId xmlns:a16="http://schemas.microsoft.com/office/drawing/2014/main" id="{CA0F4C49-E0A7-48FB-8ADA-84CC7EE16014}"/>
                </a:ext>
              </a:extLst>
            </p:cNvPr>
            <p:cNvSpPr txBox="1"/>
            <p:nvPr/>
          </p:nvSpPr>
          <p:spPr>
            <a:xfrm>
              <a:off x="7022142" y="3956760"/>
              <a:ext cx="1742066" cy="423044"/>
            </a:xfrm>
            <a:prstGeom prst="rect">
              <a:avLst/>
            </a:prstGeom>
            <a:noFill/>
          </p:spPr>
          <p:txBody>
            <a:bodyPr wrap="square" lIns="54610" tIns="54610" rIns="54610" bIns="54610" rtlCol="0" anchor="ctr">
              <a:noAutofit/>
            </a:bodyPr>
            <a:lstStyle/>
            <a:p>
              <a:pPr algn="ctr">
                <a:spcAft>
                  <a:spcPts val="600"/>
                </a:spcAft>
              </a:pPr>
              <a:r>
                <a:rPr lang="en-US" sz="2400" b="1">
                  <a:solidFill>
                    <a:schemeClr val="bg1"/>
                  </a:solidFill>
                </a:rPr>
                <a:t>Branches</a:t>
              </a:r>
              <a:endParaRPr lang="en-US" sz="1500" b="1">
                <a:solidFill>
                  <a:schemeClr val="bg1"/>
                </a:solidFill>
              </a:endParaRPr>
            </a:p>
          </p:txBody>
        </p:sp>
        <p:sp>
          <p:nvSpPr>
            <p:cNvPr id="23" name="Freeform 1170">
              <a:extLst>
                <a:ext uri="{FF2B5EF4-FFF2-40B4-BE49-F238E27FC236}">
                  <a16:creationId xmlns:a16="http://schemas.microsoft.com/office/drawing/2014/main" id="{A4C43FC3-ADEE-415E-BBBE-00F021F5A550}"/>
                </a:ext>
              </a:extLst>
            </p:cNvPr>
            <p:cNvSpPr>
              <a:spLocks noEditPoints="1"/>
            </p:cNvSpPr>
            <p:nvPr/>
          </p:nvSpPr>
          <p:spPr bwMode="auto">
            <a:xfrm>
              <a:off x="6584319" y="3986529"/>
              <a:ext cx="383844" cy="416393"/>
            </a:xfrm>
            <a:custGeom>
              <a:avLst/>
              <a:gdLst>
                <a:gd name="T0" fmla="*/ 1328 w 1372"/>
                <a:gd name="T1" fmla="*/ 405 h 1485"/>
                <a:gd name="T2" fmla="*/ 1365 w 1372"/>
                <a:gd name="T3" fmla="*/ 352 h 1485"/>
                <a:gd name="T4" fmla="*/ 1366 w 1372"/>
                <a:gd name="T5" fmla="*/ 278 h 1485"/>
                <a:gd name="T6" fmla="*/ 1318 w 1372"/>
                <a:gd name="T7" fmla="*/ 214 h 1485"/>
                <a:gd name="T8" fmla="*/ 1236 w 1372"/>
                <a:gd name="T9" fmla="*/ 194 h 1485"/>
                <a:gd name="T10" fmla="*/ 1150 w 1372"/>
                <a:gd name="T11" fmla="*/ 247 h 1485"/>
                <a:gd name="T12" fmla="*/ 794 w 1372"/>
                <a:gd name="T13" fmla="*/ 75 h 1485"/>
                <a:gd name="T14" fmla="*/ 741 w 1372"/>
                <a:gd name="T15" fmla="*/ 15 h 1485"/>
                <a:gd name="T16" fmla="*/ 659 w 1372"/>
                <a:gd name="T17" fmla="*/ 3 h 1485"/>
                <a:gd name="T18" fmla="*/ 591 w 1372"/>
                <a:gd name="T19" fmla="*/ 44 h 1485"/>
                <a:gd name="T20" fmla="*/ 563 w 1372"/>
                <a:gd name="T21" fmla="*/ 121 h 1485"/>
                <a:gd name="T22" fmla="*/ 178 w 1372"/>
                <a:gd name="T23" fmla="*/ 208 h 1485"/>
                <a:gd name="T24" fmla="*/ 86 w 1372"/>
                <a:gd name="T25" fmla="*/ 199 h 1485"/>
                <a:gd name="T26" fmla="*/ 21 w 1372"/>
                <a:gd name="T27" fmla="*/ 246 h 1485"/>
                <a:gd name="T28" fmla="*/ 1 w 1372"/>
                <a:gd name="T29" fmla="*/ 325 h 1485"/>
                <a:gd name="T30" fmla="*/ 28 w 1372"/>
                <a:gd name="T31" fmla="*/ 390 h 1485"/>
                <a:gd name="T32" fmla="*/ 86 w 1372"/>
                <a:gd name="T33" fmla="*/ 429 h 1485"/>
                <a:gd name="T34" fmla="*/ 50 w 1372"/>
                <a:gd name="T35" fmla="*/ 1000 h 1485"/>
                <a:gd name="T36" fmla="*/ 8 w 1372"/>
                <a:gd name="T37" fmla="*/ 1056 h 1485"/>
                <a:gd name="T38" fmla="*/ 6 w 1372"/>
                <a:gd name="T39" fmla="*/ 1133 h 1485"/>
                <a:gd name="T40" fmla="*/ 54 w 1372"/>
                <a:gd name="T41" fmla="*/ 1198 h 1485"/>
                <a:gd name="T42" fmla="*/ 130 w 1372"/>
                <a:gd name="T43" fmla="*/ 1217 h 1485"/>
                <a:gd name="T44" fmla="*/ 188 w 1372"/>
                <a:gd name="T45" fmla="*/ 1197 h 1485"/>
                <a:gd name="T46" fmla="*/ 228 w 1372"/>
                <a:gd name="T47" fmla="*/ 1151 h 1485"/>
                <a:gd name="T48" fmla="*/ 564 w 1372"/>
                <a:gd name="T49" fmla="*/ 1377 h 1485"/>
                <a:gd name="T50" fmla="*/ 598 w 1372"/>
                <a:gd name="T51" fmla="*/ 1449 h 1485"/>
                <a:gd name="T52" fmla="*/ 671 w 1372"/>
                <a:gd name="T53" fmla="*/ 1484 h 1485"/>
                <a:gd name="T54" fmla="*/ 751 w 1372"/>
                <a:gd name="T55" fmla="*/ 1465 h 1485"/>
                <a:gd name="T56" fmla="*/ 798 w 1372"/>
                <a:gd name="T57" fmla="*/ 1400 h 1485"/>
                <a:gd name="T58" fmla="*/ 789 w 1372"/>
                <a:gd name="T59" fmla="*/ 1305 h 1485"/>
                <a:gd name="T60" fmla="*/ 1170 w 1372"/>
                <a:gd name="T61" fmla="*/ 1186 h 1485"/>
                <a:gd name="T62" fmla="*/ 1224 w 1372"/>
                <a:gd name="T63" fmla="*/ 1215 h 1485"/>
                <a:gd name="T64" fmla="*/ 1298 w 1372"/>
                <a:gd name="T65" fmla="*/ 1209 h 1485"/>
                <a:gd name="T66" fmla="*/ 1357 w 1372"/>
                <a:gd name="T67" fmla="*/ 1155 h 1485"/>
                <a:gd name="T68" fmla="*/ 1369 w 1372"/>
                <a:gd name="T69" fmla="*/ 1078 h 1485"/>
                <a:gd name="T70" fmla="*/ 1342 w 1372"/>
                <a:gd name="T71" fmla="*/ 1018 h 1485"/>
                <a:gd name="T72" fmla="*/ 1288 w 1372"/>
                <a:gd name="T73" fmla="*/ 983 h 1485"/>
                <a:gd name="T74" fmla="*/ 195 w 1372"/>
                <a:gd name="T75" fmla="*/ 408 h 1485"/>
                <a:gd name="T76" fmla="*/ 564 w 1372"/>
                <a:gd name="T77" fmla="*/ 592 h 1485"/>
                <a:gd name="T78" fmla="*/ 590 w 1372"/>
                <a:gd name="T79" fmla="*/ 657 h 1485"/>
                <a:gd name="T80" fmla="*/ 648 w 1372"/>
                <a:gd name="T81" fmla="*/ 696 h 1485"/>
                <a:gd name="T82" fmla="*/ 168 w 1372"/>
                <a:gd name="T83" fmla="*/ 986 h 1485"/>
                <a:gd name="T84" fmla="*/ 634 w 1372"/>
                <a:gd name="T85" fmla="*/ 1254 h 1485"/>
                <a:gd name="T86" fmla="*/ 1139 w 1372"/>
                <a:gd name="T87" fmla="*/ 1053 h 1485"/>
                <a:gd name="T88" fmla="*/ 721 w 1372"/>
                <a:gd name="T89" fmla="*/ 770 h 1485"/>
                <a:gd name="T90" fmla="*/ 768 w 1372"/>
                <a:gd name="T91" fmla="*/ 666 h 1485"/>
                <a:gd name="T92" fmla="*/ 800 w 1372"/>
                <a:gd name="T93" fmla="*/ 610 h 1485"/>
                <a:gd name="T94" fmla="*/ 1165 w 1372"/>
                <a:gd name="T95" fmla="*/ 399 h 1485"/>
                <a:gd name="T96" fmla="*/ 1226 w 1372"/>
                <a:gd name="T97" fmla="*/ 432 h 1485"/>
                <a:gd name="T98" fmla="*/ 1131 w 1372"/>
                <a:gd name="T99" fmla="*/ 307 h 1485"/>
                <a:gd name="T100" fmla="*/ 749 w 1372"/>
                <a:gd name="T101" fmla="*/ 480 h 1485"/>
                <a:gd name="T102" fmla="*/ 755 w 1372"/>
                <a:gd name="T103" fmla="*/ 218 h 1485"/>
                <a:gd name="T104" fmla="*/ 593 w 1372"/>
                <a:gd name="T105" fmla="*/ 200 h 1485"/>
                <a:gd name="T106" fmla="*/ 658 w 1372"/>
                <a:gd name="T107" fmla="*/ 239 h 1485"/>
                <a:gd name="T108" fmla="*/ 608 w 1372"/>
                <a:gd name="T109" fmla="*/ 487 h 1485"/>
                <a:gd name="T110" fmla="*/ 241 w 1372"/>
                <a:gd name="T111" fmla="*/ 307 h 1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72" h="1485">
                  <a:moveTo>
                    <a:pt x="1288" y="983"/>
                  </a:moveTo>
                  <a:lnTo>
                    <a:pt x="1288" y="429"/>
                  </a:lnTo>
                  <a:lnTo>
                    <a:pt x="1297" y="426"/>
                  </a:lnTo>
                  <a:lnTo>
                    <a:pt x="1306" y="421"/>
                  </a:lnTo>
                  <a:lnTo>
                    <a:pt x="1313" y="417"/>
                  </a:lnTo>
                  <a:lnTo>
                    <a:pt x="1322" y="412"/>
                  </a:lnTo>
                  <a:lnTo>
                    <a:pt x="1328" y="405"/>
                  </a:lnTo>
                  <a:lnTo>
                    <a:pt x="1336" y="400"/>
                  </a:lnTo>
                  <a:lnTo>
                    <a:pt x="1342" y="392"/>
                  </a:lnTo>
                  <a:lnTo>
                    <a:pt x="1348" y="386"/>
                  </a:lnTo>
                  <a:lnTo>
                    <a:pt x="1353" y="378"/>
                  </a:lnTo>
                  <a:lnTo>
                    <a:pt x="1358" y="369"/>
                  </a:lnTo>
                  <a:lnTo>
                    <a:pt x="1362" y="361"/>
                  </a:lnTo>
                  <a:lnTo>
                    <a:pt x="1365" y="352"/>
                  </a:lnTo>
                  <a:lnTo>
                    <a:pt x="1367" y="343"/>
                  </a:lnTo>
                  <a:lnTo>
                    <a:pt x="1369" y="334"/>
                  </a:lnTo>
                  <a:lnTo>
                    <a:pt x="1371" y="324"/>
                  </a:lnTo>
                  <a:lnTo>
                    <a:pt x="1372" y="314"/>
                  </a:lnTo>
                  <a:lnTo>
                    <a:pt x="1371" y="301"/>
                  </a:lnTo>
                  <a:lnTo>
                    <a:pt x="1368" y="289"/>
                  </a:lnTo>
                  <a:lnTo>
                    <a:pt x="1366" y="278"/>
                  </a:lnTo>
                  <a:lnTo>
                    <a:pt x="1362" y="267"/>
                  </a:lnTo>
                  <a:lnTo>
                    <a:pt x="1357" y="256"/>
                  </a:lnTo>
                  <a:lnTo>
                    <a:pt x="1351" y="246"/>
                  </a:lnTo>
                  <a:lnTo>
                    <a:pt x="1344" y="238"/>
                  </a:lnTo>
                  <a:lnTo>
                    <a:pt x="1336" y="229"/>
                  </a:lnTo>
                  <a:lnTo>
                    <a:pt x="1327" y="221"/>
                  </a:lnTo>
                  <a:lnTo>
                    <a:pt x="1318" y="214"/>
                  </a:lnTo>
                  <a:lnTo>
                    <a:pt x="1308" y="208"/>
                  </a:lnTo>
                  <a:lnTo>
                    <a:pt x="1298" y="203"/>
                  </a:lnTo>
                  <a:lnTo>
                    <a:pt x="1286" y="199"/>
                  </a:lnTo>
                  <a:lnTo>
                    <a:pt x="1276" y="196"/>
                  </a:lnTo>
                  <a:lnTo>
                    <a:pt x="1264" y="194"/>
                  </a:lnTo>
                  <a:lnTo>
                    <a:pt x="1251" y="193"/>
                  </a:lnTo>
                  <a:lnTo>
                    <a:pt x="1236" y="194"/>
                  </a:lnTo>
                  <a:lnTo>
                    <a:pt x="1220" y="198"/>
                  </a:lnTo>
                  <a:lnTo>
                    <a:pt x="1206" y="202"/>
                  </a:lnTo>
                  <a:lnTo>
                    <a:pt x="1193" y="208"/>
                  </a:lnTo>
                  <a:lnTo>
                    <a:pt x="1181" y="216"/>
                  </a:lnTo>
                  <a:lnTo>
                    <a:pt x="1170" y="226"/>
                  </a:lnTo>
                  <a:lnTo>
                    <a:pt x="1159" y="235"/>
                  </a:lnTo>
                  <a:lnTo>
                    <a:pt x="1150" y="247"/>
                  </a:lnTo>
                  <a:lnTo>
                    <a:pt x="803" y="132"/>
                  </a:lnTo>
                  <a:lnTo>
                    <a:pt x="804" y="126"/>
                  </a:lnTo>
                  <a:lnTo>
                    <a:pt x="804" y="121"/>
                  </a:lnTo>
                  <a:lnTo>
                    <a:pt x="804" y="109"/>
                  </a:lnTo>
                  <a:lnTo>
                    <a:pt x="801" y="97"/>
                  </a:lnTo>
                  <a:lnTo>
                    <a:pt x="798" y="85"/>
                  </a:lnTo>
                  <a:lnTo>
                    <a:pt x="794" y="75"/>
                  </a:lnTo>
                  <a:lnTo>
                    <a:pt x="790" y="64"/>
                  </a:lnTo>
                  <a:lnTo>
                    <a:pt x="783" y="54"/>
                  </a:lnTo>
                  <a:lnTo>
                    <a:pt x="777" y="44"/>
                  </a:lnTo>
                  <a:lnTo>
                    <a:pt x="769" y="36"/>
                  </a:lnTo>
                  <a:lnTo>
                    <a:pt x="760" y="28"/>
                  </a:lnTo>
                  <a:lnTo>
                    <a:pt x="751" y="22"/>
                  </a:lnTo>
                  <a:lnTo>
                    <a:pt x="741" y="15"/>
                  </a:lnTo>
                  <a:lnTo>
                    <a:pt x="730" y="10"/>
                  </a:lnTo>
                  <a:lnTo>
                    <a:pt x="719" y="5"/>
                  </a:lnTo>
                  <a:lnTo>
                    <a:pt x="708" y="3"/>
                  </a:lnTo>
                  <a:lnTo>
                    <a:pt x="696" y="1"/>
                  </a:lnTo>
                  <a:lnTo>
                    <a:pt x="684" y="0"/>
                  </a:lnTo>
                  <a:lnTo>
                    <a:pt x="671" y="1"/>
                  </a:lnTo>
                  <a:lnTo>
                    <a:pt x="659" y="3"/>
                  </a:lnTo>
                  <a:lnTo>
                    <a:pt x="648" y="5"/>
                  </a:lnTo>
                  <a:lnTo>
                    <a:pt x="636" y="10"/>
                  </a:lnTo>
                  <a:lnTo>
                    <a:pt x="627" y="15"/>
                  </a:lnTo>
                  <a:lnTo>
                    <a:pt x="616" y="22"/>
                  </a:lnTo>
                  <a:lnTo>
                    <a:pt x="607" y="28"/>
                  </a:lnTo>
                  <a:lnTo>
                    <a:pt x="598" y="36"/>
                  </a:lnTo>
                  <a:lnTo>
                    <a:pt x="591" y="44"/>
                  </a:lnTo>
                  <a:lnTo>
                    <a:pt x="583" y="54"/>
                  </a:lnTo>
                  <a:lnTo>
                    <a:pt x="578" y="64"/>
                  </a:lnTo>
                  <a:lnTo>
                    <a:pt x="573" y="75"/>
                  </a:lnTo>
                  <a:lnTo>
                    <a:pt x="568" y="85"/>
                  </a:lnTo>
                  <a:lnTo>
                    <a:pt x="565" y="97"/>
                  </a:lnTo>
                  <a:lnTo>
                    <a:pt x="564" y="109"/>
                  </a:lnTo>
                  <a:lnTo>
                    <a:pt x="563" y="121"/>
                  </a:lnTo>
                  <a:lnTo>
                    <a:pt x="563" y="126"/>
                  </a:lnTo>
                  <a:lnTo>
                    <a:pt x="564" y="133"/>
                  </a:lnTo>
                  <a:lnTo>
                    <a:pt x="222" y="247"/>
                  </a:lnTo>
                  <a:lnTo>
                    <a:pt x="213" y="235"/>
                  </a:lnTo>
                  <a:lnTo>
                    <a:pt x="202" y="225"/>
                  </a:lnTo>
                  <a:lnTo>
                    <a:pt x="191" y="216"/>
                  </a:lnTo>
                  <a:lnTo>
                    <a:pt x="178" y="208"/>
                  </a:lnTo>
                  <a:lnTo>
                    <a:pt x="165" y="202"/>
                  </a:lnTo>
                  <a:lnTo>
                    <a:pt x="151" y="198"/>
                  </a:lnTo>
                  <a:lnTo>
                    <a:pt x="136" y="194"/>
                  </a:lnTo>
                  <a:lnTo>
                    <a:pt x="121" y="193"/>
                  </a:lnTo>
                  <a:lnTo>
                    <a:pt x="108" y="194"/>
                  </a:lnTo>
                  <a:lnTo>
                    <a:pt x="96" y="196"/>
                  </a:lnTo>
                  <a:lnTo>
                    <a:pt x="86" y="199"/>
                  </a:lnTo>
                  <a:lnTo>
                    <a:pt x="74" y="203"/>
                  </a:lnTo>
                  <a:lnTo>
                    <a:pt x="64" y="208"/>
                  </a:lnTo>
                  <a:lnTo>
                    <a:pt x="54" y="214"/>
                  </a:lnTo>
                  <a:lnTo>
                    <a:pt x="45" y="221"/>
                  </a:lnTo>
                  <a:lnTo>
                    <a:pt x="36" y="229"/>
                  </a:lnTo>
                  <a:lnTo>
                    <a:pt x="28" y="238"/>
                  </a:lnTo>
                  <a:lnTo>
                    <a:pt x="21" y="246"/>
                  </a:lnTo>
                  <a:lnTo>
                    <a:pt x="15" y="256"/>
                  </a:lnTo>
                  <a:lnTo>
                    <a:pt x="10" y="267"/>
                  </a:lnTo>
                  <a:lnTo>
                    <a:pt x="6" y="278"/>
                  </a:lnTo>
                  <a:lnTo>
                    <a:pt x="3" y="289"/>
                  </a:lnTo>
                  <a:lnTo>
                    <a:pt x="1" y="301"/>
                  </a:lnTo>
                  <a:lnTo>
                    <a:pt x="0" y="314"/>
                  </a:lnTo>
                  <a:lnTo>
                    <a:pt x="1" y="325"/>
                  </a:lnTo>
                  <a:lnTo>
                    <a:pt x="2" y="335"/>
                  </a:lnTo>
                  <a:lnTo>
                    <a:pt x="5" y="346"/>
                  </a:lnTo>
                  <a:lnTo>
                    <a:pt x="8" y="355"/>
                  </a:lnTo>
                  <a:lnTo>
                    <a:pt x="12" y="364"/>
                  </a:lnTo>
                  <a:lnTo>
                    <a:pt x="16" y="374"/>
                  </a:lnTo>
                  <a:lnTo>
                    <a:pt x="22" y="382"/>
                  </a:lnTo>
                  <a:lnTo>
                    <a:pt x="28" y="390"/>
                  </a:lnTo>
                  <a:lnTo>
                    <a:pt x="35" y="397"/>
                  </a:lnTo>
                  <a:lnTo>
                    <a:pt x="41" y="404"/>
                  </a:lnTo>
                  <a:lnTo>
                    <a:pt x="50" y="410"/>
                  </a:lnTo>
                  <a:lnTo>
                    <a:pt x="57" y="417"/>
                  </a:lnTo>
                  <a:lnTo>
                    <a:pt x="67" y="421"/>
                  </a:lnTo>
                  <a:lnTo>
                    <a:pt x="76" y="426"/>
                  </a:lnTo>
                  <a:lnTo>
                    <a:pt x="86" y="429"/>
                  </a:lnTo>
                  <a:lnTo>
                    <a:pt x="95" y="432"/>
                  </a:lnTo>
                  <a:lnTo>
                    <a:pt x="95" y="980"/>
                  </a:lnTo>
                  <a:lnTo>
                    <a:pt x="86" y="983"/>
                  </a:lnTo>
                  <a:lnTo>
                    <a:pt x="76" y="986"/>
                  </a:lnTo>
                  <a:lnTo>
                    <a:pt x="67" y="990"/>
                  </a:lnTo>
                  <a:lnTo>
                    <a:pt x="57" y="995"/>
                  </a:lnTo>
                  <a:lnTo>
                    <a:pt x="50" y="1000"/>
                  </a:lnTo>
                  <a:lnTo>
                    <a:pt x="41" y="1007"/>
                  </a:lnTo>
                  <a:lnTo>
                    <a:pt x="35" y="1014"/>
                  </a:lnTo>
                  <a:lnTo>
                    <a:pt x="28" y="1022"/>
                  </a:lnTo>
                  <a:lnTo>
                    <a:pt x="22" y="1029"/>
                  </a:lnTo>
                  <a:lnTo>
                    <a:pt x="16" y="1038"/>
                  </a:lnTo>
                  <a:lnTo>
                    <a:pt x="12" y="1047"/>
                  </a:lnTo>
                  <a:lnTo>
                    <a:pt x="8" y="1056"/>
                  </a:lnTo>
                  <a:lnTo>
                    <a:pt x="5" y="1066"/>
                  </a:lnTo>
                  <a:lnTo>
                    <a:pt x="2" y="1077"/>
                  </a:lnTo>
                  <a:lnTo>
                    <a:pt x="1" y="1087"/>
                  </a:lnTo>
                  <a:lnTo>
                    <a:pt x="0" y="1097"/>
                  </a:lnTo>
                  <a:lnTo>
                    <a:pt x="1" y="1110"/>
                  </a:lnTo>
                  <a:lnTo>
                    <a:pt x="3" y="1122"/>
                  </a:lnTo>
                  <a:lnTo>
                    <a:pt x="6" y="1133"/>
                  </a:lnTo>
                  <a:lnTo>
                    <a:pt x="10" y="1145"/>
                  </a:lnTo>
                  <a:lnTo>
                    <a:pt x="15" y="1155"/>
                  </a:lnTo>
                  <a:lnTo>
                    <a:pt x="21" y="1164"/>
                  </a:lnTo>
                  <a:lnTo>
                    <a:pt x="28" y="1174"/>
                  </a:lnTo>
                  <a:lnTo>
                    <a:pt x="36" y="1183"/>
                  </a:lnTo>
                  <a:lnTo>
                    <a:pt x="45" y="1190"/>
                  </a:lnTo>
                  <a:lnTo>
                    <a:pt x="54" y="1198"/>
                  </a:lnTo>
                  <a:lnTo>
                    <a:pt x="64" y="1203"/>
                  </a:lnTo>
                  <a:lnTo>
                    <a:pt x="74" y="1209"/>
                  </a:lnTo>
                  <a:lnTo>
                    <a:pt x="86" y="1213"/>
                  </a:lnTo>
                  <a:lnTo>
                    <a:pt x="96" y="1215"/>
                  </a:lnTo>
                  <a:lnTo>
                    <a:pt x="108" y="1217"/>
                  </a:lnTo>
                  <a:lnTo>
                    <a:pt x="121" y="1218"/>
                  </a:lnTo>
                  <a:lnTo>
                    <a:pt x="130" y="1217"/>
                  </a:lnTo>
                  <a:lnTo>
                    <a:pt x="140" y="1216"/>
                  </a:lnTo>
                  <a:lnTo>
                    <a:pt x="148" y="1215"/>
                  </a:lnTo>
                  <a:lnTo>
                    <a:pt x="157" y="1213"/>
                  </a:lnTo>
                  <a:lnTo>
                    <a:pt x="165" y="1210"/>
                  </a:lnTo>
                  <a:lnTo>
                    <a:pt x="173" y="1206"/>
                  </a:lnTo>
                  <a:lnTo>
                    <a:pt x="182" y="1202"/>
                  </a:lnTo>
                  <a:lnTo>
                    <a:pt x="188" y="1197"/>
                  </a:lnTo>
                  <a:lnTo>
                    <a:pt x="196" y="1192"/>
                  </a:lnTo>
                  <a:lnTo>
                    <a:pt x="202" y="1186"/>
                  </a:lnTo>
                  <a:lnTo>
                    <a:pt x="209" y="1180"/>
                  </a:lnTo>
                  <a:lnTo>
                    <a:pt x="214" y="1174"/>
                  </a:lnTo>
                  <a:lnTo>
                    <a:pt x="219" y="1166"/>
                  </a:lnTo>
                  <a:lnTo>
                    <a:pt x="225" y="1159"/>
                  </a:lnTo>
                  <a:lnTo>
                    <a:pt x="228" y="1151"/>
                  </a:lnTo>
                  <a:lnTo>
                    <a:pt x="232" y="1144"/>
                  </a:lnTo>
                  <a:lnTo>
                    <a:pt x="579" y="1305"/>
                  </a:lnTo>
                  <a:lnTo>
                    <a:pt x="573" y="1319"/>
                  </a:lnTo>
                  <a:lnTo>
                    <a:pt x="567" y="1333"/>
                  </a:lnTo>
                  <a:lnTo>
                    <a:pt x="564" y="1348"/>
                  </a:lnTo>
                  <a:lnTo>
                    <a:pt x="563" y="1364"/>
                  </a:lnTo>
                  <a:lnTo>
                    <a:pt x="564" y="1377"/>
                  </a:lnTo>
                  <a:lnTo>
                    <a:pt x="565" y="1389"/>
                  </a:lnTo>
                  <a:lnTo>
                    <a:pt x="568" y="1400"/>
                  </a:lnTo>
                  <a:lnTo>
                    <a:pt x="573" y="1412"/>
                  </a:lnTo>
                  <a:lnTo>
                    <a:pt x="578" y="1421"/>
                  </a:lnTo>
                  <a:lnTo>
                    <a:pt x="583" y="1432"/>
                  </a:lnTo>
                  <a:lnTo>
                    <a:pt x="591" y="1441"/>
                  </a:lnTo>
                  <a:lnTo>
                    <a:pt x="598" y="1449"/>
                  </a:lnTo>
                  <a:lnTo>
                    <a:pt x="607" y="1457"/>
                  </a:lnTo>
                  <a:lnTo>
                    <a:pt x="616" y="1465"/>
                  </a:lnTo>
                  <a:lnTo>
                    <a:pt x="627" y="1470"/>
                  </a:lnTo>
                  <a:lnTo>
                    <a:pt x="636" y="1475"/>
                  </a:lnTo>
                  <a:lnTo>
                    <a:pt x="648" y="1480"/>
                  </a:lnTo>
                  <a:lnTo>
                    <a:pt x="659" y="1482"/>
                  </a:lnTo>
                  <a:lnTo>
                    <a:pt x="671" y="1484"/>
                  </a:lnTo>
                  <a:lnTo>
                    <a:pt x="684" y="1485"/>
                  </a:lnTo>
                  <a:lnTo>
                    <a:pt x="696" y="1484"/>
                  </a:lnTo>
                  <a:lnTo>
                    <a:pt x="708" y="1482"/>
                  </a:lnTo>
                  <a:lnTo>
                    <a:pt x="719" y="1480"/>
                  </a:lnTo>
                  <a:lnTo>
                    <a:pt x="730" y="1475"/>
                  </a:lnTo>
                  <a:lnTo>
                    <a:pt x="741" y="1470"/>
                  </a:lnTo>
                  <a:lnTo>
                    <a:pt x="751" y="1465"/>
                  </a:lnTo>
                  <a:lnTo>
                    <a:pt x="760" y="1457"/>
                  </a:lnTo>
                  <a:lnTo>
                    <a:pt x="769" y="1449"/>
                  </a:lnTo>
                  <a:lnTo>
                    <a:pt x="777" y="1441"/>
                  </a:lnTo>
                  <a:lnTo>
                    <a:pt x="783" y="1432"/>
                  </a:lnTo>
                  <a:lnTo>
                    <a:pt x="790" y="1421"/>
                  </a:lnTo>
                  <a:lnTo>
                    <a:pt x="794" y="1412"/>
                  </a:lnTo>
                  <a:lnTo>
                    <a:pt x="798" y="1400"/>
                  </a:lnTo>
                  <a:lnTo>
                    <a:pt x="801" y="1389"/>
                  </a:lnTo>
                  <a:lnTo>
                    <a:pt x="804" y="1377"/>
                  </a:lnTo>
                  <a:lnTo>
                    <a:pt x="804" y="1364"/>
                  </a:lnTo>
                  <a:lnTo>
                    <a:pt x="803" y="1349"/>
                  </a:lnTo>
                  <a:lnTo>
                    <a:pt x="799" y="1333"/>
                  </a:lnTo>
                  <a:lnTo>
                    <a:pt x="795" y="1319"/>
                  </a:lnTo>
                  <a:lnTo>
                    <a:pt x="789" y="1305"/>
                  </a:lnTo>
                  <a:lnTo>
                    <a:pt x="1139" y="1143"/>
                  </a:lnTo>
                  <a:lnTo>
                    <a:pt x="1143" y="1151"/>
                  </a:lnTo>
                  <a:lnTo>
                    <a:pt x="1147" y="1159"/>
                  </a:lnTo>
                  <a:lnTo>
                    <a:pt x="1152" y="1166"/>
                  </a:lnTo>
                  <a:lnTo>
                    <a:pt x="1158" y="1173"/>
                  </a:lnTo>
                  <a:lnTo>
                    <a:pt x="1163" y="1179"/>
                  </a:lnTo>
                  <a:lnTo>
                    <a:pt x="1170" y="1186"/>
                  </a:lnTo>
                  <a:lnTo>
                    <a:pt x="1176" y="1191"/>
                  </a:lnTo>
                  <a:lnTo>
                    <a:pt x="1183" y="1197"/>
                  </a:lnTo>
                  <a:lnTo>
                    <a:pt x="1190" y="1202"/>
                  </a:lnTo>
                  <a:lnTo>
                    <a:pt x="1198" y="1205"/>
                  </a:lnTo>
                  <a:lnTo>
                    <a:pt x="1206" y="1210"/>
                  </a:lnTo>
                  <a:lnTo>
                    <a:pt x="1215" y="1213"/>
                  </a:lnTo>
                  <a:lnTo>
                    <a:pt x="1224" y="1215"/>
                  </a:lnTo>
                  <a:lnTo>
                    <a:pt x="1232" y="1216"/>
                  </a:lnTo>
                  <a:lnTo>
                    <a:pt x="1242" y="1217"/>
                  </a:lnTo>
                  <a:lnTo>
                    <a:pt x="1251" y="1218"/>
                  </a:lnTo>
                  <a:lnTo>
                    <a:pt x="1264" y="1217"/>
                  </a:lnTo>
                  <a:lnTo>
                    <a:pt x="1276" y="1215"/>
                  </a:lnTo>
                  <a:lnTo>
                    <a:pt x="1286" y="1213"/>
                  </a:lnTo>
                  <a:lnTo>
                    <a:pt x="1298" y="1209"/>
                  </a:lnTo>
                  <a:lnTo>
                    <a:pt x="1308" y="1203"/>
                  </a:lnTo>
                  <a:lnTo>
                    <a:pt x="1318" y="1198"/>
                  </a:lnTo>
                  <a:lnTo>
                    <a:pt x="1327" y="1190"/>
                  </a:lnTo>
                  <a:lnTo>
                    <a:pt x="1336" y="1183"/>
                  </a:lnTo>
                  <a:lnTo>
                    <a:pt x="1344" y="1174"/>
                  </a:lnTo>
                  <a:lnTo>
                    <a:pt x="1351" y="1164"/>
                  </a:lnTo>
                  <a:lnTo>
                    <a:pt x="1357" y="1155"/>
                  </a:lnTo>
                  <a:lnTo>
                    <a:pt x="1362" y="1145"/>
                  </a:lnTo>
                  <a:lnTo>
                    <a:pt x="1366" y="1133"/>
                  </a:lnTo>
                  <a:lnTo>
                    <a:pt x="1368" y="1122"/>
                  </a:lnTo>
                  <a:lnTo>
                    <a:pt x="1371" y="1110"/>
                  </a:lnTo>
                  <a:lnTo>
                    <a:pt x="1372" y="1097"/>
                  </a:lnTo>
                  <a:lnTo>
                    <a:pt x="1371" y="1088"/>
                  </a:lnTo>
                  <a:lnTo>
                    <a:pt x="1369" y="1078"/>
                  </a:lnTo>
                  <a:lnTo>
                    <a:pt x="1367" y="1068"/>
                  </a:lnTo>
                  <a:lnTo>
                    <a:pt x="1365" y="1060"/>
                  </a:lnTo>
                  <a:lnTo>
                    <a:pt x="1362" y="1051"/>
                  </a:lnTo>
                  <a:lnTo>
                    <a:pt x="1358" y="1042"/>
                  </a:lnTo>
                  <a:lnTo>
                    <a:pt x="1353" y="1034"/>
                  </a:lnTo>
                  <a:lnTo>
                    <a:pt x="1348" y="1026"/>
                  </a:lnTo>
                  <a:lnTo>
                    <a:pt x="1342" y="1018"/>
                  </a:lnTo>
                  <a:lnTo>
                    <a:pt x="1336" y="1012"/>
                  </a:lnTo>
                  <a:lnTo>
                    <a:pt x="1328" y="1006"/>
                  </a:lnTo>
                  <a:lnTo>
                    <a:pt x="1322" y="1000"/>
                  </a:lnTo>
                  <a:lnTo>
                    <a:pt x="1313" y="995"/>
                  </a:lnTo>
                  <a:lnTo>
                    <a:pt x="1306" y="990"/>
                  </a:lnTo>
                  <a:lnTo>
                    <a:pt x="1297" y="986"/>
                  </a:lnTo>
                  <a:lnTo>
                    <a:pt x="1288" y="983"/>
                  </a:lnTo>
                  <a:close/>
                  <a:moveTo>
                    <a:pt x="159" y="983"/>
                  </a:moveTo>
                  <a:lnTo>
                    <a:pt x="159" y="429"/>
                  </a:lnTo>
                  <a:lnTo>
                    <a:pt x="167" y="426"/>
                  </a:lnTo>
                  <a:lnTo>
                    <a:pt x="174" y="422"/>
                  </a:lnTo>
                  <a:lnTo>
                    <a:pt x="182" y="418"/>
                  </a:lnTo>
                  <a:lnTo>
                    <a:pt x="188" y="414"/>
                  </a:lnTo>
                  <a:lnTo>
                    <a:pt x="195" y="408"/>
                  </a:lnTo>
                  <a:lnTo>
                    <a:pt x="201" y="403"/>
                  </a:lnTo>
                  <a:lnTo>
                    <a:pt x="208" y="397"/>
                  </a:lnTo>
                  <a:lnTo>
                    <a:pt x="213" y="391"/>
                  </a:lnTo>
                  <a:lnTo>
                    <a:pt x="566" y="555"/>
                  </a:lnTo>
                  <a:lnTo>
                    <a:pt x="564" y="568"/>
                  </a:lnTo>
                  <a:lnTo>
                    <a:pt x="563" y="581"/>
                  </a:lnTo>
                  <a:lnTo>
                    <a:pt x="564" y="592"/>
                  </a:lnTo>
                  <a:lnTo>
                    <a:pt x="565" y="602"/>
                  </a:lnTo>
                  <a:lnTo>
                    <a:pt x="567" y="612"/>
                  </a:lnTo>
                  <a:lnTo>
                    <a:pt x="570" y="622"/>
                  </a:lnTo>
                  <a:lnTo>
                    <a:pt x="574" y="632"/>
                  </a:lnTo>
                  <a:lnTo>
                    <a:pt x="579" y="640"/>
                  </a:lnTo>
                  <a:lnTo>
                    <a:pt x="584" y="649"/>
                  </a:lnTo>
                  <a:lnTo>
                    <a:pt x="590" y="657"/>
                  </a:lnTo>
                  <a:lnTo>
                    <a:pt x="597" y="664"/>
                  </a:lnTo>
                  <a:lnTo>
                    <a:pt x="604" y="672"/>
                  </a:lnTo>
                  <a:lnTo>
                    <a:pt x="611" y="677"/>
                  </a:lnTo>
                  <a:lnTo>
                    <a:pt x="620" y="684"/>
                  </a:lnTo>
                  <a:lnTo>
                    <a:pt x="629" y="688"/>
                  </a:lnTo>
                  <a:lnTo>
                    <a:pt x="638" y="692"/>
                  </a:lnTo>
                  <a:lnTo>
                    <a:pt x="648" y="696"/>
                  </a:lnTo>
                  <a:lnTo>
                    <a:pt x="658" y="699"/>
                  </a:lnTo>
                  <a:lnTo>
                    <a:pt x="658" y="778"/>
                  </a:lnTo>
                  <a:lnTo>
                    <a:pt x="658" y="845"/>
                  </a:lnTo>
                  <a:lnTo>
                    <a:pt x="192" y="1000"/>
                  </a:lnTo>
                  <a:lnTo>
                    <a:pt x="184" y="995"/>
                  </a:lnTo>
                  <a:lnTo>
                    <a:pt x="176" y="990"/>
                  </a:lnTo>
                  <a:lnTo>
                    <a:pt x="168" y="986"/>
                  </a:lnTo>
                  <a:lnTo>
                    <a:pt x="159" y="983"/>
                  </a:lnTo>
                  <a:close/>
                  <a:moveTo>
                    <a:pt x="232" y="1053"/>
                  </a:moveTo>
                  <a:lnTo>
                    <a:pt x="658" y="910"/>
                  </a:lnTo>
                  <a:lnTo>
                    <a:pt x="658" y="1246"/>
                  </a:lnTo>
                  <a:lnTo>
                    <a:pt x="650" y="1249"/>
                  </a:lnTo>
                  <a:lnTo>
                    <a:pt x="642" y="1252"/>
                  </a:lnTo>
                  <a:lnTo>
                    <a:pt x="634" y="1254"/>
                  </a:lnTo>
                  <a:lnTo>
                    <a:pt x="627" y="1258"/>
                  </a:lnTo>
                  <a:lnTo>
                    <a:pt x="240" y="1078"/>
                  </a:lnTo>
                  <a:lnTo>
                    <a:pt x="237" y="1065"/>
                  </a:lnTo>
                  <a:lnTo>
                    <a:pt x="232" y="1053"/>
                  </a:lnTo>
                  <a:close/>
                  <a:moveTo>
                    <a:pt x="721" y="1250"/>
                  </a:moveTo>
                  <a:lnTo>
                    <a:pt x="721" y="915"/>
                  </a:lnTo>
                  <a:lnTo>
                    <a:pt x="1139" y="1053"/>
                  </a:lnTo>
                  <a:lnTo>
                    <a:pt x="1135" y="1065"/>
                  </a:lnTo>
                  <a:lnTo>
                    <a:pt x="1132" y="1078"/>
                  </a:lnTo>
                  <a:lnTo>
                    <a:pt x="740" y="1258"/>
                  </a:lnTo>
                  <a:lnTo>
                    <a:pt x="730" y="1254"/>
                  </a:lnTo>
                  <a:lnTo>
                    <a:pt x="721" y="1250"/>
                  </a:lnTo>
                  <a:close/>
                  <a:moveTo>
                    <a:pt x="721" y="848"/>
                  </a:moveTo>
                  <a:lnTo>
                    <a:pt x="721" y="770"/>
                  </a:lnTo>
                  <a:lnTo>
                    <a:pt x="721" y="696"/>
                  </a:lnTo>
                  <a:lnTo>
                    <a:pt x="730" y="692"/>
                  </a:lnTo>
                  <a:lnTo>
                    <a:pt x="738" y="688"/>
                  </a:lnTo>
                  <a:lnTo>
                    <a:pt x="746" y="684"/>
                  </a:lnTo>
                  <a:lnTo>
                    <a:pt x="754" y="678"/>
                  </a:lnTo>
                  <a:lnTo>
                    <a:pt x="762" y="673"/>
                  </a:lnTo>
                  <a:lnTo>
                    <a:pt x="768" y="666"/>
                  </a:lnTo>
                  <a:lnTo>
                    <a:pt x="774" y="659"/>
                  </a:lnTo>
                  <a:lnTo>
                    <a:pt x="780" y="652"/>
                  </a:lnTo>
                  <a:lnTo>
                    <a:pt x="785" y="645"/>
                  </a:lnTo>
                  <a:lnTo>
                    <a:pt x="791" y="636"/>
                  </a:lnTo>
                  <a:lnTo>
                    <a:pt x="794" y="628"/>
                  </a:lnTo>
                  <a:lnTo>
                    <a:pt x="797" y="619"/>
                  </a:lnTo>
                  <a:lnTo>
                    <a:pt x="800" y="610"/>
                  </a:lnTo>
                  <a:lnTo>
                    <a:pt x="803" y="601"/>
                  </a:lnTo>
                  <a:lnTo>
                    <a:pt x="804" y="591"/>
                  </a:lnTo>
                  <a:lnTo>
                    <a:pt x="804" y="581"/>
                  </a:lnTo>
                  <a:lnTo>
                    <a:pt x="804" y="568"/>
                  </a:lnTo>
                  <a:lnTo>
                    <a:pt x="801" y="556"/>
                  </a:lnTo>
                  <a:lnTo>
                    <a:pt x="1159" y="391"/>
                  </a:lnTo>
                  <a:lnTo>
                    <a:pt x="1165" y="399"/>
                  </a:lnTo>
                  <a:lnTo>
                    <a:pt x="1172" y="405"/>
                  </a:lnTo>
                  <a:lnTo>
                    <a:pt x="1181" y="412"/>
                  </a:lnTo>
                  <a:lnTo>
                    <a:pt x="1188" y="417"/>
                  </a:lnTo>
                  <a:lnTo>
                    <a:pt x="1197" y="421"/>
                  </a:lnTo>
                  <a:lnTo>
                    <a:pt x="1206" y="426"/>
                  </a:lnTo>
                  <a:lnTo>
                    <a:pt x="1216" y="429"/>
                  </a:lnTo>
                  <a:lnTo>
                    <a:pt x="1226" y="432"/>
                  </a:lnTo>
                  <a:lnTo>
                    <a:pt x="1226" y="980"/>
                  </a:lnTo>
                  <a:lnTo>
                    <a:pt x="1213" y="983"/>
                  </a:lnTo>
                  <a:lnTo>
                    <a:pt x="1201" y="988"/>
                  </a:lnTo>
                  <a:lnTo>
                    <a:pt x="1190" y="994"/>
                  </a:lnTo>
                  <a:lnTo>
                    <a:pt x="1179" y="1000"/>
                  </a:lnTo>
                  <a:lnTo>
                    <a:pt x="721" y="848"/>
                  </a:lnTo>
                  <a:close/>
                  <a:moveTo>
                    <a:pt x="1131" y="307"/>
                  </a:moveTo>
                  <a:lnTo>
                    <a:pt x="1131" y="310"/>
                  </a:lnTo>
                  <a:lnTo>
                    <a:pt x="1131" y="314"/>
                  </a:lnTo>
                  <a:lnTo>
                    <a:pt x="1131" y="324"/>
                  </a:lnTo>
                  <a:lnTo>
                    <a:pt x="1132" y="334"/>
                  </a:lnTo>
                  <a:lnTo>
                    <a:pt x="772" y="500"/>
                  </a:lnTo>
                  <a:lnTo>
                    <a:pt x="762" y="489"/>
                  </a:lnTo>
                  <a:lnTo>
                    <a:pt x="749" y="480"/>
                  </a:lnTo>
                  <a:lnTo>
                    <a:pt x="736" y="472"/>
                  </a:lnTo>
                  <a:lnTo>
                    <a:pt x="721" y="467"/>
                  </a:lnTo>
                  <a:lnTo>
                    <a:pt x="721" y="235"/>
                  </a:lnTo>
                  <a:lnTo>
                    <a:pt x="730" y="232"/>
                  </a:lnTo>
                  <a:lnTo>
                    <a:pt x="739" y="228"/>
                  </a:lnTo>
                  <a:lnTo>
                    <a:pt x="746" y="224"/>
                  </a:lnTo>
                  <a:lnTo>
                    <a:pt x="755" y="218"/>
                  </a:lnTo>
                  <a:lnTo>
                    <a:pt x="763" y="212"/>
                  </a:lnTo>
                  <a:lnTo>
                    <a:pt x="769" y="205"/>
                  </a:lnTo>
                  <a:lnTo>
                    <a:pt x="776" y="199"/>
                  </a:lnTo>
                  <a:lnTo>
                    <a:pt x="781" y="191"/>
                  </a:lnTo>
                  <a:lnTo>
                    <a:pt x="1131" y="307"/>
                  </a:lnTo>
                  <a:close/>
                  <a:moveTo>
                    <a:pt x="586" y="191"/>
                  </a:moveTo>
                  <a:lnTo>
                    <a:pt x="593" y="200"/>
                  </a:lnTo>
                  <a:lnTo>
                    <a:pt x="601" y="207"/>
                  </a:lnTo>
                  <a:lnTo>
                    <a:pt x="608" y="215"/>
                  </a:lnTo>
                  <a:lnTo>
                    <a:pt x="617" y="221"/>
                  </a:lnTo>
                  <a:lnTo>
                    <a:pt x="627" y="227"/>
                  </a:lnTo>
                  <a:lnTo>
                    <a:pt x="636" y="232"/>
                  </a:lnTo>
                  <a:lnTo>
                    <a:pt x="647" y="235"/>
                  </a:lnTo>
                  <a:lnTo>
                    <a:pt x="658" y="239"/>
                  </a:lnTo>
                  <a:lnTo>
                    <a:pt x="658" y="463"/>
                  </a:lnTo>
                  <a:lnTo>
                    <a:pt x="649" y="466"/>
                  </a:lnTo>
                  <a:lnTo>
                    <a:pt x="640" y="469"/>
                  </a:lnTo>
                  <a:lnTo>
                    <a:pt x="632" y="472"/>
                  </a:lnTo>
                  <a:lnTo>
                    <a:pt x="623" y="476"/>
                  </a:lnTo>
                  <a:lnTo>
                    <a:pt x="616" y="482"/>
                  </a:lnTo>
                  <a:lnTo>
                    <a:pt x="608" y="487"/>
                  </a:lnTo>
                  <a:lnTo>
                    <a:pt x="601" y="494"/>
                  </a:lnTo>
                  <a:lnTo>
                    <a:pt x="594" y="500"/>
                  </a:lnTo>
                  <a:lnTo>
                    <a:pt x="240" y="335"/>
                  </a:lnTo>
                  <a:lnTo>
                    <a:pt x="241" y="324"/>
                  </a:lnTo>
                  <a:lnTo>
                    <a:pt x="241" y="314"/>
                  </a:lnTo>
                  <a:lnTo>
                    <a:pt x="241" y="310"/>
                  </a:lnTo>
                  <a:lnTo>
                    <a:pt x="241" y="307"/>
                  </a:lnTo>
                  <a:lnTo>
                    <a:pt x="586" y="19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Rectangle 46">
              <a:extLst>
                <a:ext uri="{FF2B5EF4-FFF2-40B4-BE49-F238E27FC236}">
                  <a16:creationId xmlns:a16="http://schemas.microsoft.com/office/drawing/2014/main" id="{40FB009B-7C3B-415A-9B42-01D42C46AA0B}"/>
                </a:ext>
              </a:extLst>
            </p:cNvPr>
            <p:cNvSpPr/>
            <p:nvPr/>
          </p:nvSpPr>
          <p:spPr>
            <a:xfrm>
              <a:off x="9155851" y="3885123"/>
              <a:ext cx="2709614" cy="56445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56" name="TextBox 55">
              <a:extLst>
                <a:ext uri="{FF2B5EF4-FFF2-40B4-BE49-F238E27FC236}">
                  <a16:creationId xmlns:a16="http://schemas.microsoft.com/office/drawing/2014/main" id="{6105ED15-54CF-4DC7-AC04-C53869D97078}"/>
                </a:ext>
              </a:extLst>
            </p:cNvPr>
            <p:cNvSpPr txBox="1"/>
            <p:nvPr/>
          </p:nvSpPr>
          <p:spPr>
            <a:xfrm>
              <a:off x="9877498" y="3943189"/>
              <a:ext cx="1742066" cy="423044"/>
            </a:xfrm>
            <a:prstGeom prst="rect">
              <a:avLst/>
            </a:prstGeom>
            <a:noFill/>
          </p:spPr>
          <p:txBody>
            <a:bodyPr wrap="square" lIns="54610" tIns="54610" rIns="54610" bIns="54610" rtlCol="0" anchor="ctr">
              <a:noAutofit/>
            </a:bodyPr>
            <a:lstStyle/>
            <a:p>
              <a:pPr algn="ctr">
                <a:spcAft>
                  <a:spcPts val="600"/>
                </a:spcAft>
              </a:pPr>
              <a:r>
                <a:rPr lang="en-US" sz="2400" b="1">
                  <a:solidFill>
                    <a:schemeClr val="bg1"/>
                  </a:solidFill>
                </a:rPr>
                <a:t>Presence</a:t>
              </a:r>
              <a:endParaRPr lang="en-US" sz="1500" b="1">
                <a:solidFill>
                  <a:schemeClr val="bg1"/>
                </a:solidFill>
              </a:endParaRPr>
            </a:p>
          </p:txBody>
        </p:sp>
        <p:sp>
          <p:nvSpPr>
            <p:cNvPr id="25" name="Freeform 70">
              <a:extLst>
                <a:ext uri="{FF2B5EF4-FFF2-40B4-BE49-F238E27FC236}">
                  <a16:creationId xmlns:a16="http://schemas.microsoft.com/office/drawing/2014/main" id="{5FE472C3-B9ED-49F5-BA27-92A82E59483A}"/>
                </a:ext>
              </a:extLst>
            </p:cNvPr>
            <p:cNvSpPr>
              <a:spLocks noEditPoints="1"/>
            </p:cNvSpPr>
            <p:nvPr/>
          </p:nvSpPr>
          <p:spPr bwMode="auto">
            <a:xfrm>
              <a:off x="9408392" y="3973359"/>
              <a:ext cx="376238" cy="376238"/>
            </a:xfrm>
            <a:custGeom>
              <a:avLst/>
              <a:gdLst>
                <a:gd name="T0" fmla="*/ 2 w 949"/>
                <a:gd name="T1" fmla="*/ 524 h 950"/>
                <a:gd name="T2" fmla="*/ 593 w 949"/>
                <a:gd name="T3" fmla="*/ 935 h 950"/>
                <a:gd name="T4" fmla="*/ 912 w 949"/>
                <a:gd name="T5" fmla="*/ 290 h 950"/>
                <a:gd name="T6" fmla="*/ 552 w 949"/>
                <a:gd name="T7" fmla="*/ 295 h 950"/>
                <a:gd name="T8" fmla="*/ 589 w 949"/>
                <a:gd name="T9" fmla="*/ 296 h 950"/>
                <a:gd name="T10" fmla="*/ 563 w 949"/>
                <a:gd name="T11" fmla="*/ 277 h 950"/>
                <a:gd name="T12" fmla="*/ 322 w 949"/>
                <a:gd name="T13" fmla="*/ 792 h 950"/>
                <a:gd name="T14" fmla="*/ 265 w 949"/>
                <a:gd name="T15" fmla="*/ 840 h 950"/>
                <a:gd name="T16" fmla="*/ 278 w 949"/>
                <a:gd name="T17" fmla="*/ 883 h 950"/>
                <a:gd name="T18" fmla="*/ 235 w 949"/>
                <a:gd name="T19" fmla="*/ 858 h 950"/>
                <a:gd name="T20" fmla="*/ 123 w 949"/>
                <a:gd name="T21" fmla="*/ 613 h 950"/>
                <a:gd name="T22" fmla="*/ 84 w 949"/>
                <a:gd name="T23" fmla="*/ 488 h 950"/>
                <a:gd name="T24" fmla="*/ 72 w 949"/>
                <a:gd name="T25" fmla="*/ 301 h 950"/>
                <a:gd name="T26" fmla="*/ 169 w 949"/>
                <a:gd name="T27" fmla="*/ 161 h 950"/>
                <a:gd name="T28" fmla="*/ 223 w 949"/>
                <a:gd name="T29" fmla="*/ 111 h 950"/>
                <a:gd name="T30" fmla="*/ 309 w 949"/>
                <a:gd name="T31" fmla="*/ 65 h 950"/>
                <a:gd name="T32" fmla="*/ 278 w 949"/>
                <a:gd name="T33" fmla="*/ 94 h 950"/>
                <a:gd name="T34" fmla="*/ 267 w 949"/>
                <a:gd name="T35" fmla="*/ 141 h 950"/>
                <a:gd name="T36" fmla="*/ 300 w 949"/>
                <a:gd name="T37" fmla="*/ 138 h 950"/>
                <a:gd name="T38" fmla="*/ 273 w 949"/>
                <a:gd name="T39" fmla="*/ 172 h 950"/>
                <a:gd name="T40" fmla="*/ 231 w 949"/>
                <a:gd name="T41" fmla="*/ 260 h 950"/>
                <a:gd name="T42" fmla="*/ 305 w 949"/>
                <a:gd name="T43" fmla="*/ 224 h 950"/>
                <a:gd name="T44" fmla="*/ 237 w 949"/>
                <a:gd name="T45" fmla="*/ 311 h 950"/>
                <a:gd name="T46" fmla="*/ 255 w 949"/>
                <a:gd name="T47" fmla="*/ 328 h 950"/>
                <a:gd name="T48" fmla="*/ 180 w 949"/>
                <a:gd name="T49" fmla="*/ 377 h 950"/>
                <a:gd name="T50" fmla="*/ 116 w 949"/>
                <a:gd name="T51" fmla="*/ 388 h 950"/>
                <a:gd name="T52" fmla="*/ 103 w 949"/>
                <a:gd name="T53" fmla="*/ 448 h 950"/>
                <a:gd name="T54" fmla="*/ 139 w 949"/>
                <a:gd name="T55" fmla="*/ 557 h 950"/>
                <a:gd name="T56" fmla="*/ 217 w 949"/>
                <a:gd name="T57" fmla="*/ 578 h 950"/>
                <a:gd name="T58" fmla="*/ 281 w 949"/>
                <a:gd name="T59" fmla="*/ 648 h 950"/>
                <a:gd name="T60" fmla="*/ 476 w 949"/>
                <a:gd name="T61" fmla="*/ 125 h 950"/>
                <a:gd name="T62" fmla="*/ 420 w 949"/>
                <a:gd name="T63" fmla="*/ 199 h 950"/>
                <a:gd name="T64" fmla="*/ 373 w 949"/>
                <a:gd name="T65" fmla="*/ 165 h 950"/>
                <a:gd name="T66" fmla="*/ 409 w 949"/>
                <a:gd name="T67" fmla="*/ 97 h 950"/>
                <a:gd name="T68" fmla="*/ 467 w 949"/>
                <a:gd name="T69" fmla="*/ 94 h 950"/>
                <a:gd name="T70" fmla="*/ 852 w 949"/>
                <a:gd name="T71" fmla="*/ 697 h 950"/>
                <a:gd name="T72" fmla="*/ 860 w 949"/>
                <a:gd name="T73" fmla="*/ 367 h 950"/>
                <a:gd name="T74" fmla="*/ 874 w 949"/>
                <a:gd name="T75" fmla="*/ 457 h 950"/>
                <a:gd name="T76" fmla="*/ 844 w 949"/>
                <a:gd name="T77" fmla="*/ 466 h 950"/>
                <a:gd name="T78" fmla="*/ 821 w 949"/>
                <a:gd name="T79" fmla="*/ 721 h 950"/>
                <a:gd name="T80" fmla="*/ 703 w 949"/>
                <a:gd name="T81" fmla="*/ 641 h 950"/>
                <a:gd name="T82" fmla="*/ 645 w 949"/>
                <a:gd name="T83" fmla="*/ 601 h 950"/>
                <a:gd name="T84" fmla="*/ 525 w 949"/>
                <a:gd name="T85" fmla="*/ 491 h 950"/>
                <a:gd name="T86" fmla="*/ 711 w 949"/>
                <a:gd name="T87" fmla="*/ 415 h 950"/>
                <a:gd name="T88" fmla="*/ 764 w 949"/>
                <a:gd name="T89" fmla="*/ 361 h 950"/>
                <a:gd name="T90" fmla="*/ 773 w 949"/>
                <a:gd name="T91" fmla="*/ 293 h 950"/>
                <a:gd name="T92" fmla="*/ 739 w 949"/>
                <a:gd name="T93" fmla="*/ 290 h 950"/>
                <a:gd name="T94" fmla="*/ 736 w 949"/>
                <a:gd name="T95" fmla="*/ 361 h 950"/>
                <a:gd name="T96" fmla="*/ 690 w 949"/>
                <a:gd name="T97" fmla="*/ 347 h 950"/>
                <a:gd name="T98" fmla="*/ 639 w 949"/>
                <a:gd name="T99" fmla="*/ 346 h 950"/>
                <a:gd name="T100" fmla="*/ 569 w 949"/>
                <a:gd name="T101" fmla="*/ 356 h 950"/>
                <a:gd name="T102" fmla="*/ 611 w 949"/>
                <a:gd name="T103" fmla="*/ 280 h 950"/>
                <a:gd name="T104" fmla="*/ 660 w 949"/>
                <a:gd name="T105" fmla="*/ 256 h 950"/>
                <a:gd name="T106" fmla="*/ 656 w 949"/>
                <a:gd name="T107" fmla="*/ 210 h 950"/>
                <a:gd name="T108" fmla="*/ 637 w 949"/>
                <a:gd name="T109" fmla="*/ 219 h 950"/>
                <a:gd name="T110" fmla="*/ 583 w 949"/>
                <a:gd name="T111" fmla="*/ 218 h 950"/>
                <a:gd name="T112" fmla="*/ 592 w 949"/>
                <a:gd name="T113" fmla="*/ 152 h 950"/>
                <a:gd name="T114" fmla="*/ 640 w 949"/>
                <a:gd name="T115" fmla="*/ 163 h 950"/>
                <a:gd name="T116" fmla="*/ 656 w 949"/>
                <a:gd name="T117" fmla="*/ 129 h 950"/>
                <a:gd name="T118" fmla="*/ 653 w 949"/>
                <a:gd name="T119" fmla="*/ 88 h 950"/>
                <a:gd name="T120" fmla="*/ 594 w 949"/>
                <a:gd name="T121" fmla="*/ 54 h 950"/>
                <a:gd name="T122" fmla="*/ 540 w 949"/>
                <a:gd name="T123" fmla="*/ 36 h 950"/>
                <a:gd name="T124" fmla="*/ 914 w 949"/>
                <a:gd name="T125" fmla="*/ 358 h 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49" h="950">
                  <a:moveTo>
                    <a:pt x="475" y="0"/>
                  </a:moveTo>
                  <a:lnTo>
                    <a:pt x="450" y="0"/>
                  </a:lnTo>
                  <a:lnTo>
                    <a:pt x="426" y="2"/>
                  </a:lnTo>
                  <a:lnTo>
                    <a:pt x="403" y="6"/>
                  </a:lnTo>
                  <a:lnTo>
                    <a:pt x="379" y="10"/>
                  </a:lnTo>
                  <a:lnTo>
                    <a:pt x="356" y="15"/>
                  </a:lnTo>
                  <a:lnTo>
                    <a:pt x="334" y="22"/>
                  </a:lnTo>
                  <a:lnTo>
                    <a:pt x="312" y="29"/>
                  </a:lnTo>
                  <a:lnTo>
                    <a:pt x="290" y="37"/>
                  </a:lnTo>
                  <a:lnTo>
                    <a:pt x="269" y="47"/>
                  </a:lnTo>
                  <a:lnTo>
                    <a:pt x="248" y="58"/>
                  </a:lnTo>
                  <a:lnTo>
                    <a:pt x="229" y="69"/>
                  </a:lnTo>
                  <a:lnTo>
                    <a:pt x="209" y="81"/>
                  </a:lnTo>
                  <a:lnTo>
                    <a:pt x="191" y="95"/>
                  </a:lnTo>
                  <a:lnTo>
                    <a:pt x="173" y="108"/>
                  </a:lnTo>
                  <a:lnTo>
                    <a:pt x="156" y="123"/>
                  </a:lnTo>
                  <a:lnTo>
                    <a:pt x="139" y="139"/>
                  </a:lnTo>
                  <a:lnTo>
                    <a:pt x="123" y="155"/>
                  </a:lnTo>
                  <a:lnTo>
                    <a:pt x="108" y="173"/>
                  </a:lnTo>
                  <a:lnTo>
                    <a:pt x="94" y="191"/>
                  </a:lnTo>
                  <a:lnTo>
                    <a:pt x="81" y="209"/>
                  </a:lnTo>
                  <a:lnTo>
                    <a:pt x="69" y="228"/>
                  </a:lnTo>
                  <a:lnTo>
                    <a:pt x="57" y="248"/>
                  </a:lnTo>
                  <a:lnTo>
                    <a:pt x="47" y="269"/>
                  </a:lnTo>
                  <a:lnTo>
                    <a:pt x="37" y="290"/>
                  </a:lnTo>
                  <a:lnTo>
                    <a:pt x="29" y="312"/>
                  </a:lnTo>
                  <a:lnTo>
                    <a:pt x="21" y="334"/>
                  </a:lnTo>
                  <a:lnTo>
                    <a:pt x="15" y="356"/>
                  </a:lnTo>
                  <a:lnTo>
                    <a:pt x="10" y="380"/>
                  </a:lnTo>
                  <a:lnTo>
                    <a:pt x="6" y="403"/>
                  </a:lnTo>
                  <a:lnTo>
                    <a:pt x="2" y="426"/>
                  </a:lnTo>
                  <a:lnTo>
                    <a:pt x="0" y="451"/>
                  </a:lnTo>
                  <a:lnTo>
                    <a:pt x="0" y="475"/>
                  </a:lnTo>
                  <a:lnTo>
                    <a:pt x="0" y="499"/>
                  </a:lnTo>
                  <a:lnTo>
                    <a:pt x="2" y="524"/>
                  </a:lnTo>
                  <a:lnTo>
                    <a:pt x="6" y="547"/>
                  </a:lnTo>
                  <a:lnTo>
                    <a:pt x="10" y="570"/>
                  </a:lnTo>
                  <a:lnTo>
                    <a:pt x="15" y="594"/>
                  </a:lnTo>
                  <a:lnTo>
                    <a:pt x="21" y="616"/>
                  </a:lnTo>
                  <a:lnTo>
                    <a:pt x="29" y="638"/>
                  </a:lnTo>
                  <a:lnTo>
                    <a:pt x="37" y="659"/>
                  </a:lnTo>
                  <a:lnTo>
                    <a:pt x="47" y="680"/>
                  </a:lnTo>
                  <a:lnTo>
                    <a:pt x="57" y="702"/>
                  </a:lnTo>
                  <a:lnTo>
                    <a:pt x="69" y="721"/>
                  </a:lnTo>
                  <a:lnTo>
                    <a:pt x="81" y="741"/>
                  </a:lnTo>
                  <a:lnTo>
                    <a:pt x="94" y="759"/>
                  </a:lnTo>
                  <a:lnTo>
                    <a:pt x="108" y="777"/>
                  </a:lnTo>
                  <a:lnTo>
                    <a:pt x="123" y="794"/>
                  </a:lnTo>
                  <a:lnTo>
                    <a:pt x="139" y="811"/>
                  </a:lnTo>
                  <a:lnTo>
                    <a:pt x="156" y="827"/>
                  </a:lnTo>
                  <a:lnTo>
                    <a:pt x="173" y="841"/>
                  </a:lnTo>
                  <a:lnTo>
                    <a:pt x="191" y="855"/>
                  </a:lnTo>
                  <a:lnTo>
                    <a:pt x="209" y="869"/>
                  </a:lnTo>
                  <a:lnTo>
                    <a:pt x="229" y="881"/>
                  </a:lnTo>
                  <a:lnTo>
                    <a:pt x="248" y="892"/>
                  </a:lnTo>
                  <a:lnTo>
                    <a:pt x="269" y="903"/>
                  </a:lnTo>
                  <a:lnTo>
                    <a:pt x="290" y="912"/>
                  </a:lnTo>
                  <a:lnTo>
                    <a:pt x="312" y="921"/>
                  </a:lnTo>
                  <a:lnTo>
                    <a:pt x="334" y="928"/>
                  </a:lnTo>
                  <a:lnTo>
                    <a:pt x="356" y="935"/>
                  </a:lnTo>
                  <a:lnTo>
                    <a:pt x="379" y="940"/>
                  </a:lnTo>
                  <a:lnTo>
                    <a:pt x="403" y="944"/>
                  </a:lnTo>
                  <a:lnTo>
                    <a:pt x="426" y="947"/>
                  </a:lnTo>
                  <a:lnTo>
                    <a:pt x="450" y="950"/>
                  </a:lnTo>
                  <a:lnTo>
                    <a:pt x="475" y="950"/>
                  </a:lnTo>
                  <a:lnTo>
                    <a:pt x="499" y="950"/>
                  </a:lnTo>
                  <a:lnTo>
                    <a:pt x="523" y="947"/>
                  </a:lnTo>
                  <a:lnTo>
                    <a:pt x="547" y="944"/>
                  </a:lnTo>
                  <a:lnTo>
                    <a:pt x="570" y="940"/>
                  </a:lnTo>
                  <a:lnTo>
                    <a:pt x="593" y="935"/>
                  </a:lnTo>
                  <a:lnTo>
                    <a:pt x="616" y="928"/>
                  </a:lnTo>
                  <a:lnTo>
                    <a:pt x="638" y="921"/>
                  </a:lnTo>
                  <a:lnTo>
                    <a:pt x="660" y="912"/>
                  </a:lnTo>
                  <a:lnTo>
                    <a:pt x="680" y="903"/>
                  </a:lnTo>
                  <a:lnTo>
                    <a:pt x="701" y="892"/>
                  </a:lnTo>
                  <a:lnTo>
                    <a:pt x="720" y="881"/>
                  </a:lnTo>
                  <a:lnTo>
                    <a:pt x="740" y="869"/>
                  </a:lnTo>
                  <a:lnTo>
                    <a:pt x="758" y="855"/>
                  </a:lnTo>
                  <a:lnTo>
                    <a:pt x="776" y="841"/>
                  </a:lnTo>
                  <a:lnTo>
                    <a:pt x="793" y="827"/>
                  </a:lnTo>
                  <a:lnTo>
                    <a:pt x="810" y="811"/>
                  </a:lnTo>
                  <a:lnTo>
                    <a:pt x="826" y="794"/>
                  </a:lnTo>
                  <a:lnTo>
                    <a:pt x="841" y="777"/>
                  </a:lnTo>
                  <a:lnTo>
                    <a:pt x="855" y="759"/>
                  </a:lnTo>
                  <a:lnTo>
                    <a:pt x="869" y="741"/>
                  </a:lnTo>
                  <a:lnTo>
                    <a:pt x="880" y="721"/>
                  </a:lnTo>
                  <a:lnTo>
                    <a:pt x="892" y="702"/>
                  </a:lnTo>
                  <a:lnTo>
                    <a:pt x="902" y="680"/>
                  </a:lnTo>
                  <a:lnTo>
                    <a:pt x="912" y="659"/>
                  </a:lnTo>
                  <a:lnTo>
                    <a:pt x="920" y="638"/>
                  </a:lnTo>
                  <a:lnTo>
                    <a:pt x="928" y="616"/>
                  </a:lnTo>
                  <a:lnTo>
                    <a:pt x="934" y="594"/>
                  </a:lnTo>
                  <a:lnTo>
                    <a:pt x="940" y="570"/>
                  </a:lnTo>
                  <a:lnTo>
                    <a:pt x="944" y="547"/>
                  </a:lnTo>
                  <a:lnTo>
                    <a:pt x="947" y="524"/>
                  </a:lnTo>
                  <a:lnTo>
                    <a:pt x="949" y="499"/>
                  </a:lnTo>
                  <a:lnTo>
                    <a:pt x="949" y="475"/>
                  </a:lnTo>
                  <a:lnTo>
                    <a:pt x="949" y="451"/>
                  </a:lnTo>
                  <a:lnTo>
                    <a:pt x="947" y="426"/>
                  </a:lnTo>
                  <a:lnTo>
                    <a:pt x="944" y="403"/>
                  </a:lnTo>
                  <a:lnTo>
                    <a:pt x="940" y="380"/>
                  </a:lnTo>
                  <a:lnTo>
                    <a:pt x="934" y="356"/>
                  </a:lnTo>
                  <a:lnTo>
                    <a:pt x="928" y="334"/>
                  </a:lnTo>
                  <a:lnTo>
                    <a:pt x="920" y="312"/>
                  </a:lnTo>
                  <a:lnTo>
                    <a:pt x="912" y="290"/>
                  </a:lnTo>
                  <a:lnTo>
                    <a:pt x="902" y="269"/>
                  </a:lnTo>
                  <a:lnTo>
                    <a:pt x="892" y="248"/>
                  </a:lnTo>
                  <a:lnTo>
                    <a:pt x="880" y="228"/>
                  </a:lnTo>
                  <a:lnTo>
                    <a:pt x="869" y="209"/>
                  </a:lnTo>
                  <a:lnTo>
                    <a:pt x="855" y="191"/>
                  </a:lnTo>
                  <a:lnTo>
                    <a:pt x="841" y="173"/>
                  </a:lnTo>
                  <a:lnTo>
                    <a:pt x="826" y="155"/>
                  </a:lnTo>
                  <a:lnTo>
                    <a:pt x="810" y="139"/>
                  </a:lnTo>
                  <a:lnTo>
                    <a:pt x="793" y="123"/>
                  </a:lnTo>
                  <a:lnTo>
                    <a:pt x="776" y="108"/>
                  </a:lnTo>
                  <a:lnTo>
                    <a:pt x="758" y="95"/>
                  </a:lnTo>
                  <a:lnTo>
                    <a:pt x="740" y="81"/>
                  </a:lnTo>
                  <a:lnTo>
                    <a:pt x="720" y="69"/>
                  </a:lnTo>
                  <a:lnTo>
                    <a:pt x="701" y="58"/>
                  </a:lnTo>
                  <a:lnTo>
                    <a:pt x="680" y="47"/>
                  </a:lnTo>
                  <a:lnTo>
                    <a:pt x="660" y="37"/>
                  </a:lnTo>
                  <a:lnTo>
                    <a:pt x="638" y="29"/>
                  </a:lnTo>
                  <a:lnTo>
                    <a:pt x="616" y="22"/>
                  </a:lnTo>
                  <a:lnTo>
                    <a:pt x="593" y="15"/>
                  </a:lnTo>
                  <a:lnTo>
                    <a:pt x="570" y="10"/>
                  </a:lnTo>
                  <a:lnTo>
                    <a:pt x="547" y="6"/>
                  </a:lnTo>
                  <a:lnTo>
                    <a:pt x="523" y="2"/>
                  </a:lnTo>
                  <a:lnTo>
                    <a:pt x="499" y="0"/>
                  </a:lnTo>
                  <a:lnTo>
                    <a:pt x="475" y="0"/>
                  </a:lnTo>
                  <a:close/>
                  <a:moveTo>
                    <a:pt x="533" y="282"/>
                  </a:moveTo>
                  <a:lnTo>
                    <a:pt x="539" y="279"/>
                  </a:lnTo>
                  <a:lnTo>
                    <a:pt x="542" y="275"/>
                  </a:lnTo>
                  <a:lnTo>
                    <a:pt x="548" y="277"/>
                  </a:lnTo>
                  <a:lnTo>
                    <a:pt x="553" y="280"/>
                  </a:lnTo>
                  <a:lnTo>
                    <a:pt x="553" y="281"/>
                  </a:lnTo>
                  <a:lnTo>
                    <a:pt x="552" y="282"/>
                  </a:lnTo>
                  <a:lnTo>
                    <a:pt x="551" y="282"/>
                  </a:lnTo>
                  <a:lnTo>
                    <a:pt x="550" y="281"/>
                  </a:lnTo>
                  <a:lnTo>
                    <a:pt x="550" y="288"/>
                  </a:lnTo>
                  <a:lnTo>
                    <a:pt x="552" y="295"/>
                  </a:lnTo>
                  <a:lnTo>
                    <a:pt x="548" y="297"/>
                  </a:lnTo>
                  <a:lnTo>
                    <a:pt x="542" y="300"/>
                  </a:lnTo>
                  <a:lnTo>
                    <a:pt x="539" y="301"/>
                  </a:lnTo>
                  <a:lnTo>
                    <a:pt x="537" y="302"/>
                  </a:lnTo>
                  <a:lnTo>
                    <a:pt x="535" y="301"/>
                  </a:lnTo>
                  <a:lnTo>
                    <a:pt x="533" y="298"/>
                  </a:lnTo>
                  <a:lnTo>
                    <a:pt x="536" y="298"/>
                  </a:lnTo>
                  <a:lnTo>
                    <a:pt x="537" y="297"/>
                  </a:lnTo>
                  <a:lnTo>
                    <a:pt x="538" y="296"/>
                  </a:lnTo>
                  <a:lnTo>
                    <a:pt x="537" y="294"/>
                  </a:lnTo>
                  <a:lnTo>
                    <a:pt x="534" y="288"/>
                  </a:lnTo>
                  <a:lnTo>
                    <a:pt x="533" y="286"/>
                  </a:lnTo>
                  <a:lnTo>
                    <a:pt x="535" y="286"/>
                  </a:lnTo>
                  <a:lnTo>
                    <a:pt x="535" y="285"/>
                  </a:lnTo>
                  <a:lnTo>
                    <a:pt x="534" y="284"/>
                  </a:lnTo>
                  <a:lnTo>
                    <a:pt x="533" y="282"/>
                  </a:lnTo>
                  <a:close/>
                  <a:moveTo>
                    <a:pt x="548" y="247"/>
                  </a:moveTo>
                  <a:lnTo>
                    <a:pt x="551" y="248"/>
                  </a:lnTo>
                  <a:lnTo>
                    <a:pt x="556" y="249"/>
                  </a:lnTo>
                  <a:lnTo>
                    <a:pt x="560" y="252"/>
                  </a:lnTo>
                  <a:lnTo>
                    <a:pt x="564" y="255"/>
                  </a:lnTo>
                  <a:lnTo>
                    <a:pt x="563" y="260"/>
                  </a:lnTo>
                  <a:lnTo>
                    <a:pt x="561" y="266"/>
                  </a:lnTo>
                  <a:lnTo>
                    <a:pt x="572" y="273"/>
                  </a:lnTo>
                  <a:lnTo>
                    <a:pt x="583" y="280"/>
                  </a:lnTo>
                  <a:lnTo>
                    <a:pt x="582" y="280"/>
                  </a:lnTo>
                  <a:lnTo>
                    <a:pt x="579" y="279"/>
                  </a:lnTo>
                  <a:lnTo>
                    <a:pt x="583" y="283"/>
                  </a:lnTo>
                  <a:lnTo>
                    <a:pt x="586" y="286"/>
                  </a:lnTo>
                  <a:lnTo>
                    <a:pt x="589" y="285"/>
                  </a:lnTo>
                  <a:lnTo>
                    <a:pt x="591" y="285"/>
                  </a:lnTo>
                  <a:lnTo>
                    <a:pt x="592" y="286"/>
                  </a:lnTo>
                  <a:lnTo>
                    <a:pt x="592" y="287"/>
                  </a:lnTo>
                  <a:lnTo>
                    <a:pt x="590" y="292"/>
                  </a:lnTo>
                  <a:lnTo>
                    <a:pt x="589" y="296"/>
                  </a:lnTo>
                  <a:lnTo>
                    <a:pt x="591" y="296"/>
                  </a:lnTo>
                  <a:lnTo>
                    <a:pt x="593" y="296"/>
                  </a:lnTo>
                  <a:lnTo>
                    <a:pt x="591" y="298"/>
                  </a:lnTo>
                  <a:lnTo>
                    <a:pt x="588" y="300"/>
                  </a:lnTo>
                  <a:lnTo>
                    <a:pt x="585" y="300"/>
                  </a:lnTo>
                  <a:lnTo>
                    <a:pt x="583" y="301"/>
                  </a:lnTo>
                  <a:lnTo>
                    <a:pt x="572" y="304"/>
                  </a:lnTo>
                  <a:lnTo>
                    <a:pt x="561" y="311"/>
                  </a:lnTo>
                  <a:lnTo>
                    <a:pt x="561" y="308"/>
                  </a:lnTo>
                  <a:lnTo>
                    <a:pt x="563" y="304"/>
                  </a:lnTo>
                  <a:lnTo>
                    <a:pt x="565" y="302"/>
                  </a:lnTo>
                  <a:lnTo>
                    <a:pt x="567" y="300"/>
                  </a:lnTo>
                  <a:lnTo>
                    <a:pt x="569" y="299"/>
                  </a:lnTo>
                  <a:lnTo>
                    <a:pt x="571" y="298"/>
                  </a:lnTo>
                  <a:lnTo>
                    <a:pt x="572" y="297"/>
                  </a:lnTo>
                  <a:lnTo>
                    <a:pt x="572" y="295"/>
                  </a:lnTo>
                  <a:lnTo>
                    <a:pt x="567" y="297"/>
                  </a:lnTo>
                  <a:lnTo>
                    <a:pt x="560" y="299"/>
                  </a:lnTo>
                  <a:lnTo>
                    <a:pt x="560" y="296"/>
                  </a:lnTo>
                  <a:lnTo>
                    <a:pt x="563" y="293"/>
                  </a:lnTo>
                  <a:lnTo>
                    <a:pt x="563" y="292"/>
                  </a:lnTo>
                  <a:lnTo>
                    <a:pt x="563" y="291"/>
                  </a:lnTo>
                  <a:lnTo>
                    <a:pt x="561" y="290"/>
                  </a:lnTo>
                  <a:lnTo>
                    <a:pt x="559" y="291"/>
                  </a:lnTo>
                  <a:lnTo>
                    <a:pt x="558" y="287"/>
                  </a:lnTo>
                  <a:lnTo>
                    <a:pt x="559" y="286"/>
                  </a:lnTo>
                  <a:lnTo>
                    <a:pt x="559" y="285"/>
                  </a:lnTo>
                  <a:lnTo>
                    <a:pt x="561" y="284"/>
                  </a:lnTo>
                  <a:lnTo>
                    <a:pt x="564" y="284"/>
                  </a:lnTo>
                  <a:lnTo>
                    <a:pt x="568" y="284"/>
                  </a:lnTo>
                  <a:lnTo>
                    <a:pt x="568" y="281"/>
                  </a:lnTo>
                  <a:lnTo>
                    <a:pt x="566" y="278"/>
                  </a:lnTo>
                  <a:lnTo>
                    <a:pt x="566" y="278"/>
                  </a:lnTo>
                  <a:lnTo>
                    <a:pt x="564" y="277"/>
                  </a:lnTo>
                  <a:lnTo>
                    <a:pt x="563" y="277"/>
                  </a:lnTo>
                  <a:lnTo>
                    <a:pt x="563" y="276"/>
                  </a:lnTo>
                  <a:lnTo>
                    <a:pt x="563" y="275"/>
                  </a:lnTo>
                  <a:lnTo>
                    <a:pt x="564" y="275"/>
                  </a:lnTo>
                  <a:lnTo>
                    <a:pt x="558" y="276"/>
                  </a:lnTo>
                  <a:lnTo>
                    <a:pt x="554" y="274"/>
                  </a:lnTo>
                  <a:lnTo>
                    <a:pt x="554" y="273"/>
                  </a:lnTo>
                  <a:lnTo>
                    <a:pt x="554" y="270"/>
                  </a:lnTo>
                  <a:lnTo>
                    <a:pt x="554" y="268"/>
                  </a:lnTo>
                  <a:lnTo>
                    <a:pt x="552" y="267"/>
                  </a:lnTo>
                  <a:lnTo>
                    <a:pt x="552" y="268"/>
                  </a:lnTo>
                  <a:lnTo>
                    <a:pt x="550" y="268"/>
                  </a:lnTo>
                  <a:lnTo>
                    <a:pt x="549" y="263"/>
                  </a:lnTo>
                  <a:lnTo>
                    <a:pt x="546" y="257"/>
                  </a:lnTo>
                  <a:lnTo>
                    <a:pt x="548" y="252"/>
                  </a:lnTo>
                  <a:lnTo>
                    <a:pt x="548" y="247"/>
                  </a:lnTo>
                  <a:close/>
                  <a:moveTo>
                    <a:pt x="392" y="715"/>
                  </a:moveTo>
                  <a:lnTo>
                    <a:pt x="383" y="723"/>
                  </a:lnTo>
                  <a:lnTo>
                    <a:pt x="375" y="728"/>
                  </a:lnTo>
                  <a:lnTo>
                    <a:pt x="372" y="731"/>
                  </a:lnTo>
                  <a:lnTo>
                    <a:pt x="370" y="734"/>
                  </a:lnTo>
                  <a:lnTo>
                    <a:pt x="369" y="740"/>
                  </a:lnTo>
                  <a:lnTo>
                    <a:pt x="370" y="745"/>
                  </a:lnTo>
                  <a:lnTo>
                    <a:pt x="370" y="750"/>
                  </a:lnTo>
                  <a:lnTo>
                    <a:pt x="370" y="757"/>
                  </a:lnTo>
                  <a:lnTo>
                    <a:pt x="368" y="764"/>
                  </a:lnTo>
                  <a:lnTo>
                    <a:pt x="366" y="769"/>
                  </a:lnTo>
                  <a:lnTo>
                    <a:pt x="363" y="774"/>
                  </a:lnTo>
                  <a:lnTo>
                    <a:pt x="357" y="779"/>
                  </a:lnTo>
                  <a:lnTo>
                    <a:pt x="354" y="782"/>
                  </a:lnTo>
                  <a:lnTo>
                    <a:pt x="352" y="784"/>
                  </a:lnTo>
                  <a:lnTo>
                    <a:pt x="350" y="785"/>
                  </a:lnTo>
                  <a:lnTo>
                    <a:pt x="349" y="785"/>
                  </a:lnTo>
                  <a:lnTo>
                    <a:pt x="339" y="786"/>
                  </a:lnTo>
                  <a:lnTo>
                    <a:pt x="331" y="787"/>
                  </a:lnTo>
                  <a:lnTo>
                    <a:pt x="322" y="792"/>
                  </a:lnTo>
                  <a:lnTo>
                    <a:pt x="314" y="796"/>
                  </a:lnTo>
                  <a:lnTo>
                    <a:pt x="317" y="799"/>
                  </a:lnTo>
                  <a:lnTo>
                    <a:pt x="318" y="802"/>
                  </a:lnTo>
                  <a:lnTo>
                    <a:pt x="318" y="807"/>
                  </a:lnTo>
                  <a:lnTo>
                    <a:pt x="317" y="810"/>
                  </a:lnTo>
                  <a:lnTo>
                    <a:pt x="315" y="812"/>
                  </a:lnTo>
                  <a:lnTo>
                    <a:pt x="314" y="814"/>
                  </a:lnTo>
                  <a:lnTo>
                    <a:pt x="312" y="815"/>
                  </a:lnTo>
                  <a:lnTo>
                    <a:pt x="311" y="815"/>
                  </a:lnTo>
                  <a:lnTo>
                    <a:pt x="308" y="815"/>
                  </a:lnTo>
                  <a:lnTo>
                    <a:pt x="306" y="815"/>
                  </a:lnTo>
                  <a:lnTo>
                    <a:pt x="305" y="817"/>
                  </a:lnTo>
                  <a:lnTo>
                    <a:pt x="304" y="819"/>
                  </a:lnTo>
                  <a:lnTo>
                    <a:pt x="303" y="823"/>
                  </a:lnTo>
                  <a:lnTo>
                    <a:pt x="302" y="826"/>
                  </a:lnTo>
                  <a:lnTo>
                    <a:pt x="302" y="827"/>
                  </a:lnTo>
                  <a:lnTo>
                    <a:pt x="300" y="827"/>
                  </a:lnTo>
                  <a:lnTo>
                    <a:pt x="297" y="828"/>
                  </a:lnTo>
                  <a:lnTo>
                    <a:pt x="293" y="828"/>
                  </a:lnTo>
                  <a:lnTo>
                    <a:pt x="288" y="828"/>
                  </a:lnTo>
                  <a:lnTo>
                    <a:pt x="284" y="827"/>
                  </a:lnTo>
                  <a:lnTo>
                    <a:pt x="280" y="826"/>
                  </a:lnTo>
                  <a:lnTo>
                    <a:pt x="277" y="823"/>
                  </a:lnTo>
                  <a:lnTo>
                    <a:pt x="280" y="828"/>
                  </a:lnTo>
                  <a:lnTo>
                    <a:pt x="283" y="832"/>
                  </a:lnTo>
                  <a:lnTo>
                    <a:pt x="286" y="836"/>
                  </a:lnTo>
                  <a:lnTo>
                    <a:pt x="288" y="837"/>
                  </a:lnTo>
                  <a:lnTo>
                    <a:pt x="289" y="839"/>
                  </a:lnTo>
                  <a:lnTo>
                    <a:pt x="288" y="840"/>
                  </a:lnTo>
                  <a:lnTo>
                    <a:pt x="287" y="841"/>
                  </a:lnTo>
                  <a:lnTo>
                    <a:pt x="286" y="843"/>
                  </a:lnTo>
                  <a:lnTo>
                    <a:pt x="282" y="843"/>
                  </a:lnTo>
                  <a:lnTo>
                    <a:pt x="278" y="843"/>
                  </a:lnTo>
                  <a:lnTo>
                    <a:pt x="268" y="841"/>
                  </a:lnTo>
                  <a:lnTo>
                    <a:pt x="265" y="840"/>
                  </a:lnTo>
                  <a:lnTo>
                    <a:pt x="268" y="844"/>
                  </a:lnTo>
                  <a:lnTo>
                    <a:pt x="270" y="849"/>
                  </a:lnTo>
                  <a:lnTo>
                    <a:pt x="269" y="849"/>
                  </a:lnTo>
                  <a:lnTo>
                    <a:pt x="269" y="850"/>
                  </a:lnTo>
                  <a:lnTo>
                    <a:pt x="264" y="848"/>
                  </a:lnTo>
                  <a:lnTo>
                    <a:pt x="259" y="847"/>
                  </a:lnTo>
                  <a:lnTo>
                    <a:pt x="259" y="847"/>
                  </a:lnTo>
                  <a:lnTo>
                    <a:pt x="259" y="847"/>
                  </a:lnTo>
                  <a:lnTo>
                    <a:pt x="263" y="851"/>
                  </a:lnTo>
                  <a:lnTo>
                    <a:pt x="266" y="853"/>
                  </a:lnTo>
                  <a:lnTo>
                    <a:pt x="268" y="854"/>
                  </a:lnTo>
                  <a:lnTo>
                    <a:pt x="269" y="855"/>
                  </a:lnTo>
                  <a:lnTo>
                    <a:pt x="267" y="855"/>
                  </a:lnTo>
                  <a:lnTo>
                    <a:pt x="267" y="855"/>
                  </a:lnTo>
                  <a:lnTo>
                    <a:pt x="266" y="855"/>
                  </a:lnTo>
                  <a:lnTo>
                    <a:pt x="265" y="856"/>
                  </a:lnTo>
                  <a:lnTo>
                    <a:pt x="265" y="857"/>
                  </a:lnTo>
                  <a:lnTo>
                    <a:pt x="266" y="858"/>
                  </a:lnTo>
                  <a:lnTo>
                    <a:pt x="267" y="861"/>
                  </a:lnTo>
                  <a:lnTo>
                    <a:pt x="268" y="863"/>
                  </a:lnTo>
                  <a:lnTo>
                    <a:pt x="265" y="863"/>
                  </a:lnTo>
                  <a:lnTo>
                    <a:pt x="262" y="864"/>
                  </a:lnTo>
                  <a:lnTo>
                    <a:pt x="269" y="870"/>
                  </a:lnTo>
                  <a:lnTo>
                    <a:pt x="277" y="874"/>
                  </a:lnTo>
                  <a:lnTo>
                    <a:pt x="275" y="874"/>
                  </a:lnTo>
                  <a:lnTo>
                    <a:pt x="275" y="874"/>
                  </a:lnTo>
                  <a:lnTo>
                    <a:pt x="275" y="876"/>
                  </a:lnTo>
                  <a:lnTo>
                    <a:pt x="276" y="879"/>
                  </a:lnTo>
                  <a:lnTo>
                    <a:pt x="272" y="879"/>
                  </a:lnTo>
                  <a:lnTo>
                    <a:pt x="272" y="879"/>
                  </a:lnTo>
                  <a:lnTo>
                    <a:pt x="272" y="878"/>
                  </a:lnTo>
                  <a:lnTo>
                    <a:pt x="271" y="876"/>
                  </a:lnTo>
                  <a:lnTo>
                    <a:pt x="272" y="880"/>
                  </a:lnTo>
                  <a:lnTo>
                    <a:pt x="275" y="881"/>
                  </a:lnTo>
                  <a:lnTo>
                    <a:pt x="278" y="883"/>
                  </a:lnTo>
                  <a:lnTo>
                    <a:pt x="280" y="885"/>
                  </a:lnTo>
                  <a:lnTo>
                    <a:pt x="281" y="885"/>
                  </a:lnTo>
                  <a:lnTo>
                    <a:pt x="281" y="885"/>
                  </a:lnTo>
                  <a:lnTo>
                    <a:pt x="290" y="889"/>
                  </a:lnTo>
                  <a:lnTo>
                    <a:pt x="301" y="896"/>
                  </a:lnTo>
                  <a:lnTo>
                    <a:pt x="298" y="894"/>
                  </a:lnTo>
                  <a:lnTo>
                    <a:pt x="295" y="893"/>
                  </a:lnTo>
                  <a:lnTo>
                    <a:pt x="296" y="894"/>
                  </a:lnTo>
                  <a:lnTo>
                    <a:pt x="297" y="894"/>
                  </a:lnTo>
                  <a:lnTo>
                    <a:pt x="286" y="892"/>
                  </a:lnTo>
                  <a:lnTo>
                    <a:pt x="277" y="888"/>
                  </a:lnTo>
                  <a:lnTo>
                    <a:pt x="272" y="885"/>
                  </a:lnTo>
                  <a:lnTo>
                    <a:pt x="263" y="880"/>
                  </a:lnTo>
                  <a:lnTo>
                    <a:pt x="263" y="880"/>
                  </a:lnTo>
                  <a:lnTo>
                    <a:pt x="259" y="878"/>
                  </a:lnTo>
                  <a:lnTo>
                    <a:pt x="259" y="878"/>
                  </a:lnTo>
                  <a:lnTo>
                    <a:pt x="259" y="876"/>
                  </a:lnTo>
                  <a:lnTo>
                    <a:pt x="260" y="878"/>
                  </a:lnTo>
                  <a:lnTo>
                    <a:pt x="261" y="878"/>
                  </a:lnTo>
                  <a:lnTo>
                    <a:pt x="252" y="871"/>
                  </a:lnTo>
                  <a:lnTo>
                    <a:pt x="244" y="863"/>
                  </a:lnTo>
                  <a:lnTo>
                    <a:pt x="243" y="863"/>
                  </a:lnTo>
                  <a:lnTo>
                    <a:pt x="243" y="863"/>
                  </a:lnTo>
                  <a:lnTo>
                    <a:pt x="243" y="863"/>
                  </a:lnTo>
                  <a:lnTo>
                    <a:pt x="243" y="863"/>
                  </a:lnTo>
                  <a:lnTo>
                    <a:pt x="243" y="863"/>
                  </a:lnTo>
                  <a:lnTo>
                    <a:pt x="243" y="863"/>
                  </a:lnTo>
                  <a:lnTo>
                    <a:pt x="243" y="863"/>
                  </a:lnTo>
                  <a:lnTo>
                    <a:pt x="244" y="863"/>
                  </a:lnTo>
                  <a:lnTo>
                    <a:pt x="244" y="863"/>
                  </a:lnTo>
                  <a:lnTo>
                    <a:pt x="245" y="864"/>
                  </a:lnTo>
                  <a:lnTo>
                    <a:pt x="241" y="860"/>
                  </a:lnTo>
                  <a:lnTo>
                    <a:pt x="236" y="857"/>
                  </a:lnTo>
                  <a:lnTo>
                    <a:pt x="235" y="857"/>
                  </a:lnTo>
                  <a:lnTo>
                    <a:pt x="235" y="858"/>
                  </a:lnTo>
                  <a:lnTo>
                    <a:pt x="234" y="857"/>
                  </a:lnTo>
                  <a:lnTo>
                    <a:pt x="233" y="855"/>
                  </a:lnTo>
                  <a:lnTo>
                    <a:pt x="237" y="856"/>
                  </a:lnTo>
                  <a:lnTo>
                    <a:pt x="241" y="858"/>
                  </a:lnTo>
                  <a:lnTo>
                    <a:pt x="237" y="854"/>
                  </a:lnTo>
                  <a:lnTo>
                    <a:pt x="234" y="851"/>
                  </a:lnTo>
                  <a:lnTo>
                    <a:pt x="235" y="851"/>
                  </a:lnTo>
                  <a:lnTo>
                    <a:pt x="233" y="850"/>
                  </a:lnTo>
                  <a:lnTo>
                    <a:pt x="228" y="841"/>
                  </a:lnTo>
                  <a:lnTo>
                    <a:pt x="218" y="830"/>
                  </a:lnTo>
                  <a:lnTo>
                    <a:pt x="215" y="825"/>
                  </a:lnTo>
                  <a:lnTo>
                    <a:pt x="213" y="819"/>
                  </a:lnTo>
                  <a:lnTo>
                    <a:pt x="211" y="814"/>
                  </a:lnTo>
                  <a:lnTo>
                    <a:pt x="210" y="809"/>
                  </a:lnTo>
                  <a:lnTo>
                    <a:pt x="208" y="802"/>
                  </a:lnTo>
                  <a:lnTo>
                    <a:pt x="206" y="796"/>
                  </a:lnTo>
                  <a:lnTo>
                    <a:pt x="204" y="790"/>
                  </a:lnTo>
                  <a:lnTo>
                    <a:pt x="199" y="783"/>
                  </a:lnTo>
                  <a:lnTo>
                    <a:pt x="196" y="776"/>
                  </a:lnTo>
                  <a:lnTo>
                    <a:pt x="189" y="759"/>
                  </a:lnTo>
                  <a:lnTo>
                    <a:pt x="181" y="740"/>
                  </a:lnTo>
                  <a:lnTo>
                    <a:pt x="174" y="728"/>
                  </a:lnTo>
                  <a:lnTo>
                    <a:pt x="165" y="715"/>
                  </a:lnTo>
                  <a:lnTo>
                    <a:pt x="159" y="705"/>
                  </a:lnTo>
                  <a:lnTo>
                    <a:pt x="153" y="692"/>
                  </a:lnTo>
                  <a:lnTo>
                    <a:pt x="146" y="680"/>
                  </a:lnTo>
                  <a:lnTo>
                    <a:pt x="139" y="666"/>
                  </a:lnTo>
                  <a:lnTo>
                    <a:pt x="132" y="652"/>
                  </a:lnTo>
                  <a:lnTo>
                    <a:pt x="128" y="646"/>
                  </a:lnTo>
                  <a:lnTo>
                    <a:pt x="126" y="638"/>
                  </a:lnTo>
                  <a:lnTo>
                    <a:pt x="124" y="631"/>
                  </a:lnTo>
                  <a:lnTo>
                    <a:pt x="123" y="622"/>
                  </a:lnTo>
                  <a:lnTo>
                    <a:pt x="123" y="622"/>
                  </a:lnTo>
                  <a:lnTo>
                    <a:pt x="124" y="623"/>
                  </a:lnTo>
                  <a:lnTo>
                    <a:pt x="123" y="613"/>
                  </a:lnTo>
                  <a:lnTo>
                    <a:pt x="123" y="602"/>
                  </a:lnTo>
                  <a:lnTo>
                    <a:pt x="123" y="599"/>
                  </a:lnTo>
                  <a:lnTo>
                    <a:pt x="124" y="596"/>
                  </a:lnTo>
                  <a:lnTo>
                    <a:pt x="124" y="595"/>
                  </a:lnTo>
                  <a:lnTo>
                    <a:pt x="125" y="594"/>
                  </a:lnTo>
                  <a:lnTo>
                    <a:pt x="126" y="594"/>
                  </a:lnTo>
                  <a:lnTo>
                    <a:pt x="128" y="595"/>
                  </a:lnTo>
                  <a:lnTo>
                    <a:pt x="130" y="586"/>
                  </a:lnTo>
                  <a:lnTo>
                    <a:pt x="134" y="577"/>
                  </a:lnTo>
                  <a:lnTo>
                    <a:pt x="134" y="570"/>
                  </a:lnTo>
                  <a:lnTo>
                    <a:pt x="134" y="564"/>
                  </a:lnTo>
                  <a:lnTo>
                    <a:pt x="134" y="560"/>
                  </a:lnTo>
                  <a:lnTo>
                    <a:pt x="132" y="555"/>
                  </a:lnTo>
                  <a:lnTo>
                    <a:pt x="129" y="552"/>
                  </a:lnTo>
                  <a:lnTo>
                    <a:pt x="126" y="549"/>
                  </a:lnTo>
                  <a:lnTo>
                    <a:pt x="125" y="551"/>
                  </a:lnTo>
                  <a:lnTo>
                    <a:pt x="122" y="551"/>
                  </a:lnTo>
                  <a:lnTo>
                    <a:pt x="120" y="551"/>
                  </a:lnTo>
                  <a:lnTo>
                    <a:pt x="117" y="549"/>
                  </a:lnTo>
                  <a:lnTo>
                    <a:pt x="112" y="544"/>
                  </a:lnTo>
                  <a:lnTo>
                    <a:pt x="109" y="540"/>
                  </a:lnTo>
                  <a:lnTo>
                    <a:pt x="107" y="537"/>
                  </a:lnTo>
                  <a:lnTo>
                    <a:pt x="104" y="532"/>
                  </a:lnTo>
                  <a:lnTo>
                    <a:pt x="103" y="530"/>
                  </a:lnTo>
                  <a:lnTo>
                    <a:pt x="101" y="527"/>
                  </a:lnTo>
                  <a:lnTo>
                    <a:pt x="101" y="524"/>
                  </a:lnTo>
                  <a:lnTo>
                    <a:pt x="101" y="522"/>
                  </a:lnTo>
                  <a:lnTo>
                    <a:pt x="99" y="517"/>
                  </a:lnTo>
                  <a:lnTo>
                    <a:pt x="98" y="512"/>
                  </a:lnTo>
                  <a:lnTo>
                    <a:pt x="97" y="506"/>
                  </a:lnTo>
                  <a:lnTo>
                    <a:pt x="97" y="501"/>
                  </a:lnTo>
                  <a:lnTo>
                    <a:pt x="92" y="498"/>
                  </a:lnTo>
                  <a:lnTo>
                    <a:pt x="89" y="495"/>
                  </a:lnTo>
                  <a:lnTo>
                    <a:pt x="86" y="492"/>
                  </a:lnTo>
                  <a:lnTo>
                    <a:pt x="84" y="488"/>
                  </a:lnTo>
                  <a:lnTo>
                    <a:pt x="79" y="478"/>
                  </a:lnTo>
                  <a:lnTo>
                    <a:pt x="74" y="469"/>
                  </a:lnTo>
                  <a:lnTo>
                    <a:pt x="70" y="464"/>
                  </a:lnTo>
                  <a:lnTo>
                    <a:pt x="65" y="458"/>
                  </a:lnTo>
                  <a:lnTo>
                    <a:pt x="60" y="451"/>
                  </a:lnTo>
                  <a:lnTo>
                    <a:pt x="56" y="442"/>
                  </a:lnTo>
                  <a:lnTo>
                    <a:pt x="54" y="433"/>
                  </a:lnTo>
                  <a:lnTo>
                    <a:pt x="53" y="423"/>
                  </a:lnTo>
                  <a:lnTo>
                    <a:pt x="53" y="411"/>
                  </a:lnTo>
                  <a:lnTo>
                    <a:pt x="53" y="399"/>
                  </a:lnTo>
                  <a:lnTo>
                    <a:pt x="54" y="387"/>
                  </a:lnTo>
                  <a:lnTo>
                    <a:pt x="56" y="375"/>
                  </a:lnTo>
                  <a:lnTo>
                    <a:pt x="61" y="359"/>
                  </a:lnTo>
                  <a:lnTo>
                    <a:pt x="64" y="345"/>
                  </a:lnTo>
                  <a:lnTo>
                    <a:pt x="66" y="338"/>
                  </a:lnTo>
                  <a:lnTo>
                    <a:pt x="68" y="331"/>
                  </a:lnTo>
                  <a:lnTo>
                    <a:pt x="69" y="326"/>
                  </a:lnTo>
                  <a:lnTo>
                    <a:pt x="68" y="320"/>
                  </a:lnTo>
                  <a:lnTo>
                    <a:pt x="65" y="328"/>
                  </a:lnTo>
                  <a:lnTo>
                    <a:pt x="63" y="336"/>
                  </a:lnTo>
                  <a:lnTo>
                    <a:pt x="61" y="345"/>
                  </a:lnTo>
                  <a:lnTo>
                    <a:pt x="58" y="352"/>
                  </a:lnTo>
                  <a:lnTo>
                    <a:pt x="55" y="369"/>
                  </a:lnTo>
                  <a:lnTo>
                    <a:pt x="51" y="386"/>
                  </a:lnTo>
                  <a:lnTo>
                    <a:pt x="50" y="382"/>
                  </a:lnTo>
                  <a:lnTo>
                    <a:pt x="50" y="376"/>
                  </a:lnTo>
                  <a:lnTo>
                    <a:pt x="50" y="370"/>
                  </a:lnTo>
                  <a:lnTo>
                    <a:pt x="51" y="365"/>
                  </a:lnTo>
                  <a:lnTo>
                    <a:pt x="54" y="352"/>
                  </a:lnTo>
                  <a:lnTo>
                    <a:pt x="57" y="343"/>
                  </a:lnTo>
                  <a:lnTo>
                    <a:pt x="60" y="341"/>
                  </a:lnTo>
                  <a:lnTo>
                    <a:pt x="63" y="332"/>
                  </a:lnTo>
                  <a:lnTo>
                    <a:pt x="66" y="321"/>
                  </a:lnTo>
                  <a:lnTo>
                    <a:pt x="68" y="315"/>
                  </a:lnTo>
                  <a:lnTo>
                    <a:pt x="72" y="301"/>
                  </a:lnTo>
                  <a:lnTo>
                    <a:pt x="78" y="287"/>
                  </a:lnTo>
                  <a:lnTo>
                    <a:pt x="83" y="276"/>
                  </a:lnTo>
                  <a:lnTo>
                    <a:pt x="88" y="265"/>
                  </a:lnTo>
                  <a:lnTo>
                    <a:pt x="94" y="256"/>
                  </a:lnTo>
                  <a:lnTo>
                    <a:pt x="100" y="246"/>
                  </a:lnTo>
                  <a:lnTo>
                    <a:pt x="109" y="232"/>
                  </a:lnTo>
                  <a:lnTo>
                    <a:pt x="121" y="219"/>
                  </a:lnTo>
                  <a:lnTo>
                    <a:pt x="122" y="216"/>
                  </a:lnTo>
                  <a:lnTo>
                    <a:pt x="125" y="211"/>
                  </a:lnTo>
                  <a:lnTo>
                    <a:pt x="127" y="210"/>
                  </a:lnTo>
                  <a:lnTo>
                    <a:pt x="128" y="209"/>
                  </a:lnTo>
                  <a:lnTo>
                    <a:pt x="128" y="210"/>
                  </a:lnTo>
                  <a:lnTo>
                    <a:pt x="128" y="213"/>
                  </a:lnTo>
                  <a:lnTo>
                    <a:pt x="136" y="202"/>
                  </a:lnTo>
                  <a:lnTo>
                    <a:pt x="143" y="191"/>
                  </a:lnTo>
                  <a:lnTo>
                    <a:pt x="150" y="184"/>
                  </a:lnTo>
                  <a:lnTo>
                    <a:pt x="156" y="176"/>
                  </a:lnTo>
                  <a:lnTo>
                    <a:pt x="155" y="177"/>
                  </a:lnTo>
                  <a:lnTo>
                    <a:pt x="155" y="177"/>
                  </a:lnTo>
                  <a:lnTo>
                    <a:pt x="156" y="174"/>
                  </a:lnTo>
                  <a:lnTo>
                    <a:pt x="157" y="173"/>
                  </a:lnTo>
                  <a:lnTo>
                    <a:pt x="157" y="174"/>
                  </a:lnTo>
                  <a:lnTo>
                    <a:pt x="157" y="175"/>
                  </a:lnTo>
                  <a:lnTo>
                    <a:pt x="158" y="176"/>
                  </a:lnTo>
                  <a:lnTo>
                    <a:pt x="158" y="176"/>
                  </a:lnTo>
                  <a:lnTo>
                    <a:pt x="159" y="175"/>
                  </a:lnTo>
                  <a:lnTo>
                    <a:pt x="161" y="171"/>
                  </a:lnTo>
                  <a:lnTo>
                    <a:pt x="160" y="172"/>
                  </a:lnTo>
                  <a:lnTo>
                    <a:pt x="160" y="171"/>
                  </a:lnTo>
                  <a:lnTo>
                    <a:pt x="161" y="171"/>
                  </a:lnTo>
                  <a:lnTo>
                    <a:pt x="159" y="172"/>
                  </a:lnTo>
                  <a:lnTo>
                    <a:pt x="169" y="162"/>
                  </a:lnTo>
                  <a:lnTo>
                    <a:pt x="173" y="159"/>
                  </a:lnTo>
                  <a:lnTo>
                    <a:pt x="171" y="160"/>
                  </a:lnTo>
                  <a:lnTo>
                    <a:pt x="169" y="161"/>
                  </a:lnTo>
                  <a:lnTo>
                    <a:pt x="174" y="158"/>
                  </a:lnTo>
                  <a:lnTo>
                    <a:pt x="177" y="155"/>
                  </a:lnTo>
                  <a:lnTo>
                    <a:pt x="177" y="155"/>
                  </a:lnTo>
                  <a:lnTo>
                    <a:pt x="176" y="155"/>
                  </a:lnTo>
                  <a:lnTo>
                    <a:pt x="181" y="151"/>
                  </a:lnTo>
                  <a:lnTo>
                    <a:pt x="189" y="145"/>
                  </a:lnTo>
                  <a:lnTo>
                    <a:pt x="195" y="140"/>
                  </a:lnTo>
                  <a:lnTo>
                    <a:pt x="199" y="135"/>
                  </a:lnTo>
                  <a:lnTo>
                    <a:pt x="197" y="136"/>
                  </a:lnTo>
                  <a:lnTo>
                    <a:pt x="195" y="137"/>
                  </a:lnTo>
                  <a:lnTo>
                    <a:pt x="193" y="139"/>
                  </a:lnTo>
                  <a:lnTo>
                    <a:pt x="195" y="137"/>
                  </a:lnTo>
                  <a:lnTo>
                    <a:pt x="196" y="137"/>
                  </a:lnTo>
                  <a:lnTo>
                    <a:pt x="196" y="137"/>
                  </a:lnTo>
                  <a:lnTo>
                    <a:pt x="192" y="140"/>
                  </a:lnTo>
                  <a:lnTo>
                    <a:pt x="189" y="142"/>
                  </a:lnTo>
                  <a:lnTo>
                    <a:pt x="191" y="140"/>
                  </a:lnTo>
                  <a:lnTo>
                    <a:pt x="190" y="141"/>
                  </a:lnTo>
                  <a:lnTo>
                    <a:pt x="204" y="130"/>
                  </a:lnTo>
                  <a:lnTo>
                    <a:pt x="216" y="118"/>
                  </a:lnTo>
                  <a:lnTo>
                    <a:pt x="216" y="118"/>
                  </a:lnTo>
                  <a:lnTo>
                    <a:pt x="216" y="118"/>
                  </a:lnTo>
                  <a:lnTo>
                    <a:pt x="220" y="113"/>
                  </a:lnTo>
                  <a:lnTo>
                    <a:pt x="227" y="109"/>
                  </a:lnTo>
                  <a:lnTo>
                    <a:pt x="227" y="109"/>
                  </a:lnTo>
                  <a:lnTo>
                    <a:pt x="227" y="109"/>
                  </a:lnTo>
                  <a:lnTo>
                    <a:pt x="229" y="107"/>
                  </a:lnTo>
                  <a:lnTo>
                    <a:pt x="232" y="105"/>
                  </a:lnTo>
                  <a:lnTo>
                    <a:pt x="224" y="109"/>
                  </a:lnTo>
                  <a:lnTo>
                    <a:pt x="225" y="109"/>
                  </a:lnTo>
                  <a:lnTo>
                    <a:pt x="226" y="108"/>
                  </a:lnTo>
                  <a:lnTo>
                    <a:pt x="227" y="108"/>
                  </a:lnTo>
                  <a:lnTo>
                    <a:pt x="227" y="108"/>
                  </a:lnTo>
                  <a:lnTo>
                    <a:pt x="225" y="109"/>
                  </a:lnTo>
                  <a:lnTo>
                    <a:pt x="223" y="111"/>
                  </a:lnTo>
                  <a:lnTo>
                    <a:pt x="218" y="114"/>
                  </a:lnTo>
                  <a:lnTo>
                    <a:pt x="224" y="109"/>
                  </a:lnTo>
                  <a:lnTo>
                    <a:pt x="226" y="108"/>
                  </a:lnTo>
                  <a:lnTo>
                    <a:pt x="225" y="108"/>
                  </a:lnTo>
                  <a:lnTo>
                    <a:pt x="226" y="108"/>
                  </a:lnTo>
                  <a:lnTo>
                    <a:pt x="226" y="108"/>
                  </a:lnTo>
                  <a:lnTo>
                    <a:pt x="225" y="109"/>
                  </a:lnTo>
                  <a:lnTo>
                    <a:pt x="229" y="105"/>
                  </a:lnTo>
                  <a:lnTo>
                    <a:pt x="234" y="102"/>
                  </a:lnTo>
                  <a:lnTo>
                    <a:pt x="234" y="103"/>
                  </a:lnTo>
                  <a:lnTo>
                    <a:pt x="234" y="103"/>
                  </a:lnTo>
                  <a:lnTo>
                    <a:pt x="233" y="103"/>
                  </a:lnTo>
                  <a:lnTo>
                    <a:pt x="226" y="107"/>
                  </a:lnTo>
                  <a:lnTo>
                    <a:pt x="244" y="96"/>
                  </a:lnTo>
                  <a:lnTo>
                    <a:pt x="262" y="85"/>
                  </a:lnTo>
                  <a:lnTo>
                    <a:pt x="281" y="76"/>
                  </a:lnTo>
                  <a:lnTo>
                    <a:pt x="299" y="68"/>
                  </a:lnTo>
                  <a:lnTo>
                    <a:pt x="298" y="68"/>
                  </a:lnTo>
                  <a:lnTo>
                    <a:pt x="298" y="68"/>
                  </a:lnTo>
                  <a:lnTo>
                    <a:pt x="299" y="68"/>
                  </a:lnTo>
                  <a:lnTo>
                    <a:pt x="298" y="68"/>
                  </a:lnTo>
                  <a:lnTo>
                    <a:pt x="298" y="68"/>
                  </a:lnTo>
                  <a:lnTo>
                    <a:pt x="298" y="68"/>
                  </a:lnTo>
                  <a:lnTo>
                    <a:pt x="298" y="68"/>
                  </a:lnTo>
                  <a:lnTo>
                    <a:pt x="298" y="68"/>
                  </a:lnTo>
                  <a:lnTo>
                    <a:pt x="298" y="68"/>
                  </a:lnTo>
                  <a:lnTo>
                    <a:pt x="298" y="68"/>
                  </a:lnTo>
                  <a:lnTo>
                    <a:pt x="297" y="69"/>
                  </a:lnTo>
                  <a:lnTo>
                    <a:pt x="296" y="69"/>
                  </a:lnTo>
                  <a:lnTo>
                    <a:pt x="293" y="71"/>
                  </a:lnTo>
                  <a:lnTo>
                    <a:pt x="285" y="74"/>
                  </a:lnTo>
                  <a:lnTo>
                    <a:pt x="299" y="69"/>
                  </a:lnTo>
                  <a:lnTo>
                    <a:pt x="314" y="63"/>
                  </a:lnTo>
                  <a:lnTo>
                    <a:pt x="312" y="64"/>
                  </a:lnTo>
                  <a:lnTo>
                    <a:pt x="309" y="65"/>
                  </a:lnTo>
                  <a:lnTo>
                    <a:pt x="309" y="65"/>
                  </a:lnTo>
                  <a:lnTo>
                    <a:pt x="309" y="65"/>
                  </a:lnTo>
                  <a:lnTo>
                    <a:pt x="309" y="65"/>
                  </a:lnTo>
                  <a:lnTo>
                    <a:pt x="308" y="66"/>
                  </a:lnTo>
                  <a:lnTo>
                    <a:pt x="313" y="65"/>
                  </a:lnTo>
                  <a:lnTo>
                    <a:pt x="316" y="64"/>
                  </a:lnTo>
                  <a:lnTo>
                    <a:pt x="315" y="65"/>
                  </a:lnTo>
                  <a:lnTo>
                    <a:pt x="316" y="65"/>
                  </a:lnTo>
                  <a:lnTo>
                    <a:pt x="315" y="65"/>
                  </a:lnTo>
                  <a:lnTo>
                    <a:pt x="316" y="65"/>
                  </a:lnTo>
                  <a:lnTo>
                    <a:pt x="315" y="66"/>
                  </a:lnTo>
                  <a:lnTo>
                    <a:pt x="314" y="66"/>
                  </a:lnTo>
                  <a:lnTo>
                    <a:pt x="316" y="66"/>
                  </a:lnTo>
                  <a:lnTo>
                    <a:pt x="316" y="66"/>
                  </a:lnTo>
                  <a:lnTo>
                    <a:pt x="313" y="67"/>
                  </a:lnTo>
                  <a:lnTo>
                    <a:pt x="308" y="67"/>
                  </a:lnTo>
                  <a:lnTo>
                    <a:pt x="307" y="68"/>
                  </a:lnTo>
                  <a:lnTo>
                    <a:pt x="307" y="68"/>
                  </a:lnTo>
                  <a:lnTo>
                    <a:pt x="307" y="68"/>
                  </a:lnTo>
                  <a:lnTo>
                    <a:pt x="311" y="68"/>
                  </a:lnTo>
                  <a:lnTo>
                    <a:pt x="311" y="68"/>
                  </a:lnTo>
                  <a:lnTo>
                    <a:pt x="312" y="68"/>
                  </a:lnTo>
                  <a:lnTo>
                    <a:pt x="301" y="74"/>
                  </a:lnTo>
                  <a:lnTo>
                    <a:pt x="290" y="82"/>
                  </a:lnTo>
                  <a:lnTo>
                    <a:pt x="289" y="82"/>
                  </a:lnTo>
                  <a:lnTo>
                    <a:pt x="291" y="82"/>
                  </a:lnTo>
                  <a:lnTo>
                    <a:pt x="285" y="84"/>
                  </a:lnTo>
                  <a:lnTo>
                    <a:pt x="280" y="87"/>
                  </a:lnTo>
                  <a:lnTo>
                    <a:pt x="275" y="91"/>
                  </a:lnTo>
                  <a:lnTo>
                    <a:pt x="270" y="96"/>
                  </a:lnTo>
                  <a:lnTo>
                    <a:pt x="273" y="95"/>
                  </a:lnTo>
                  <a:lnTo>
                    <a:pt x="277" y="94"/>
                  </a:lnTo>
                  <a:lnTo>
                    <a:pt x="276" y="94"/>
                  </a:lnTo>
                  <a:lnTo>
                    <a:pt x="275" y="95"/>
                  </a:lnTo>
                  <a:lnTo>
                    <a:pt x="278" y="94"/>
                  </a:lnTo>
                  <a:lnTo>
                    <a:pt x="281" y="92"/>
                  </a:lnTo>
                  <a:lnTo>
                    <a:pt x="277" y="96"/>
                  </a:lnTo>
                  <a:lnTo>
                    <a:pt x="270" y="98"/>
                  </a:lnTo>
                  <a:lnTo>
                    <a:pt x="279" y="97"/>
                  </a:lnTo>
                  <a:lnTo>
                    <a:pt x="288" y="95"/>
                  </a:lnTo>
                  <a:lnTo>
                    <a:pt x="284" y="97"/>
                  </a:lnTo>
                  <a:lnTo>
                    <a:pt x="280" y="100"/>
                  </a:lnTo>
                  <a:lnTo>
                    <a:pt x="278" y="102"/>
                  </a:lnTo>
                  <a:lnTo>
                    <a:pt x="276" y="105"/>
                  </a:lnTo>
                  <a:lnTo>
                    <a:pt x="271" y="112"/>
                  </a:lnTo>
                  <a:lnTo>
                    <a:pt x="266" y="119"/>
                  </a:lnTo>
                  <a:lnTo>
                    <a:pt x="267" y="118"/>
                  </a:lnTo>
                  <a:lnTo>
                    <a:pt x="268" y="118"/>
                  </a:lnTo>
                  <a:lnTo>
                    <a:pt x="263" y="121"/>
                  </a:lnTo>
                  <a:lnTo>
                    <a:pt x="258" y="125"/>
                  </a:lnTo>
                  <a:lnTo>
                    <a:pt x="259" y="126"/>
                  </a:lnTo>
                  <a:lnTo>
                    <a:pt x="260" y="127"/>
                  </a:lnTo>
                  <a:lnTo>
                    <a:pt x="261" y="129"/>
                  </a:lnTo>
                  <a:lnTo>
                    <a:pt x="263" y="127"/>
                  </a:lnTo>
                  <a:lnTo>
                    <a:pt x="259" y="133"/>
                  </a:lnTo>
                  <a:lnTo>
                    <a:pt x="252" y="138"/>
                  </a:lnTo>
                  <a:lnTo>
                    <a:pt x="263" y="133"/>
                  </a:lnTo>
                  <a:lnTo>
                    <a:pt x="271" y="130"/>
                  </a:lnTo>
                  <a:lnTo>
                    <a:pt x="268" y="130"/>
                  </a:lnTo>
                  <a:lnTo>
                    <a:pt x="265" y="131"/>
                  </a:lnTo>
                  <a:lnTo>
                    <a:pt x="265" y="130"/>
                  </a:lnTo>
                  <a:lnTo>
                    <a:pt x="265" y="130"/>
                  </a:lnTo>
                  <a:lnTo>
                    <a:pt x="270" y="127"/>
                  </a:lnTo>
                  <a:lnTo>
                    <a:pt x="273" y="129"/>
                  </a:lnTo>
                  <a:lnTo>
                    <a:pt x="270" y="133"/>
                  </a:lnTo>
                  <a:lnTo>
                    <a:pt x="267" y="135"/>
                  </a:lnTo>
                  <a:lnTo>
                    <a:pt x="269" y="136"/>
                  </a:lnTo>
                  <a:lnTo>
                    <a:pt x="269" y="136"/>
                  </a:lnTo>
                  <a:lnTo>
                    <a:pt x="268" y="138"/>
                  </a:lnTo>
                  <a:lnTo>
                    <a:pt x="267" y="141"/>
                  </a:lnTo>
                  <a:lnTo>
                    <a:pt x="269" y="141"/>
                  </a:lnTo>
                  <a:lnTo>
                    <a:pt x="273" y="141"/>
                  </a:lnTo>
                  <a:lnTo>
                    <a:pt x="276" y="141"/>
                  </a:lnTo>
                  <a:lnTo>
                    <a:pt x="277" y="141"/>
                  </a:lnTo>
                  <a:lnTo>
                    <a:pt x="278" y="140"/>
                  </a:lnTo>
                  <a:lnTo>
                    <a:pt x="278" y="139"/>
                  </a:lnTo>
                  <a:lnTo>
                    <a:pt x="276" y="142"/>
                  </a:lnTo>
                  <a:lnTo>
                    <a:pt x="276" y="143"/>
                  </a:lnTo>
                  <a:lnTo>
                    <a:pt x="277" y="143"/>
                  </a:lnTo>
                  <a:lnTo>
                    <a:pt x="279" y="142"/>
                  </a:lnTo>
                  <a:lnTo>
                    <a:pt x="276" y="143"/>
                  </a:lnTo>
                  <a:lnTo>
                    <a:pt x="272" y="147"/>
                  </a:lnTo>
                  <a:lnTo>
                    <a:pt x="270" y="149"/>
                  </a:lnTo>
                  <a:lnTo>
                    <a:pt x="269" y="152"/>
                  </a:lnTo>
                  <a:lnTo>
                    <a:pt x="280" y="147"/>
                  </a:lnTo>
                  <a:lnTo>
                    <a:pt x="284" y="143"/>
                  </a:lnTo>
                  <a:lnTo>
                    <a:pt x="290" y="141"/>
                  </a:lnTo>
                  <a:lnTo>
                    <a:pt x="297" y="138"/>
                  </a:lnTo>
                  <a:lnTo>
                    <a:pt x="295" y="139"/>
                  </a:lnTo>
                  <a:lnTo>
                    <a:pt x="291" y="139"/>
                  </a:lnTo>
                  <a:lnTo>
                    <a:pt x="294" y="136"/>
                  </a:lnTo>
                  <a:lnTo>
                    <a:pt x="295" y="135"/>
                  </a:lnTo>
                  <a:lnTo>
                    <a:pt x="293" y="136"/>
                  </a:lnTo>
                  <a:lnTo>
                    <a:pt x="291" y="136"/>
                  </a:lnTo>
                  <a:lnTo>
                    <a:pt x="293" y="136"/>
                  </a:lnTo>
                  <a:lnTo>
                    <a:pt x="293" y="136"/>
                  </a:lnTo>
                  <a:lnTo>
                    <a:pt x="291" y="136"/>
                  </a:lnTo>
                  <a:lnTo>
                    <a:pt x="290" y="136"/>
                  </a:lnTo>
                  <a:lnTo>
                    <a:pt x="302" y="130"/>
                  </a:lnTo>
                  <a:lnTo>
                    <a:pt x="313" y="123"/>
                  </a:lnTo>
                  <a:lnTo>
                    <a:pt x="323" y="118"/>
                  </a:lnTo>
                  <a:lnTo>
                    <a:pt x="333" y="115"/>
                  </a:lnTo>
                  <a:lnTo>
                    <a:pt x="323" y="121"/>
                  </a:lnTo>
                  <a:lnTo>
                    <a:pt x="307" y="132"/>
                  </a:lnTo>
                  <a:lnTo>
                    <a:pt x="300" y="138"/>
                  </a:lnTo>
                  <a:lnTo>
                    <a:pt x="293" y="143"/>
                  </a:lnTo>
                  <a:lnTo>
                    <a:pt x="290" y="145"/>
                  </a:lnTo>
                  <a:lnTo>
                    <a:pt x="289" y="148"/>
                  </a:lnTo>
                  <a:lnTo>
                    <a:pt x="288" y="150"/>
                  </a:lnTo>
                  <a:lnTo>
                    <a:pt x="288" y="151"/>
                  </a:lnTo>
                  <a:lnTo>
                    <a:pt x="290" y="150"/>
                  </a:lnTo>
                  <a:lnTo>
                    <a:pt x="294" y="147"/>
                  </a:lnTo>
                  <a:lnTo>
                    <a:pt x="297" y="145"/>
                  </a:lnTo>
                  <a:lnTo>
                    <a:pt x="300" y="145"/>
                  </a:lnTo>
                  <a:lnTo>
                    <a:pt x="291" y="152"/>
                  </a:lnTo>
                  <a:lnTo>
                    <a:pt x="285" y="160"/>
                  </a:lnTo>
                  <a:lnTo>
                    <a:pt x="286" y="160"/>
                  </a:lnTo>
                  <a:lnTo>
                    <a:pt x="285" y="161"/>
                  </a:lnTo>
                  <a:lnTo>
                    <a:pt x="289" y="161"/>
                  </a:lnTo>
                  <a:lnTo>
                    <a:pt x="293" y="160"/>
                  </a:lnTo>
                  <a:lnTo>
                    <a:pt x="297" y="157"/>
                  </a:lnTo>
                  <a:lnTo>
                    <a:pt x="300" y="154"/>
                  </a:lnTo>
                  <a:lnTo>
                    <a:pt x="303" y="151"/>
                  </a:lnTo>
                  <a:lnTo>
                    <a:pt x="307" y="148"/>
                  </a:lnTo>
                  <a:lnTo>
                    <a:pt x="308" y="147"/>
                  </a:lnTo>
                  <a:lnTo>
                    <a:pt x="311" y="147"/>
                  </a:lnTo>
                  <a:lnTo>
                    <a:pt x="312" y="147"/>
                  </a:lnTo>
                  <a:lnTo>
                    <a:pt x="314" y="148"/>
                  </a:lnTo>
                  <a:lnTo>
                    <a:pt x="307" y="154"/>
                  </a:lnTo>
                  <a:lnTo>
                    <a:pt x="302" y="161"/>
                  </a:lnTo>
                  <a:lnTo>
                    <a:pt x="295" y="167"/>
                  </a:lnTo>
                  <a:lnTo>
                    <a:pt x="286" y="170"/>
                  </a:lnTo>
                  <a:lnTo>
                    <a:pt x="286" y="167"/>
                  </a:lnTo>
                  <a:lnTo>
                    <a:pt x="287" y="165"/>
                  </a:lnTo>
                  <a:lnTo>
                    <a:pt x="285" y="168"/>
                  </a:lnTo>
                  <a:lnTo>
                    <a:pt x="283" y="171"/>
                  </a:lnTo>
                  <a:lnTo>
                    <a:pt x="282" y="169"/>
                  </a:lnTo>
                  <a:lnTo>
                    <a:pt x="283" y="167"/>
                  </a:lnTo>
                  <a:lnTo>
                    <a:pt x="278" y="170"/>
                  </a:lnTo>
                  <a:lnTo>
                    <a:pt x="273" y="172"/>
                  </a:lnTo>
                  <a:lnTo>
                    <a:pt x="273" y="169"/>
                  </a:lnTo>
                  <a:lnTo>
                    <a:pt x="272" y="166"/>
                  </a:lnTo>
                  <a:lnTo>
                    <a:pt x="269" y="167"/>
                  </a:lnTo>
                  <a:lnTo>
                    <a:pt x="267" y="168"/>
                  </a:lnTo>
                  <a:lnTo>
                    <a:pt x="270" y="171"/>
                  </a:lnTo>
                  <a:lnTo>
                    <a:pt x="270" y="173"/>
                  </a:lnTo>
                  <a:lnTo>
                    <a:pt x="268" y="174"/>
                  </a:lnTo>
                  <a:lnTo>
                    <a:pt x="263" y="176"/>
                  </a:lnTo>
                  <a:lnTo>
                    <a:pt x="263" y="175"/>
                  </a:lnTo>
                  <a:lnTo>
                    <a:pt x="263" y="174"/>
                  </a:lnTo>
                  <a:lnTo>
                    <a:pt x="261" y="173"/>
                  </a:lnTo>
                  <a:lnTo>
                    <a:pt x="258" y="173"/>
                  </a:lnTo>
                  <a:lnTo>
                    <a:pt x="253" y="174"/>
                  </a:lnTo>
                  <a:lnTo>
                    <a:pt x="249" y="175"/>
                  </a:lnTo>
                  <a:lnTo>
                    <a:pt x="241" y="180"/>
                  </a:lnTo>
                  <a:lnTo>
                    <a:pt x="232" y="187"/>
                  </a:lnTo>
                  <a:lnTo>
                    <a:pt x="225" y="194"/>
                  </a:lnTo>
                  <a:lnTo>
                    <a:pt x="219" y="202"/>
                  </a:lnTo>
                  <a:lnTo>
                    <a:pt x="217" y="205"/>
                  </a:lnTo>
                  <a:lnTo>
                    <a:pt x="216" y="208"/>
                  </a:lnTo>
                  <a:lnTo>
                    <a:pt x="216" y="211"/>
                  </a:lnTo>
                  <a:lnTo>
                    <a:pt x="218" y="213"/>
                  </a:lnTo>
                  <a:lnTo>
                    <a:pt x="222" y="226"/>
                  </a:lnTo>
                  <a:lnTo>
                    <a:pt x="225" y="239"/>
                  </a:lnTo>
                  <a:lnTo>
                    <a:pt x="226" y="242"/>
                  </a:lnTo>
                  <a:lnTo>
                    <a:pt x="226" y="245"/>
                  </a:lnTo>
                  <a:lnTo>
                    <a:pt x="225" y="249"/>
                  </a:lnTo>
                  <a:lnTo>
                    <a:pt x="225" y="254"/>
                  </a:lnTo>
                  <a:lnTo>
                    <a:pt x="220" y="261"/>
                  </a:lnTo>
                  <a:lnTo>
                    <a:pt x="216" y="267"/>
                  </a:lnTo>
                  <a:lnTo>
                    <a:pt x="218" y="267"/>
                  </a:lnTo>
                  <a:lnTo>
                    <a:pt x="220" y="267"/>
                  </a:lnTo>
                  <a:lnTo>
                    <a:pt x="223" y="266"/>
                  </a:lnTo>
                  <a:lnTo>
                    <a:pt x="226" y="265"/>
                  </a:lnTo>
                  <a:lnTo>
                    <a:pt x="231" y="260"/>
                  </a:lnTo>
                  <a:lnTo>
                    <a:pt x="236" y="255"/>
                  </a:lnTo>
                  <a:lnTo>
                    <a:pt x="247" y="243"/>
                  </a:lnTo>
                  <a:lnTo>
                    <a:pt x="252" y="236"/>
                  </a:lnTo>
                  <a:lnTo>
                    <a:pt x="254" y="231"/>
                  </a:lnTo>
                  <a:lnTo>
                    <a:pt x="259" y="224"/>
                  </a:lnTo>
                  <a:lnTo>
                    <a:pt x="263" y="218"/>
                  </a:lnTo>
                  <a:lnTo>
                    <a:pt x="265" y="215"/>
                  </a:lnTo>
                  <a:lnTo>
                    <a:pt x="269" y="209"/>
                  </a:lnTo>
                  <a:lnTo>
                    <a:pt x="275" y="203"/>
                  </a:lnTo>
                  <a:lnTo>
                    <a:pt x="277" y="201"/>
                  </a:lnTo>
                  <a:lnTo>
                    <a:pt x="279" y="201"/>
                  </a:lnTo>
                  <a:lnTo>
                    <a:pt x="281" y="201"/>
                  </a:lnTo>
                  <a:lnTo>
                    <a:pt x="282" y="201"/>
                  </a:lnTo>
                  <a:lnTo>
                    <a:pt x="284" y="202"/>
                  </a:lnTo>
                  <a:lnTo>
                    <a:pt x="286" y="203"/>
                  </a:lnTo>
                  <a:lnTo>
                    <a:pt x="288" y="203"/>
                  </a:lnTo>
                  <a:lnTo>
                    <a:pt x="290" y="201"/>
                  </a:lnTo>
                  <a:lnTo>
                    <a:pt x="293" y="205"/>
                  </a:lnTo>
                  <a:lnTo>
                    <a:pt x="294" y="208"/>
                  </a:lnTo>
                  <a:lnTo>
                    <a:pt x="293" y="211"/>
                  </a:lnTo>
                  <a:lnTo>
                    <a:pt x="291" y="214"/>
                  </a:lnTo>
                  <a:lnTo>
                    <a:pt x="294" y="215"/>
                  </a:lnTo>
                  <a:lnTo>
                    <a:pt x="297" y="215"/>
                  </a:lnTo>
                  <a:lnTo>
                    <a:pt x="295" y="214"/>
                  </a:lnTo>
                  <a:lnTo>
                    <a:pt x="293" y="214"/>
                  </a:lnTo>
                  <a:lnTo>
                    <a:pt x="291" y="215"/>
                  </a:lnTo>
                  <a:lnTo>
                    <a:pt x="290" y="216"/>
                  </a:lnTo>
                  <a:lnTo>
                    <a:pt x="289" y="220"/>
                  </a:lnTo>
                  <a:lnTo>
                    <a:pt x="289" y="224"/>
                  </a:lnTo>
                  <a:lnTo>
                    <a:pt x="290" y="232"/>
                  </a:lnTo>
                  <a:lnTo>
                    <a:pt x="291" y="236"/>
                  </a:lnTo>
                  <a:lnTo>
                    <a:pt x="295" y="233"/>
                  </a:lnTo>
                  <a:lnTo>
                    <a:pt x="300" y="228"/>
                  </a:lnTo>
                  <a:lnTo>
                    <a:pt x="303" y="226"/>
                  </a:lnTo>
                  <a:lnTo>
                    <a:pt x="305" y="224"/>
                  </a:lnTo>
                  <a:lnTo>
                    <a:pt x="307" y="224"/>
                  </a:lnTo>
                  <a:lnTo>
                    <a:pt x="309" y="224"/>
                  </a:lnTo>
                  <a:lnTo>
                    <a:pt x="305" y="231"/>
                  </a:lnTo>
                  <a:lnTo>
                    <a:pt x="303" y="239"/>
                  </a:lnTo>
                  <a:lnTo>
                    <a:pt x="305" y="240"/>
                  </a:lnTo>
                  <a:lnTo>
                    <a:pt x="306" y="240"/>
                  </a:lnTo>
                  <a:lnTo>
                    <a:pt x="304" y="244"/>
                  </a:lnTo>
                  <a:lnTo>
                    <a:pt x="303" y="247"/>
                  </a:lnTo>
                  <a:lnTo>
                    <a:pt x="302" y="251"/>
                  </a:lnTo>
                  <a:lnTo>
                    <a:pt x="302" y="255"/>
                  </a:lnTo>
                  <a:lnTo>
                    <a:pt x="305" y="263"/>
                  </a:lnTo>
                  <a:lnTo>
                    <a:pt x="308" y="269"/>
                  </a:lnTo>
                  <a:lnTo>
                    <a:pt x="311" y="269"/>
                  </a:lnTo>
                  <a:lnTo>
                    <a:pt x="313" y="269"/>
                  </a:lnTo>
                  <a:lnTo>
                    <a:pt x="312" y="270"/>
                  </a:lnTo>
                  <a:lnTo>
                    <a:pt x="313" y="270"/>
                  </a:lnTo>
                  <a:lnTo>
                    <a:pt x="313" y="272"/>
                  </a:lnTo>
                  <a:lnTo>
                    <a:pt x="314" y="272"/>
                  </a:lnTo>
                  <a:lnTo>
                    <a:pt x="304" y="276"/>
                  </a:lnTo>
                  <a:lnTo>
                    <a:pt x="297" y="278"/>
                  </a:lnTo>
                  <a:lnTo>
                    <a:pt x="304" y="280"/>
                  </a:lnTo>
                  <a:lnTo>
                    <a:pt x="315" y="281"/>
                  </a:lnTo>
                  <a:lnTo>
                    <a:pt x="317" y="282"/>
                  </a:lnTo>
                  <a:lnTo>
                    <a:pt x="318" y="283"/>
                  </a:lnTo>
                  <a:lnTo>
                    <a:pt x="318" y="283"/>
                  </a:lnTo>
                  <a:lnTo>
                    <a:pt x="317" y="285"/>
                  </a:lnTo>
                  <a:lnTo>
                    <a:pt x="311" y="288"/>
                  </a:lnTo>
                  <a:lnTo>
                    <a:pt x="298" y="294"/>
                  </a:lnTo>
                  <a:lnTo>
                    <a:pt x="282" y="294"/>
                  </a:lnTo>
                  <a:lnTo>
                    <a:pt x="268" y="293"/>
                  </a:lnTo>
                  <a:lnTo>
                    <a:pt x="259" y="296"/>
                  </a:lnTo>
                  <a:lnTo>
                    <a:pt x="250" y="300"/>
                  </a:lnTo>
                  <a:lnTo>
                    <a:pt x="242" y="304"/>
                  </a:lnTo>
                  <a:lnTo>
                    <a:pt x="234" y="310"/>
                  </a:lnTo>
                  <a:lnTo>
                    <a:pt x="237" y="311"/>
                  </a:lnTo>
                  <a:lnTo>
                    <a:pt x="241" y="310"/>
                  </a:lnTo>
                  <a:lnTo>
                    <a:pt x="245" y="308"/>
                  </a:lnTo>
                  <a:lnTo>
                    <a:pt x="248" y="305"/>
                  </a:lnTo>
                  <a:lnTo>
                    <a:pt x="257" y="300"/>
                  </a:lnTo>
                  <a:lnTo>
                    <a:pt x="263" y="297"/>
                  </a:lnTo>
                  <a:lnTo>
                    <a:pt x="268" y="297"/>
                  </a:lnTo>
                  <a:lnTo>
                    <a:pt x="269" y="298"/>
                  </a:lnTo>
                  <a:lnTo>
                    <a:pt x="269" y="300"/>
                  </a:lnTo>
                  <a:lnTo>
                    <a:pt x="267" y="302"/>
                  </a:lnTo>
                  <a:lnTo>
                    <a:pt x="261" y="309"/>
                  </a:lnTo>
                  <a:lnTo>
                    <a:pt x="258" y="311"/>
                  </a:lnTo>
                  <a:lnTo>
                    <a:pt x="260" y="311"/>
                  </a:lnTo>
                  <a:lnTo>
                    <a:pt x="263" y="312"/>
                  </a:lnTo>
                  <a:lnTo>
                    <a:pt x="262" y="318"/>
                  </a:lnTo>
                  <a:lnTo>
                    <a:pt x="261" y="327"/>
                  </a:lnTo>
                  <a:lnTo>
                    <a:pt x="266" y="328"/>
                  </a:lnTo>
                  <a:lnTo>
                    <a:pt x="271" y="328"/>
                  </a:lnTo>
                  <a:lnTo>
                    <a:pt x="269" y="332"/>
                  </a:lnTo>
                  <a:lnTo>
                    <a:pt x="269" y="332"/>
                  </a:lnTo>
                  <a:lnTo>
                    <a:pt x="270" y="331"/>
                  </a:lnTo>
                  <a:lnTo>
                    <a:pt x="270" y="330"/>
                  </a:lnTo>
                  <a:lnTo>
                    <a:pt x="271" y="331"/>
                  </a:lnTo>
                  <a:lnTo>
                    <a:pt x="271" y="332"/>
                  </a:lnTo>
                  <a:lnTo>
                    <a:pt x="259" y="336"/>
                  </a:lnTo>
                  <a:lnTo>
                    <a:pt x="247" y="340"/>
                  </a:lnTo>
                  <a:lnTo>
                    <a:pt x="246" y="339"/>
                  </a:lnTo>
                  <a:lnTo>
                    <a:pt x="245" y="338"/>
                  </a:lnTo>
                  <a:lnTo>
                    <a:pt x="245" y="337"/>
                  </a:lnTo>
                  <a:lnTo>
                    <a:pt x="245" y="336"/>
                  </a:lnTo>
                  <a:lnTo>
                    <a:pt x="247" y="334"/>
                  </a:lnTo>
                  <a:lnTo>
                    <a:pt x="250" y="332"/>
                  </a:lnTo>
                  <a:lnTo>
                    <a:pt x="259" y="330"/>
                  </a:lnTo>
                  <a:lnTo>
                    <a:pt x="263" y="329"/>
                  </a:lnTo>
                  <a:lnTo>
                    <a:pt x="260" y="329"/>
                  </a:lnTo>
                  <a:lnTo>
                    <a:pt x="255" y="328"/>
                  </a:lnTo>
                  <a:lnTo>
                    <a:pt x="254" y="328"/>
                  </a:lnTo>
                  <a:lnTo>
                    <a:pt x="252" y="328"/>
                  </a:lnTo>
                  <a:lnTo>
                    <a:pt x="252" y="327"/>
                  </a:lnTo>
                  <a:lnTo>
                    <a:pt x="251" y="325"/>
                  </a:lnTo>
                  <a:lnTo>
                    <a:pt x="244" y="329"/>
                  </a:lnTo>
                  <a:lnTo>
                    <a:pt x="233" y="332"/>
                  </a:lnTo>
                  <a:lnTo>
                    <a:pt x="229" y="334"/>
                  </a:lnTo>
                  <a:lnTo>
                    <a:pt x="225" y="337"/>
                  </a:lnTo>
                  <a:lnTo>
                    <a:pt x="224" y="338"/>
                  </a:lnTo>
                  <a:lnTo>
                    <a:pt x="223" y="340"/>
                  </a:lnTo>
                  <a:lnTo>
                    <a:pt x="223" y="343"/>
                  </a:lnTo>
                  <a:lnTo>
                    <a:pt x="224" y="345"/>
                  </a:lnTo>
                  <a:lnTo>
                    <a:pt x="217" y="344"/>
                  </a:lnTo>
                  <a:lnTo>
                    <a:pt x="212" y="345"/>
                  </a:lnTo>
                  <a:lnTo>
                    <a:pt x="207" y="347"/>
                  </a:lnTo>
                  <a:lnTo>
                    <a:pt x="202" y="351"/>
                  </a:lnTo>
                  <a:lnTo>
                    <a:pt x="200" y="353"/>
                  </a:lnTo>
                  <a:lnTo>
                    <a:pt x="198" y="354"/>
                  </a:lnTo>
                  <a:lnTo>
                    <a:pt x="196" y="354"/>
                  </a:lnTo>
                  <a:lnTo>
                    <a:pt x="194" y="354"/>
                  </a:lnTo>
                  <a:lnTo>
                    <a:pt x="193" y="357"/>
                  </a:lnTo>
                  <a:lnTo>
                    <a:pt x="192" y="361"/>
                  </a:lnTo>
                  <a:lnTo>
                    <a:pt x="191" y="363"/>
                  </a:lnTo>
                  <a:lnTo>
                    <a:pt x="188" y="365"/>
                  </a:lnTo>
                  <a:lnTo>
                    <a:pt x="188" y="363"/>
                  </a:lnTo>
                  <a:lnTo>
                    <a:pt x="188" y="362"/>
                  </a:lnTo>
                  <a:lnTo>
                    <a:pt x="187" y="362"/>
                  </a:lnTo>
                  <a:lnTo>
                    <a:pt x="186" y="363"/>
                  </a:lnTo>
                  <a:lnTo>
                    <a:pt x="188" y="356"/>
                  </a:lnTo>
                  <a:lnTo>
                    <a:pt x="188" y="351"/>
                  </a:lnTo>
                  <a:lnTo>
                    <a:pt x="184" y="356"/>
                  </a:lnTo>
                  <a:lnTo>
                    <a:pt x="181" y="366"/>
                  </a:lnTo>
                  <a:lnTo>
                    <a:pt x="180" y="370"/>
                  </a:lnTo>
                  <a:lnTo>
                    <a:pt x="180" y="374"/>
                  </a:lnTo>
                  <a:lnTo>
                    <a:pt x="180" y="377"/>
                  </a:lnTo>
                  <a:lnTo>
                    <a:pt x="181" y="380"/>
                  </a:lnTo>
                  <a:lnTo>
                    <a:pt x="181" y="381"/>
                  </a:lnTo>
                  <a:lnTo>
                    <a:pt x="180" y="381"/>
                  </a:lnTo>
                  <a:lnTo>
                    <a:pt x="180" y="381"/>
                  </a:lnTo>
                  <a:lnTo>
                    <a:pt x="179" y="380"/>
                  </a:lnTo>
                  <a:lnTo>
                    <a:pt x="178" y="379"/>
                  </a:lnTo>
                  <a:lnTo>
                    <a:pt x="178" y="377"/>
                  </a:lnTo>
                  <a:lnTo>
                    <a:pt x="176" y="381"/>
                  </a:lnTo>
                  <a:lnTo>
                    <a:pt x="175" y="384"/>
                  </a:lnTo>
                  <a:lnTo>
                    <a:pt x="170" y="385"/>
                  </a:lnTo>
                  <a:lnTo>
                    <a:pt x="163" y="388"/>
                  </a:lnTo>
                  <a:lnTo>
                    <a:pt x="156" y="392"/>
                  </a:lnTo>
                  <a:lnTo>
                    <a:pt x="152" y="394"/>
                  </a:lnTo>
                  <a:lnTo>
                    <a:pt x="151" y="405"/>
                  </a:lnTo>
                  <a:lnTo>
                    <a:pt x="148" y="417"/>
                  </a:lnTo>
                  <a:lnTo>
                    <a:pt x="147" y="423"/>
                  </a:lnTo>
                  <a:lnTo>
                    <a:pt x="145" y="428"/>
                  </a:lnTo>
                  <a:lnTo>
                    <a:pt x="142" y="434"/>
                  </a:lnTo>
                  <a:lnTo>
                    <a:pt x="139" y="438"/>
                  </a:lnTo>
                  <a:lnTo>
                    <a:pt x="140" y="433"/>
                  </a:lnTo>
                  <a:lnTo>
                    <a:pt x="139" y="426"/>
                  </a:lnTo>
                  <a:lnTo>
                    <a:pt x="138" y="420"/>
                  </a:lnTo>
                  <a:lnTo>
                    <a:pt x="136" y="418"/>
                  </a:lnTo>
                  <a:lnTo>
                    <a:pt x="135" y="411"/>
                  </a:lnTo>
                  <a:lnTo>
                    <a:pt x="132" y="401"/>
                  </a:lnTo>
                  <a:lnTo>
                    <a:pt x="129" y="395"/>
                  </a:lnTo>
                  <a:lnTo>
                    <a:pt x="127" y="392"/>
                  </a:lnTo>
                  <a:lnTo>
                    <a:pt x="126" y="390"/>
                  </a:lnTo>
                  <a:lnTo>
                    <a:pt x="126" y="390"/>
                  </a:lnTo>
                  <a:lnTo>
                    <a:pt x="125" y="391"/>
                  </a:lnTo>
                  <a:lnTo>
                    <a:pt x="124" y="392"/>
                  </a:lnTo>
                  <a:lnTo>
                    <a:pt x="124" y="390"/>
                  </a:lnTo>
                  <a:lnTo>
                    <a:pt x="123" y="389"/>
                  </a:lnTo>
                  <a:lnTo>
                    <a:pt x="120" y="389"/>
                  </a:lnTo>
                  <a:lnTo>
                    <a:pt x="116" y="388"/>
                  </a:lnTo>
                  <a:lnTo>
                    <a:pt x="117" y="390"/>
                  </a:lnTo>
                  <a:lnTo>
                    <a:pt x="118" y="392"/>
                  </a:lnTo>
                  <a:lnTo>
                    <a:pt x="117" y="394"/>
                  </a:lnTo>
                  <a:lnTo>
                    <a:pt x="116" y="397"/>
                  </a:lnTo>
                  <a:lnTo>
                    <a:pt x="115" y="393"/>
                  </a:lnTo>
                  <a:lnTo>
                    <a:pt x="112" y="389"/>
                  </a:lnTo>
                  <a:lnTo>
                    <a:pt x="111" y="390"/>
                  </a:lnTo>
                  <a:lnTo>
                    <a:pt x="110" y="390"/>
                  </a:lnTo>
                  <a:lnTo>
                    <a:pt x="108" y="389"/>
                  </a:lnTo>
                  <a:lnTo>
                    <a:pt x="105" y="387"/>
                  </a:lnTo>
                  <a:lnTo>
                    <a:pt x="101" y="383"/>
                  </a:lnTo>
                  <a:lnTo>
                    <a:pt x="99" y="380"/>
                  </a:lnTo>
                  <a:lnTo>
                    <a:pt x="97" y="383"/>
                  </a:lnTo>
                  <a:lnTo>
                    <a:pt x="93" y="384"/>
                  </a:lnTo>
                  <a:lnTo>
                    <a:pt x="90" y="384"/>
                  </a:lnTo>
                  <a:lnTo>
                    <a:pt x="88" y="385"/>
                  </a:lnTo>
                  <a:lnTo>
                    <a:pt x="85" y="388"/>
                  </a:lnTo>
                  <a:lnTo>
                    <a:pt x="82" y="394"/>
                  </a:lnTo>
                  <a:lnTo>
                    <a:pt x="81" y="402"/>
                  </a:lnTo>
                  <a:lnTo>
                    <a:pt x="79" y="406"/>
                  </a:lnTo>
                  <a:lnTo>
                    <a:pt x="76" y="415"/>
                  </a:lnTo>
                  <a:lnTo>
                    <a:pt x="73" y="422"/>
                  </a:lnTo>
                  <a:lnTo>
                    <a:pt x="72" y="429"/>
                  </a:lnTo>
                  <a:lnTo>
                    <a:pt x="72" y="438"/>
                  </a:lnTo>
                  <a:lnTo>
                    <a:pt x="73" y="443"/>
                  </a:lnTo>
                  <a:lnTo>
                    <a:pt x="75" y="448"/>
                  </a:lnTo>
                  <a:lnTo>
                    <a:pt x="78" y="454"/>
                  </a:lnTo>
                  <a:lnTo>
                    <a:pt x="82" y="458"/>
                  </a:lnTo>
                  <a:lnTo>
                    <a:pt x="83" y="456"/>
                  </a:lnTo>
                  <a:lnTo>
                    <a:pt x="85" y="457"/>
                  </a:lnTo>
                  <a:lnTo>
                    <a:pt x="86" y="458"/>
                  </a:lnTo>
                  <a:lnTo>
                    <a:pt x="87" y="459"/>
                  </a:lnTo>
                  <a:lnTo>
                    <a:pt x="93" y="453"/>
                  </a:lnTo>
                  <a:lnTo>
                    <a:pt x="99" y="446"/>
                  </a:lnTo>
                  <a:lnTo>
                    <a:pt x="103" y="448"/>
                  </a:lnTo>
                  <a:lnTo>
                    <a:pt x="106" y="448"/>
                  </a:lnTo>
                  <a:lnTo>
                    <a:pt x="107" y="450"/>
                  </a:lnTo>
                  <a:lnTo>
                    <a:pt x="107" y="450"/>
                  </a:lnTo>
                  <a:lnTo>
                    <a:pt x="107" y="452"/>
                  </a:lnTo>
                  <a:lnTo>
                    <a:pt x="106" y="455"/>
                  </a:lnTo>
                  <a:lnTo>
                    <a:pt x="103" y="462"/>
                  </a:lnTo>
                  <a:lnTo>
                    <a:pt x="101" y="471"/>
                  </a:lnTo>
                  <a:lnTo>
                    <a:pt x="99" y="470"/>
                  </a:lnTo>
                  <a:lnTo>
                    <a:pt x="98" y="472"/>
                  </a:lnTo>
                  <a:lnTo>
                    <a:pt x="97" y="474"/>
                  </a:lnTo>
                  <a:lnTo>
                    <a:pt x="97" y="477"/>
                  </a:lnTo>
                  <a:lnTo>
                    <a:pt x="97" y="480"/>
                  </a:lnTo>
                  <a:lnTo>
                    <a:pt x="98" y="483"/>
                  </a:lnTo>
                  <a:lnTo>
                    <a:pt x="99" y="486"/>
                  </a:lnTo>
                  <a:lnTo>
                    <a:pt x="100" y="488"/>
                  </a:lnTo>
                  <a:lnTo>
                    <a:pt x="106" y="491"/>
                  </a:lnTo>
                  <a:lnTo>
                    <a:pt x="110" y="495"/>
                  </a:lnTo>
                  <a:lnTo>
                    <a:pt x="112" y="496"/>
                  </a:lnTo>
                  <a:lnTo>
                    <a:pt x="112" y="499"/>
                  </a:lnTo>
                  <a:lnTo>
                    <a:pt x="114" y="502"/>
                  </a:lnTo>
                  <a:lnTo>
                    <a:pt x="114" y="506"/>
                  </a:lnTo>
                  <a:lnTo>
                    <a:pt x="112" y="507"/>
                  </a:lnTo>
                  <a:lnTo>
                    <a:pt x="112" y="510"/>
                  </a:lnTo>
                  <a:lnTo>
                    <a:pt x="112" y="515"/>
                  </a:lnTo>
                  <a:lnTo>
                    <a:pt x="115" y="522"/>
                  </a:lnTo>
                  <a:lnTo>
                    <a:pt x="117" y="528"/>
                  </a:lnTo>
                  <a:lnTo>
                    <a:pt x="119" y="535"/>
                  </a:lnTo>
                  <a:lnTo>
                    <a:pt x="123" y="543"/>
                  </a:lnTo>
                  <a:lnTo>
                    <a:pt x="126" y="549"/>
                  </a:lnTo>
                  <a:lnTo>
                    <a:pt x="126" y="547"/>
                  </a:lnTo>
                  <a:lnTo>
                    <a:pt x="127" y="546"/>
                  </a:lnTo>
                  <a:lnTo>
                    <a:pt x="129" y="550"/>
                  </a:lnTo>
                  <a:lnTo>
                    <a:pt x="132" y="555"/>
                  </a:lnTo>
                  <a:lnTo>
                    <a:pt x="135" y="557"/>
                  </a:lnTo>
                  <a:lnTo>
                    <a:pt x="139" y="557"/>
                  </a:lnTo>
                  <a:lnTo>
                    <a:pt x="142" y="555"/>
                  </a:lnTo>
                  <a:lnTo>
                    <a:pt x="145" y="552"/>
                  </a:lnTo>
                  <a:lnTo>
                    <a:pt x="147" y="549"/>
                  </a:lnTo>
                  <a:lnTo>
                    <a:pt x="148" y="546"/>
                  </a:lnTo>
                  <a:lnTo>
                    <a:pt x="150" y="545"/>
                  </a:lnTo>
                  <a:lnTo>
                    <a:pt x="154" y="543"/>
                  </a:lnTo>
                  <a:lnTo>
                    <a:pt x="156" y="544"/>
                  </a:lnTo>
                  <a:lnTo>
                    <a:pt x="157" y="544"/>
                  </a:lnTo>
                  <a:lnTo>
                    <a:pt x="158" y="544"/>
                  </a:lnTo>
                  <a:lnTo>
                    <a:pt x="159" y="543"/>
                  </a:lnTo>
                  <a:lnTo>
                    <a:pt x="160" y="543"/>
                  </a:lnTo>
                  <a:lnTo>
                    <a:pt x="161" y="542"/>
                  </a:lnTo>
                  <a:lnTo>
                    <a:pt x="163" y="542"/>
                  </a:lnTo>
                  <a:lnTo>
                    <a:pt x="166" y="541"/>
                  </a:lnTo>
                  <a:lnTo>
                    <a:pt x="168" y="542"/>
                  </a:lnTo>
                  <a:lnTo>
                    <a:pt x="163" y="546"/>
                  </a:lnTo>
                  <a:lnTo>
                    <a:pt x="164" y="554"/>
                  </a:lnTo>
                  <a:lnTo>
                    <a:pt x="165" y="561"/>
                  </a:lnTo>
                  <a:lnTo>
                    <a:pt x="170" y="559"/>
                  </a:lnTo>
                  <a:lnTo>
                    <a:pt x="174" y="558"/>
                  </a:lnTo>
                  <a:lnTo>
                    <a:pt x="179" y="558"/>
                  </a:lnTo>
                  <a:lnTo>
                    <a:pt x="183" y="558"/>
                  </a:lnTo>
                  <a:lnTo>
                    <a:pt x="191" y="559"/>
                  </a:lnTo>
                  <a:lnTo>
                    <a:pt x="195" y="561"/>
                  </a:lnTo>
                  <a:lnTo>
                    <a:pt x="204" y="562"/>
                  </a:lnTo>
                  <a:lnTo>
                    <a:pt x="208" y="563"/>
                  </a:lnTo>
                  <a:lnTo>
                    <a:pt x="212" y="564"/>
                  </a:lnTo>
                  <a:lnTo>
                    <a:pt x="216" y="566"/>
                  </a:lnTo>
                  <a:lnTo>
                    <a:pt x="219" y="569"/>
                  </a:lnTo>
                  <a:lnTo>
                    <a:pt x="220" y="571"/>
                  </a:lnTo>
                  <a:lnTo>
                    <a:pt x="223" y="572"/>
                  </a:lnTo>
                  <a:lnTo>
                    <a:pt x="224" y="573"/>
                  </a:lnTo>
                  <a:lnTo>
                    <a:pt x="224" y="575"/>
                  </a:lnTo>
                  <a:lnTo>
                    <a:pt x="222" y="576"/>
                  </a:lnTo>
                  <a:lnTo>
                    <a:pt x="217" y="578"/>
                  </a:lnTo>
                  <a:lnTo>
                    <a:pt x="214" y="579"/>
                  </a:lnTo>
                  <a:lnTo>
                    <a:pt x="222" y="580"/>
                  </a:lnTo>
                  <a:lnTo>
                    <a:pt x="230" y="582"/>
                  </a:lnTo>
                  <a:lnTo>
                    <a:pt x="233" y="584"/>
                  </a:lnTo>
                  <a:lnTo>
                    <a:pt x="235" y="586"/>
                  </a:lnTo>
                  <a:lnTo>
                    <a:pt x="236" y="590"/>
                  </a:lnTo>
                  <a:lnTo>
                    <a:pt x="236" y="595"/>
                  </a:lnTo>
                  <a:lnTo>
                    <a:pt x="240" y="596"/>
                  </a:lnTo>
                  <a:lnTo>
                    <a:pt x="247" y="599"/>
                  </a:lnTo>
                  <a:lnTo>
                    <a:pt x="250" y="601"/>
                  </a:lnTo>
                  <a:lnTo>
                    <a:pt x="254" y="602"/>
                  </a:lnTo>
                  <a:lnTo>
                    <a:pt x="257" y="602"/>
                  </a:lnTo>
                  <a:lnTo>
                    <a:pt x="258" y="600"/>
                  </a:lnTo>
                  <a:lnTo>
                    <a:pt x="264" y="603"/>
                  </a:lnTo>
                  <a:lnTo>
                    <a:pt x="269" y="607"/>
                  </a:lnTo>
                  <a:lnTo>
                    <a:pt x="278" y="615"/>
                  </a:lnTo>
                  <a:lnTo>
                    <a:pt x="284" y="622"/>
                  </a:lnTo>
                  <a:lnTo>
                    <a:pt x="285" y="629"/>
                  </a:lnTo>
                  <a:lnTo>
                    <a:pt x="287" y="634"/>
                  </a:lnTo>
                  <a:lnTo>
                    <a:pt x="288" y="635"/>
                  </a:lnTo>
                  <a:lnTo>
                    <a:pt x="288" y="636"/>
                  </a:lnTo>
                  <a:lnTo>
                    <a:pt x="288" y="638"/>
                  </a:lnTo>
                  <a:lnTo>
                    <a:pt x="287" y="641"/>
                  </a:lnTo>
                  <a:lnTo>
                    <a:pt x="289" y="640"/>
                  </a:lnTo>
                  <a:lnTo>
                    <a:pt x="291" y="640"/>
                  </a:lnTo>
                  <a:lnTo>
                    <a:pt x="291" y="642"/>
                  </a:lnTo>
                  <a:lnTo>
                    <a:pt x="291" y="642"/>
                  </a:lnTo>
                  <a:lnTo>
                    <a:pt x="290" y="643"/>
                  </a:lnTo>
                  <a:lnTo>
                    <a:pt x="289" y="642"/>
                  </a:lnTo>
                  <a:lnTo>
                    <a:pt x="290" y="644"/>
                  </a:lnTo>
                  <a:lnTo>
                    <a:pt x="291" y="646"/>
                  </a:lnTo>
                  <a:lnTo>
                    <a:pt x="286" y="646"/>
                  </a:lnTo>
                  <a:lnTo>
                    <a:pt x="282" y="646"/>
                  </a:lnTo>
                  <a:lnTo>
                    <a:pt x="282" y="647"/>
                  </a:lnTo>
                  <a:lnTo>
                    <a:pt x="281" y="648"/>
                  </a:lnTo>
                  <a:lnTo>
                    <a:pt x="282" y="652"/>
                  </a:lnTo>
                  <a:lnTo>
                    <a:pt x="283" y="653"/>
                  </a:lnTo>
                  <a:lnTo>
                    <a:pt x="284" y="652"/>
                  </a:lnTo>
                  <a:lnTo>
                    <a:pt x="284" y="652"/>
                  </a:lnTo>
                  <a:lnTo>
                    <a:pt x="287" y="655"/>
                  </a:lnTo>
                  <a:lnTo>
                    <a:pt x="291" y="659"/>
                  </a:lnTo>
                  <a:lnTo>
                    <a:pt x="297" y="657"/>
                  </a:lnTo>
                  <a:lnTo>
                    <a:pt x="303" y="657"/>
                  </a:lnTo>
                  <a:lnTo>
                    <a:pt x="304" y="654"/>
                  </a:lnTo>
                  <a:lnTo>
                    <a:pt x="305" y="653"/>
                  </a:lnTo>
                  <a:lnTo>
                    <a:pt x="308" y="654"/>
                  </a:lnTo>
                  <a:lnTo>
                    <a:pt x="312" y="655"/>
                  </a:lnTo>
                  <a:lnTo>
                    <a:pt x="319" y="659"/>
                  </a:lnTo>
                  <a:lnTo>
                    <a:pt x="323" y="662"/>
                  </a:lnTo>
                  <a:lnTo>
                    <a:pt x="327" y="666"/>
                  </a:lnTo>
                  <a:lnTo>
                    <a:pt x="330" y="667"/>
                  </a:lnTo>
                  <a:lnTo>
                    <a:pt x="332" y="668"/>
                  </a:lnTo>
                  <a:lnTo>
                    <a:pt x="336" y="668"/>
                  </a:lnTo>
                  <a:lnTo>
                    <a:pt x="349" y="674"/>
                  </a:lnTo>
                  <a:lnTo>
                    <a:pt x="373" y="686"/>
                  </a:lnTo>
                  <a:lnTo>
                    <a:pt x="379" y="689"/>
                  </a:lnTo>
                  <a:lnTo>
                    <a:pt x="385" y="693"/>
                  </a:lnTo>
                  <a:lnTo>
                    <a:pt x="389" y="696"/>
                  </a:lnTo>
                  <a:lnTo>
                    <a:pt x="393" y="701"/>
                  </a:lnTo>
                  <a:lnTo>
                    <a:pt x="395" y="704"/>
                  </a:lnTo>
                  <a:lnTo>
                    <a:pt x="396" y="708"/>
                  </a:lnTo>
                  <a:lnTo>
                    <a:pt x="395" y="712"/>
                  </a:lnTo>
                  <a:lnTo>
                    <a:pt x="392" y="715"/>
                  </a:lnTo>
                  <a:lnTo>
                    <a:pt x="390" y="718"/>
                  </a:lnTo>
                  <a:lnTo>
                    <a:pt x="396" y="712"/>
                  </a:lnTo>
                  <a:lnTo>
                    <a:pt x="399" y="709"/>
                  </a:lnTo>
                  <a:lnTo>
                    <a:pt x="392" y="715"/>
                  </a:lnTo>
                  <a:close/>
                  <a:moveTo>
                    <a:pt x="470" y="119"/>
                  </a:moveTo>
                  <a:lnTo>
                    <a:pt x="473" y="123"/>
                  </a:lnTo>
                  <a:lnTo>
                    <a:pt x="476" y="125"/>
                  </a:lnTo>
                  <a:lnTo>
                    <a:pt x="474" y="125"/>
                  </a:lnTo>
                  <a:lnTo>
                    <a:pt x="471" y="125"/>
                  </a:lnTo>
                  <a:lnTo>
                    <a:pt x="470" y="126"/>
                  </a:lnTo>
                  <a:lnTo>
                    <a:pt x="470" y="126"/>
                  </a:lnTo>
                  <a:lnTo>
                    <a:pt x="470" y="127"/>
                  </a:lnTo>
                  <a:lnTo>
                    <a:pt x="470" y="130"/>
                  </a:lnTo>
                  <a:lnTo>
                    <a:pt x="473" y="134"/>
                  </a:lnTo>
                  <a:lnTo>
                    <a:pt x="476" y="140"/>
                  </a:lnTo>
                  <a:lnTo>
                    <a:pt x="475" y="142"/>
                  </a:lnTo>
                  <a:lnTo>
                    <a:pt x="474" y="142"/>
                  </a:lnTo>
                  <a:lnTo>
                    <a:pt x="471" y="142"/>
                  </a:lnTo>
                  <a:lnTo>
                    <a:pt x="469" y="140"/>
                  </a:lnTo>
                  <a:lnTo>
                    <a:pt x="469" y="142"/>
                  </a:lnTo>
                  <a:lnTo>
                    <a:pt x="469" y="144"/>
                  </a:lnTo>
                  <a:lnTo>
                    <a:pt x="471" y="144"/>
                  </a:lnTo>
                  <a:lnTo>
                    <a:pt x="474" y="144"/>
                  </a:lnTo>
                  <a:lnTo>
                    <a:pt x="466" y="148"/>
                  </a:lnTo>
                  <a:lnTo>
                    <a:pt x="458" y="151"/>
                  </a:lnTo>
                  <a:lnTo>
                    <a:pt x="462" y="154"/>
                  </a:lnTo>
                  <a:lnTo>
                    <a:pt x="467" y="158"/>
                  </a:lnTo>
                  <a:lnTo>
                    <a:pt x="469" y="160"/>
                  </a:lnTo>
                  <a:lnTo>
                    <a:pt x="469" y="163"/>
                  </a:lnTo>
                  <a:lnTo>
                    <a:pt x="469" y="165"/>
                  </a:lnTo>
                  <a:lnTo>
                    <a:pt x="466" y="167"/>
                  </a:lnTo>
                  <a:lnTo>
                    <a:pt x="463" y="165"/>
                  </a:lnTo>
                  <a:lnTo>
                    <a:pt x="460" y="163"/>
                  </a:lnTo>
                  <a:lnTo>
                    <a:pt x="459" y="167"/>
                  </a:lnTo>
                  <a:lnTo>
                    <a:pt x="459" y="171"/>
                  </a:lnTo>
                  <a:lnTo>
                    <a:pt x="465" y="174"/>
                  </a:lnTo>
                  <a:lnTo>
                    <a:pt x="466" y="175"/>
                  </a:lnTo>
                  <a:lnTo>
                    <a:pt x="459" y="180"/>
                  </a:lnTo>
                  <a:lnTo>
                    <a:pt x="450" y="186"/>
                  </a:lnTo>
                  <a:lnTo>
                    <a:pt x="440" y="190"/>
                  </a:lnTo>
                  <a:lnTo>
                    <a:pt x="429" y="194"/>
                  </a:lnTo>
                  <a:lnTo>
                    <a:pt x="420" y="199"/>
                  </a:lnTo>
                  <a:lnTo>
                    <a:pt x="411" y="205"/>
                  </a:lnTo>
                  <a:lnTo>
                    <a:pt x="407" y="208"/>
                  </a:lnTo>
                  <a:lnTo>
                    <a:pt x="405" y="212"/>
                  </a:lnTo>
                  <a:lnTo>
                    <a:pt x="403" y="215"/>
                  </a:lnTo>
                  <a:lnTo>
                    <a:pt x="402" y="221"/>
                  </a:lnTo>
                  <a:lnTo>
                    <a:pt x="394" y="228"/>
                  </a:lnTo>
                  <a:lnTo>
                    <a:pt x="384" y="240"/>
                  </a:lnTo>
                  <a:lnTo>
                    <a:pt x="379" y="237"/>
                  </a:lnTo>
                  <a:lnTo>
                    <a:pt x="372" y="229"/>
                  </a:lnTo>
                  <a:lnTo>
                    <a:pt x="368" y="224"/>
                  </a:lnTo>
                  <a:lnTo>
                    <a:pt x="365" y="220"/>
                  </a:lnTo>
                  <a:lnTo>
                    <a:pt x="365" y="216"/>
                  </a:lnTo>
                  <a:lnTo>
                    <a:pt x="363" y="215"/>
                  </a:lnTo>
                  <a:lnTo>
                    <a:pt x="363" y="213"/>
                  </a:lnTo>
                  <a:lnTo>
                    <a:pt x="365" y="211"/>
                  </a:lnTo>
                  <a:lnTo>
                    <a:pt x="365" y="209"/>
                  </a:lnTo>
                  <a:lnTo>
                    <a:pt x="366" y="208"/>
                  </a:lnTo>
                  <a:lnTo>
                    <a:pt x="368" y="207"/>
                  </a:lnTo>
                  <a:lnTo>
                    <a:pt x="369" y="207"/>
                  </a:lnTo>
                  <a:lnTo>
                    <a:pt x="368" y="205"/>
                  </a:lnTo>
                  <a:lnTo>
                    <a:pt x="368" y="202"/>
                  </a:lnTo>
                  <a:lnTo>
                    <a:pt x="368" y="198"/>
                  </a:lnTo>
                  <a:lnTo>
                    <a:pt x="369" y="194"/>
                  </a:lnTo>
                  <a:lnTo>
                    <a:pt x="370" y="190"/>
                  </a:lnTo>
                  <a:lnTo>
                    <a:pt x="372" y="187"/>
                  </a:lnTo>
                  <a:lnTo>
                    <a:pt x="374" y="185"/>
                  </a:lnTo>
                  <a:lnTo>
                    <a:pt x="377" y="185"/>
                  </a:lnTo>
                  <a:lnTo>
                    <a:pt x="374" y="184"/>
                  </a:lnTo>
                  <a:lnTo>
                    <a:pt x="371" y="183"/>
                  </a:lnTo>
                  <a:lnTo>
                    <a:pt x="377" y="178"/>
                  </a:lnTo>
                  <a:lnTo>
                    <a:pt x="380" y="175"/>
                  </a:lnTo>
                  <a:lnTo>
                    <a:pt x="383" y="173"/>
                  </a:lnTo>
                  <a:lnTo>
                    <a:pt x="383" y="172"/>
                  </a:lnTo>
                  <a:lnTo>
                    <a:pt x="379" y="169"/>
                  </a:lnTo>
                  <a:lnTo>
                    <a:pt x="373" y="165"/>
                  </a:lnTo>
                  <a:lnTo>
                    <a:pt x="377" y="165"/>
                  </a:lnTo>
                  <a:lnTo>
                    <a:pt x="384" y="163"/>
                  </a:lnTo>
                  <a:lnTo>
                    <a:pt x="387" y="162"/>
                  </a:lnTo>
                  <a:lnTo>
                    <a:pt x="390" y="161"/>
                  </a:lnTo>
                  <a:lnTo>
                    <a:pt x="391" y="159"/>
                  </a:lnTo>
                  <a:lnTo>
                    <a:pt x="391" y="157"/>
                  </a:lnTo>
                  <a:lnTo>
                    <a:pt x="390" y="155"/>
                  </a:lnTo>
                  <a:lnTo>
                    <a:pt x="388" y="154"/>
                  </a:lnTo>
                  <a:lnTo>
                    <a:pt x="386" y="154"/>
                  </a:lnTo>
                  <a:lnTo>
                    <a:pt x="383" y="155"/>
                  </a:lnTo>
                  <a:lnTo>
                    <a:pt x="387" y="149"/>
                  </a:lnTo>
                  <a:lnTo>
                    <a:pt x="390" y="142"/>
                  </a:lnTo>
                  <a:lnTo>
                    <a:pt x="393" y="137"/>
                  </a:lnTo>
                  <a:lnTo>
                    <a:pt x="394" y="132"/>
                  </a:lnTo>
                  <a:lnTo>
                    <a:pt x="394" y="130"/>
                  </a:lnTo>
                  <a:lnTo>
                    <a:pt x="393" y="127"/>
                  </a:lnTo>
                  <a:lnTo>
                    <a:pt x="392" y="126"/>
                  </a:lnTo>
                  <a:lnTo>
                    <a:pt x="391" y="124"/>
                  </a:lnTo>
                  <a:lnTo>
                    <a:pt x="386" y="122"/>
                  </a:lnTo>
                  <a:lnTo>
                    <a:pt x="378" y="120"/>
                  </a:lnTo>
                  <a:lnTo>
                    <a:pt x="380" y="116"/>
                  </a:lnTo>
                  <a:lnTo>
                    <a:pt x="385" y="113"/>
                  </a:lnTo>
                  <a:lnTo>
                    <a:pt x="389" y="113"/>
                  </a:lnTo>
                  <a:lnTo>
                    <a:pt x="394" y="113"/>
                  </a:lnTo>
                  <a:lnTo>
                    <a:pt x="391" y="113"/>
                  </a:lnTo>
                  <a:lnTo>
                    <a:pt x="390" y="112"/>
                  </a:lnTo>
                  <a:lnTo>
                    <a:pt x="389" y="111"/>
                  </a:lnTo>
                  <a:lnTo>
                    <a:pt x="389" y="108"/>
                  </a:lnTo>
                  <a:lnTo>
                    <a:pt x="394" y="106"/>
                  </a:lnTo>
                  <a:lnTo>
                    <a:pt x="402" y="104"/>
                  </a:lnTo>
                  <a:lnTo>
                    <a:pt x="406" y="103"/>
                  </a:lnTo>
                  <a:lnTo>
                    <a:pt x="409" y="102"/>
                  </a:lnTo>
                  <a:lnTo>
                    <a:pt x="411" y="101"/>
                  </a:lnTo>
                  <a:lnTo>
                    <a:pt x="412" y="99"/>
                  </a:lnTo>
                  <a:lnTo>
                    <a:pt x="409" y="97"/>
                  </a:lnTo>
                  <a:lnTo>
                    <a:pt x="407" y="94"/>
                  </a:lnTo>
                  <a:lnTo>
                    <a:pt x="408" y="95"/>
                  </a:lnTo>
                  <a:lnTo>
                    <a:pt x="411" y="95"/>
                  </a:lnTo>
                  <a:lnTo>
                    <a:pt x="415" y="94"/>
                  </a:lnTo>
                  <a:lnTo>
                    <a:pt x="421" y="92"/>
                  </a:lnTo>
                  <a:lnTo>
                    <a:pt x="430" y="90"/>
                  </a:lnTo>
                  <a:lnTo>
                    <a:pt x="435" y="89"/>
                  </a:lnTo>
                  <a:lnTo>
                    <a:pt x="434" y="91"/>
                  </a:lnTo>
                  <a:lnTo>
                    <a:pt x="432" y="92"/>
                  </a:lnTo>
                  <a:lnTo>
                    <a:pt x="433" y="92"/>
                  </a:lnTo>
                  <a:lnTo>
                    <a:pt x="434" y="92"/>
                  </a:lnTo>
                  <a:lnTo>
                    <a:pt x="434" y="94"/>
                  </a:lnTo>
                  <a:lnTo>
                    <a:pt x="434" y="95"/>
                  </a:lnTo>
                  <a:lnTo>
                    <a:pt x="439" y="90"/>
                  </a:lnTo>
                  <a:lnTo>
                    <a:pt x="439" y="90"/>
                  </a:lnTo>
                  <a:lnTo>
                    <a:pt x="440" y="95"/>
                  </a:lnTo>
                  <a:lnTo>
                    <a:pt x="442" y="97"/>
                  </a:lnTo>
                  <a:lnTo>
                    <a:pt x="441" y="96"/>
                  </a:lnTo>
                  <a:lnTo>
                    <a:pt x="441" y="95"/>
                  </a:lnTo>
                  <a:lnTo>
                    <a:pt x="441" y="94"/>
                  </a:lnTo>
                  <a:lnTo>
                    <a:pt x="442" y="92"/>
                  </a:lnTo>
                  <a:lnTo>
                    <a:pt x="445" y="89"/>
                  </a:lnTo>
                  <a:lnTo>
                    <a:pt x="449" y="87"/>
                  </a:lnTo>
                  <a:lnTo>
                    <a:pt x="459" y="84"/>
                  </a:lnTo>
                  <a:lnTo>
                    <a:pt x="463" y="83"/>
                  </a:lnTo>
                  <a:lnTo>
                    <a:pt x="463" y="84"/>
                  </a:lnTo>
                  <a:lnTo>
                    <a:pt x="462" y="86"/>
                  </a:lnTo>
                  <a:lnTo>
                    <a:pt x="465" y="88"/>
                  </a:lnTo>
                  <a:lnTo>
                    <a:pt x="467" y="91"/>
                  </a:lnTo>
                  <a:lnTo>
                    <a:pt x="465" y="91"/>
                  </a:lnTo>
                  <a:lnTo>
                    <a:pt x="462" y="91"/>
                  </a:lnTo>
                  <a:lnTo>
                    <a:pt x="460" y="92"/>
                  </a:lnTo>
                  <a:lnTo>
                    <a:pt x="458" y="95"/>
                  </a:lnTo>
                  <a:lnTo>
                    <a:pt x="461" y="95"/>
                  </a:lnTo>
                  <a:lnTo>
                    <a:pt x="467" y="94"/>
                  </a:lnTo>
                  <a:lnTo>
                    <a:pt x="465" y="95"/>
                  </a:lnTo>
                  <a:lnTo>
                    <a:pt x="462" y="96"/>
                  </a:lnTo>
                  <a:lnTo>
                    <a:pt x="459" y="96"/>
                  </a:lnTo>
                  <a:lnTo>
                    <a:pt x="458" y="95"/>
                  </a:lnTo>
                  <a:lnTo>
                    <a:pt x="467" y="96"/>
                  </a:lnTo>
                  <a:lnTo>
                    <a:pt x="479" y="96"/>
                  </a:lnTo>
                  <a:lnTo>
                    <a:pt x="475" y="97"/>
                  </a:lnTo>
                  <a:lnTo>
                    <a:pt x="473" y="99"/>
                  </a:lnTo>
                  <a:lnTo>
                    <a:pt x="471" y="103"/>
                  </a:lnTo>
                  <a:lnTo>
                    <a:pt x="471" y="107"/>
                  </a:lnTo>
                  <a:lnTo>
                    <a:pt x="471" y="115"/>
                  </a:lnTo>
                  <a:lnTo>
                    <a:pt x="470" y="119"/>
                  </a:lnTo>
                  <a:lnTo>
                    <a:pt x="471" y="119"/>
                  </a:lnTo>
                  <a:lnTo>
                    <a:pt x="470" y="119"/>
                  </a:lnTo>
                  <a:close/>
                  <a:moveTo>
                    <a:pt x="884" y="644"/>
                  </a:moveTo>
                  <a:lnTo>
                    <a:pt x="884" y="644"/>
                  </a:lnTo>
                  <a:lnTo>
                    <a:pt x="884" y="646"/>
                  </a:lnTo>
                  <a:lnTo>
                    <a:pt x="884" y="644"/>
                  </a:lnTo>
                  <a:lnTo>
                    <a:pt x="884" y="644"/>
                  </a:lnTo>
                  <a:lnTo>
                    <a:pt x="884" y="643"/>
                  </a:lnTo>
                  <a:lnTo>
                    <a:pt x="883" y="643"/>
                  </a:lnTo>
                  <a:lnTo>
                    <a:pt x="878" y="654"/>
                  </a:lnTo>
                  <a:lnTo>
                    <a:pt x="874" y="668"/>
                  </a:lnTo>
                  <a:lnTo>
                    <a:pt x="870" y="683"/>
                  </a:lnTo>
                  <a:lnTo>
                    <a:pt x="864" y="695"/>
                  </a:lnTo>
                  <a:lnTo>
                    <a:pt x="862" y="698"/>
                  </a:lnTo>
                  <a:lnTo>
                    <a:pt x="858" y="704"/>
                  </a:lnTo>
                  <a:lnTo>
                    <a:pt x="856" y="707"/>
                  </a:lnTo>
                  <a:lnTo>
                    <a:pt x="854" y="709"/>
                  </a:lnTo>
                  <a:lnTo>
                    <a:pt x="852" y="710"/>
                  </a:lnTo>
                  <a:lnTo>
                    <a:pt x="852" y="710"/>
                  </a:lnTo>
                  <a:lnTo>
                    <a:pt x="851" y="708"/>
                  </a:lnTo>
                  <a:lnTo>
                    <a:pt x="851" y="707"/>
                  </a:lnTo>
                  <a:lnTo>
                    <a:pt x="852" y="703"/>
                  </a:lnTo>
                  <a:lnTo>
                    <a:pt x="852" y="697"/>
                  </a:lnTo>
                  <a:lnTo>
                    <a:pt x="853" y="695"/>
                  </a:lnTo>
                  <a:lnTo>
                    <a:pt x="853" y="693"/>
                  </a:lnTo>
                  <a:lnTo>
                    <a:pt x="855" y="691"/>
                  </a:lnTo>
                  <a:lnTo>
                    <a:pt x="857" y="689"/>
                  </a:lnTo>
                  <a:lnTo>
                    <a:pt x="859" y="680"/>
                  </a:lnTo>
                  <a:lnTo>
                    <a:pt x="862" y="673"/>
                  </a:lnTo>
                  <a:lnTo>
                    <a:pt x="869" y="660"/>
                  </a:lnTo>
                  <a:lnTo>
                    <a:pt x="875" y="652"/>
                  </a:lnTo>
                  <a:lnTo>
                    <a:pt x="878" y="647"/>
                  </a:lnTo>
                  <a:lnTo>
                    <a:pt x="881" y="639"/>
                  </a:lnTo>
                  <a:lnTo>
                    <a:pt x="883" y="632"/>
                  </a:lnTo>
                  <a:lnTo>
                    <a:pt x="886" y="626"/>
                  </a:lnTo>
                  <a:lnTo>
                    <a:pt x="886" y="630"/>
                  </a:lnTo>
                  <a:lnTo>
                    <a:pt x="887" y="634"/>
                  </a:lnTo>
                  <a:lnTo>
                    <a:pt x="886" y="638"/>
                  </a:lnTo>
                  <a:lnTo>
                    <a:pt x="884" y="644"/>
                  </a:lnTo>
                  <a:close/>
                  <a:moveTo>
                    <a:pt x="900" y="350"/>
                  </a:moveTo>
                  <a:lnTo>
                    <a:pt x="900" y="353"/>
                  </a:lnTo>
                  <a:lnTo>
                    <a:pt x="900" y="356"/>
                  </a:lnTo>
                  <a:lnTo>
                    <a:pt x="899" y="357"/>
                  </a:lnTo>
                  <a:lnTo>
                    <a:pt x="898" y="352"/>
                  </a:lnTo>
                  <a:lnTo>
                    <a:pt x="897" y="353"/>
                  </a:lnTo>
                  <a:lnTo>
                    <a:pt x="895" y="353"/>
                  </a:lnTo>
                  <a:lnTo>
                    <a:pt x="894" y="351"/>
                  </a:lnTo>
                  <a:lnTo>
                    <a:pt x="892" y="349"/>
                  </a:lnTo>
                  <a:lnTo>
                    <a:pt x="886" y="358"/>
                  </a:lnTo>
                  <a:lnTo>
                    <a:pt x="878" y="367"/>
                  </a:lnTo>
                  <a:lnTo>
                    <a:pt x="875" y="364"/>
                  </a:lnTo>
                  <a:lnTo>
                    <a:pt x="873" y="362"/>
                  </a:lnTo>
                  <a:lnTo>
                    <a:pt x="871" y="366"/>
                  </a:lnTo>
                  <a:lnTo>
                    <a:pt x="869" y="371"/>
                  </a:lnTo>
                  <a:lnTo>
                    <a:pt x="866" y="372"/>
                  </a:lnTo>
                  <a:lnTo>
                    <a:pt x="864" y="372"/>
                  </a:lnTo>
                  <a:lnTo>
                    <a:pt x="863" y="371"/>
                  </a:lnTo>
                  <a:lnTo>
                    <a:pt x="860" y="367"/>
                  </a:lnTo>
                  <a:lnTo>
                    <a:pt x="859" y="366"/>
                  </a:lnTo>
                  <a:lnTo>
                    <a:pt x="855" y="362"/>
                  </a:lnTo>
                  <a:lnTo>
                    <a:pt x="853" y="359"/>
                  </a:lnTo>
                  <a:lnTo>
                    <a:pt x="851" y="358"/>
                  </a:lnTo>
                  <a:lnTo>
                    <a:pt x="848" y="357"/>
                  </a:lnTo>
                  <a:lnTo>
                    <a:pt x="846" y="358"/>
                  </a:lnTo>
                  <a:lnTo>
                    <a:pt x="846" y="361"/>
                  </a:lnTo>
                  <a:lnTo>
                    <a:pt x="846" y="364"/>
                  </a:lnTo>
                  <a:lnTo>
                    <a:pt x="848" y="369"/>
                  </a:lnTo>
                  <a:lnTo>
                    <a:pt x="852" y="373"/>
                  </a:lnTo>
                  <a:lnTo>
                    <a:pt x="859" y="382"/>
                  </a:lnTo>
                  <a:lnTo>
                    <a:pt x="864" y="386"/>
                  </a:lnTo>
                  <a:lnTo>
                    <a:pt x="864" y="383"/>
                  </a:lnTo>
                  <a:lnTo>
                    <a:pt x="864" y="381"/>
                  </a:lnTo>
                  <a:lnTo>
                    <a:pt x="864" y="380"/>
                  </a:lnTo>
                  <a:lnTo>
                    <a:pt x="864" y="380"/>
                  </a:lnTo>
                  <a:lnTo>
                    <a:pt x="864" y="380"/>
                  </a:lnTo>
                  <a:lnTo>
                    <a:pt x="864" y="381"/>
                  </a:lnTo>
                  <a:lnTo>
                    <a:pt x="866" y="385"/>
                  </a:lnTo>
                  <a:lnTo>
                    <a:pt x="869" y="389"/>
                  </a:lnTo>
                  <a:lnTo>
                    <a:pt x="872" y="384"/>
                  </a:lnTo>
                  <a:lnTo>
                    <a:pt x="874" y="380"/>
                  </a:lnTo>
                  <a:lnTo>
                    <a:pt x="875" y="374"/>
                  </a:lnTo>
                  <a:lnTo>
                    <a:pt x="875" y="368"/>
                  </a:lnTo>
                  <a:lnTo>
                    <a:pt x="878" y="372"/>
                  </a:lnTo>
                  <a:lnTo>
                    <a:pt x="880" y="375"/>
                  </a:lnTo>
                  <a:lnTo>
                    <a:pt x="883" y="376"/>
                  </a:lnTo>
                  <a:lnTo>
                    <a:pt x="887" y="379"/>
                  </a:lnTo>
                  <a:lnTo>
                    <a:pt x="891" y="387"/>
                  </a:lnTo>
                  <a:lnTo>
                    <a:pt x="893" y="398"/>
                  </a:lnTo>
                  <a:lnTo>
                    <a:pt x="893" y="409"/>
                  </a:lnTo>
                  <a:lnTo>
                    <a:pt x="890" y="422"/>
                  </a:lnTo>
                  <a:lnTo>
                    <a:pt x="884" y="436"/>
                  </a:lnTo>
                  <a:lnTo>
                    <a:pt x="878" y="451"/>
                  </a:lnTo>
                  <a:lnTo>
                    <a:pt x="874" y="457"/>
                  </a:lnTo>
                  <a:lnTo>
                    <a:pt x="871" y="462"/>
                  </a:lnTo>
                  <a:lnTo>
                    <a:pt x="866" y="468"/>
                  </a:lnTo>
                  <a:lnTo>
                    <a:pt x="861" y="471"/>
                  </a:lnTo>
                  <a:lnTo>
                    <a:pt x="858" y="463"/>
                  </a:lnTo>
                  <a:lnTo>
                    <a:pt x="855" y="457"/>
                  </a:lnTo>
                  <a:lnTo>
                    <a:pt x="851" y="452"/>
                  </a:lnTo>
                  <a:lnTo>
                    <a:pt x="846" y="446"/>
                  </a:lnTo>
                  <a:lnTo>
                    <a:pt x="842" y="441"/>
                  </a:lnTo>
                  <a:lnTo>
                    <a:pt x="839" y="436"/>
                  </a:lnTo>
                  <a:lnTo>
                    <a:pt x="836" y="429"/>
                  </a:lnTo>
                  <a:lnTo>
                    <a:pt x="833" y="423"/>
                  </a:lnTo>
                  <a:lnTo>
                    <a:pt x="819" y="411"/>
                  </a:lnTo>
                  <a:lnTo>
                    <a:pt x="806" y="399"/>
                  </a:lnTo>
                  <a:lnTo>
                    <a:pt x="804" y="401"/>
                  </a:lnTo>
                  <a:lnTo>
                    <a:pt x="803" y="402"/>
                  </a:lnTo>
                  <a:lnTo>
                    <a:pt x="803" y="404"/>
                  </a:lnTo>
                  <a:lnTo>
                    <a:pt x="803" y="406"/>
                  </a:lnTo>
                  <a:lnTo>
                    <a:pt x="805" y="410"/>
                  </a:lnTo>
                  <a:lnTo>
                    <a:pt x="808" y="415"/>
                  </a:lnTo>
                  <a:lnTo>
                    <a:pt x="816" y="424"/>
                  </a:lnTo>
                  <a:lnTo>
                    <a:pt x="821" y="430"/>
                  </a:lnTo>
                  <a:lnTo>
                    <a:pt x="822" y="429"/>
                  </a:lnTo>
                  <a:lnTo>
                    <a:pt x="823" y="430"/>
                  </a:lnTo>
                  <a:lnTo>
                    <a:pt x="825" y="432"/>
                  </a:lnTo>
                  <a:lnTo>
                    <a:pt x="826" y="433"/>
                  </a:lnTo>
                  <a:lnTo>
                    <a:pt x="828" y="437"/>
                  </a:lnTo>
                  <a:lnTo>
                    <a:pt x="832" y="442"/>
                  </a:lnTo>
                  <a:lnTo>
                    <a:pt x="836" y="453"/>
                  </a:lnTo>
                  <a:lnTo>
                    <a:pt x="839" y="458"/>
                  </a:lnTo>
                  <a:lnTo>
                    <a:pt x="842" y="459"/>
                  </a:lnTo>
                  <a:lnTo>
                    <a:pt x="843" y="459"/>
                  </a:lnTo>
                  <a:lnTo>
                    <a:pt x="844" y="460"/>
                  </a:lnTo>
                  <a:lnTo>
                    <a:pt x="845" y="463"/>
                  </a:lnTo>
                  <a:lnTo>
                    <a:pt x="844" y="465"/>
                  </a:lnTo>
                  <a:lnTo>
                    <a:pt x="844" y="466"/>
                  </a:lnTo>
                  <a:lnTo>
                    <a:pt x="846" y="469"/>
                  </a:lnTo>
                  <a:lnTo>
                    <a:pt x="850" y="471"/>
                  </a:lnTo>
                  <a:lnTo>
                    <a:pt x="856" y="474"/>
                  </a:lnTo>
                  <a:lnTo>
                    <a:pt x="859" y="475"/>
                  </a:lnTo>
                  <a:lnTo>
                    <a:pt x="866" y="486"/>
                  </a:lnTo>
                  <a:lnTo>
                    <a:pt x="872" y="493"/>
                  </a:lnTo>
                  <a:lnTo>
                    <a:pt x="880" y="482"/>
                  </a:lnTo>
                  <a:lnTo>
                    <a:pt x="891" y="472"/>
                  </a:lnTo>
                  <a:lnTo>
                    <a:pt x="887" y="476"/>
                  </a:lnTo>
                  <a:lnTo>
                    <a:pt x="884" y="481"/>
                  </a:lnTo>
                  <a:lnTo>
                    <a:pt x="882" y="487"/>
                  </a:lnTo>
                  <a:lnTo>
                    <a:pt x="880" y="494"/>
                  </a:lnTo>
                  <a:lnTo>
                    <a:pt x="878" y="507"/>
                  </a:lnTo>
                  <a:lnTo>
                    <a:pt x="876" y="517"/>
                  </a:lnTo>
                  <a:lnTo>
                    <a:pt x="872" y="535"/>
                  </a:lnTo>
                  <a:lnTo>
                    <a:pt x="869" y="553"/>
                  </a:lnTo>
                  <a:lnTo>
                    <a:pt x="865" y="571"/>
                  </a:lnTo>
                  <a:lnTo>
                    <a:pt x="862" y="589"/>
                  </a:lnTo>
                  <a:lnTo>
                    <a:pt x="861" y="598"/>
                  </a:lnTo>
                  <a:lnTo>
                    <a:pt x="860" y="611"/>
                  </a:lnTo>
                  <a:lnTo>
                    <a:pt x="859" y="622"/>
                  </a:lnTo>
                  <a:lnTo>
                    <a:pt x="857" y="627"/>
                  </a:lnTo>
                  <a:lnTo>
                    <a:pt x="857" y="635"/>
                  </a:lnTo>
                  <a:lnTo>
                    <a:pt x="858" y="642"/>
                  </a:lnTo>
                  <a:lnTo>
                    <a:pt x="858" y="647"/>
                  </a:lnTo>
                  <a:lnTo>
                    <a:pt x="858" y="650"/>
                  </a:lnTo>
                  <a:lnTo>
                    <a:pt x="857" y="654"/>
                  </a:lnTo>
                  <a:lnTo>
                    <a:pt x="856" y="658"/>
                  </a:lnTo>
                  <a:lnTo>
                    <a:pt x="848" y="672"/>
                  </a:lnTo>
                  <a:lnTo>
                    <a:pt x="839" y="685"/>
                  </a:lnTo>
                  <a:lnTo>
                    <a:pt x="835" y="690"/>
                  </a:lnTo>
                  <a:lnTo>
                    <a:pt x="830" y="697"/>
                  </a:lnTo>
                  <a:lnTo>
                    <a:pt x="827" y="704"/>
                  </a:lnTo>
                  <a:lnTo>
                    <a:pt x="825" y="711"/>
                  </a:lnTo>
                  <a:lnTo>
                    <a:pt x="821" y="721"/>
                  </a:lnTo>
                  <a:lnTo>
                    <a:pt x="814" y="734"/>
                  </a:lnTo>
                  <a:lnTo>
                    <a:pt x="803" y="748"/>
                  </a:lnTo>
                  <a:lnTo>
                    <a:pt x="794" y="764"/>
                  </a:lnTo>
                  <a:lnTo>
                    <a:pt x="786" y="772"/>
                  </a:lnTo>
                  <a:lnTo>
                    <a:pt x="778" y="779"/>
                  </a:lnTo>
                  <a:lnTo>
                    <a:pt x="768" y="784"/>
                  </a:lnTo>
                  <a:lnTo>
                    <a:pt x="758" y="790"/>
                  </a:lnTo>
                  <a:lnTo>
                    <a:pt x="750" y="794"/>
                  </a:lnTo>
                  <a:lnTo>
                    <a:pt x="742" y="798"/>
                  </a:lnTo>
                  <a:lnTo>
                    <a:pt x="733" y="802"/>
                  </a:lnTo>
                  <a:lnTo>
                    <a:pt x="726" y="805"/>
                  </a:lnTo>
                  <a:lnTo>
                    <a:pt x="729" y="796"/>
                  </a:lnTo>
                  <a:lnTo>
                    <a:pt x="730" y="790"/>
                  </a:lnTo>
                  <a:lnTo>
                    <a:pt x="728" y="784"/>
                  </a:lnTo>
                  <a:lnTo>
                    <a:pt x="724" y="777"/>
                  </a:lnTo>
                  <a:lnTo>
                    <a:pt x="722" y="774"/>
                  </a:lnTo>
                  <a:lnTo>
                    <a:pt x="722" y="769"/>
                  </a:lnTo>
                  <a:lnTo>
                    <a:pt x="725" y="761"/>
                  </a:lnTo>
                  <a:lnTo>
                    <a:pt x="724" y="753"/>
                  </a:lnTo>
                  <a:lnTo>
                    <a:pt x="721" y="746"/>
                  </a:lnTo>
                  <a:lnTo>
                    <a:pt x="719" y="740"/>
                  </a:lnTo>
                  <a:lnTo>
                    <a:pt x="717" y="732"/>
                  </a:lnTo>
                  <a:lnTo>
                    <a:pt x="717" y="726"/>
                  </a:lnTo>
                  <a:lnTo>
                    <a:pt x="717" y="722"/>
                  </a:lnTo>
                  <a:lnTo>
                    <a:pt x="718" y="719"/>
                  </a:lnTo>
                  <a:lnTo>
                    <a:pt x="720" y="713"/>
                  </a:lnTo>
                  <a:lnTo>
                    <a:pt x="722" y="709"/>
                  </a:lnTo>
                  <a:lnTo>
                    <a:pt x="728" y="700"/>
                  </a:lnTo>
                  <a:lnTo>
                    <a:pt x="730" y="689"/>
                  </a:lnTo>
                  <a:lnTo>
                    <a:pt x="730" y="680"/>
                  </a:lnTo>
                  <a:lnTo>
                    <a:pt x="729" y="671"/>
                  </a:lnTo>
                  <a:lnTo>
                    <a:pt x="725" y="664"/>
                  </a:lnTo>
                  <a:lnTo>
                    <a:pt x="719" y="655"/>
                  </a:lnTo>
                  <a:lnTo>
                    <a:pt x="712" y="648"/>
                  </a:lnTo>
                  <a:lnTo>
                    <a:pt x="703" y="641"/>
                  </a:lnTo>
                  <a:lnTo>
                    <a:pt x="706" y="641"/>
                  </a:lnTo>
                  <a:lnTo>
                    <a:pt x="707" y="640"/>
                  </a:lnTo>
                  <a:lnTo>
                    <a:pt x="703" y="639"/>
                  </a:lnTo>
                  <a:lnTo>
                    <a:pt x="701" y="638"/>
                  </a:lnTo>
                  <a:lnTo>
                    <a:pt x="702" y="629"/>
                  </a:lnTo>
                  <a:lnTo>
                    <a:pt x="706" y="620"/>
                  </a:lnTo>
                  <a:lnTo>
                    <a:pt x="707" y="616"/>
                  </a:lnTo>
                  <a:lnTo>
                    <a:pt x="708" y="612"/>
                  </a:lnTo>
                  <a:lnTo>
                    <a:pt x="708" y="606"/>
                  </a:lnTo>
                  <a:lnTo>
                    <a:pt x="707" y="602"/>
                  </a:lnTo>
                  <a:lnTo>
                    <a:pt x="703" y="602"/>
                  </a:lnTo>
                  <a:lnTo>
                    <a:pt x="702" y="603"/>
                  </a:lnTo>
                  <a:lnTo>
                    <a:pt x="701" y="602"/>
                  </a:lnTo>
                  <a:lnTo>
                    <a:pt x="701" y="600"/>
                  </a:lnTo>
                  <a:lnTo>
                    <a:pt x="698" y="601"/>
                  </a:lnTo>
                  <a:lnTo>
                    <a:pt x="696" y="602"/>
                  </a:lnTo>
                  <a:lnTo>
                    <a:pt x="692" y="604"/>
                  </a:lnTo>
                  <a:lnTo>
                    <a:pt x="684" y="605"/>
                  </a:lnTo>
                  <a:lnTo>
                    <a:pt x="681" y="605"/>
                  </a:lnTo>
                  <a:lnTo>
                    <a:pt x="678" y="604"/>
                  </a:lnTo>
                  <a:lnTo>
                    <a:pt x="678" y="603"/>
                  </a:lnTo>
                  <a:lnTo>
                    <a:pt x="680" y="601"/>
                  </a:lnTo>
                  <a:lnTo>
                    <a:pt x="679" y="599"/>
                  </a:lnTo>
                  <a:lnTo>
                    <a:pt x="677" y="598"/>
                  </a:lnTo>
                  <a:lnTo>
                    <a:pt x="675" y="597"/>
                  </a:lnTo>
                  <a:lnTo>
                    <a:pt x="673" y="596"/>
                  </a:lnTo>
                  <a:lnTo>
                    <a:pt x="667" y="596"/>
                  </a:lnTo>
                  <a:lnTo>
                    <a:pt x="663" y="597"/>
                  </a:lnTo>
                  <a:lnTo>
                    <a:pt x="663" y="596"/>
                  </a:lnTo>
                  <a:lnTo>
                    <a:pt x="664" y="596"/>
                  </a:lnTo>
                  <a:lnTo>
                    <a:pt x="656" y="600"/>
                  </a:lnTo>
                  <a:lnTo>
                    <a:pt x="647" y="604"/>
                  </a:lnTo>
                  <a:lnTo>
                    <a:pt x="647" y="602"/>
                  </a:lnTo>
                  <a:lnTo>
                    <a:pt x="646" y="601"/>
                  </a:lnTo>
                  <a:lnTo>
                    <a:pt x="645" y="601"/>
                  </a:lnTo>
                  <a:lnTo>
                    <a:pt x="642" y="602"/>
                  </a:lnTo>
                  <a:lnTo>
                    <a:pt x="642" y="603"/>
                  </a:lnTo>
                  <a:lnTo>
                    <a:pt x="640" y="605"/>
                  </a:lnTo>
                  <a:lnTo>
                    <a:pt x="636" y="607"/>
                  </a:lnTo>
                  <a:lnTo>
                    <a:pt x="630" y="609"/>
                  </a:lnTo>
                  <a:lnTo>
                    <a:pt x="619" y="614"/>
                  </a:lnTo>
                  <a:lnTo>
                    <a:pt x="610" y="615"/>
                  </a:lnTo>
                  <a:lnTo>
                    <a:pt x="594" y="618"/>
                  </a:lnTo>
                  <a:lnTo>
                    <a:pt x="581" y="621"/>
                  </a:lnTo>
                  <a:lnTo>
                    <a:pt x="574" y="618"/>
                  </a:lnTo>
                  <a:lnTo>
                    <a:pt x="561" y="609"/>
                  </a:lnTo>
                  <a:lnTo>
                    <a:pt x="548" y="599"/>
                  </a:lnTo>
                  <a:lnTo>
                    <a:pt x="539" y="591"/>
                  </a:lnTo>
                  <a:lnTo>
                    <a:pt x="532" y="585"/>
                  </a:lnTo>
                  <a:lnTo>
                    <a:pt x="528" y="578"/>
                  </a:lnTo>
                  <a:lnTo>
                    <a:pt x="524" y="578"/>
                  </a:lnTo>
                  <a:lnTo>
                    <a:pt x="522" y="576"/>
                  </a:lnTo>
                  <a:lnTo>
                    <a:pt x="520" y="573"/>
                  </a:lnTo>
                  <a:lnTo>
                    <a:pt x="519" y="571"/>
                  </a:lnTo>
                  <a:lnTo>
                    <a:pt x="516" y="565"/>
                  </a:lnTo>
                  <a:lnTo>
                    <a:pt x="514" y="560"/>
                  </a:lnTo>
                  <a:lnTo>
                    <a:pt x="517" y="560"/>
                  </a:lnTo>
                  <a:lnTo>
                    <a:pt x="519" y="558"/>
                  </a:lnTo>
                  <a:lnTo>
                    <a:pt x="520" y="554"/>
                  </a:lnTo>
                  <a:lnTo>
                    <a:pt x="520" y="550"/>
                  </a:lnTo>
                  <a:lnTo>
                    <a:pt x="520" y="541"/>
                  </a:lnTo>
                  <a:lnTo>
                    <a:pt x="518" y="530"/>
                  </a:lnTo>
                  <a:lnTo>
                    <a:pt x="517" y="520"/>
                  </a:lnTo>
                  <a:lnTo>
                    <a:pt x="516" y="511"/>
                  </a:lnTo>
                  <a:lnTo>
                    <a:pt x="516" y="507"/>
                  </a:lnTo>
                  <a:lnTo>
                    <a:pt x="517" y="505"/>
                  </a:lnTo>
                  <a:lnTo>
                    <a:pt x="518" y="502"/>
                  </a:lnTo>
                  <a:lnTo>
                    <a:pt x="521" y="501"/>
                  </a:lnTo>
                  <a:lnTo>
                    <a:pt x="522" y="497"/>
                  </a:lnTo>
                  <a:lnTo>
                    <a:pt x="525" y="491"/>
                  </a:lnTo>
                  <a:lnTo>
                    <a:pt x="530" y="484"/>
                  </a:lnTo>
                  <a:lnTo>
                    <a:pt x="535" y="477"/>
                  </a:lnTo>
                  <a:lnTo>
                    <a:pt x="547" y="463"/>
                  </a:lnTo>
                  <a:lnTo>
                    <a:pt x="555" y="456"/>
                  </a:lnTo>
                  <a:lnTo>
                    <a:pt x="557" y="448"/>
                  </a:lnTo>
                  <a:lnTo>
                    <a:pt x="558" y="439"/>
                  </a:lnTo>
                  <a:lnTo>
                    <a:pt x="564" y="432"/>
                  </a:lnTo>
                  <a:lnTo>
                    <a:pt x="569" y="426"/>
                  </a:lnTo>
                  <a:lnTo>
                    <a:pt x="573" y="423"/>
                  </a:lnTo>
                  <a:lnTo>
                    <a:pt x="575" y="419"/>
                  </a:lnTo>
                  <a:lnTo>
                    <a:pt x="575" y="415"/>
                  </a:lnTo>
                  <a:lnTo>
                    <a:pt x="576" y="412"/>
                  </a:lnTo>
                  <a:lnTo>
                    <a:pt x="578" y="411"/>
                  </a:lnTo>
                  <a:lnTo>
                    <a:pt x="581" y="411"/>
                  </a:lnTo>
                  <a:lnTo>
                    <a:pt x="585" y="412"/>
                  </a:lnTo>
                  <a:lnTo>
                    <a:pt x="589" y="412"/>
                  </a:lnTo>
                  <a:lnTo>
                    <a:pt x="591" y="412"/>
                  </a:lnTo>
                  <a:lnTo>
                    <a:pt x="595" y="411"/>
                  </a:lnTo>
                  <a:lnTo>
                    <a:pt x="602" y="408"/>
                  </a:lnTo>
                  <a:lnTo>
                    <a:pt x="609" y="405"/>
                  </a:lnTo>
                  <a:lnTo>
                    <a:pt x="624" y="399"/>
                  </a:lnTo>
                  <a:lnTo>
                    <a:pt x="632" y="395"/>
                  </a:lnTo>
                  <a:lnTo>
                    <a:pt x="642" y="394"/>
                  </a:lnTo>
                  <a:lnTo>
                    <a:pt x="653" y="391"/>
                  </a:lnTo>
                  <a:lnTo>
                    <a:pt x="664" y="388"/>
                  </a:lnTo>
                  <a:lnTo>
                    <a:pt x="675" y="386"/>
                  </a:lnTo>
                  <a:lnTo>
                    <a:pt x="676" y="391"/>
                  </a:lnTo>
                  <a:lnTo>
                    <a:pt x="678" y="395"/>
                  </a:lnTo>
                  <a:lnTo>
                    <a:pt x="679" y="401"/>
                  </a:lnTo>
                  <a:lnTo>
                    <a:pt x="678" y="405"/>
                  </a:lnTo>
                  <a:lnTo>
                    <a:pt x="681" y="406"/>
                  </a:lnTo>
                  <a:lnTo>
                    <a:pt x="691" y="408"/>
                  </a:lnTo>
                  <a:lnTo>
                    <a:pt x="701" y="410"/>
                  </a:lnTo>
                  <a:lnTo>
                    <a:pt x="707" y="411"/>
                  </a:lnTo>
                  <a:lnTo>
                    <a:pt x="711" y="415"/>
                  </a:lnTo>
                  <a:lnTo>
                    <a:pt x="715" y="416"/>
                  </a:lnTo>
                  <a:lnTo>
                    <a:pt x="719" y="416"/>
                  </a:lnTo>
                  <a:lnTo>
                    <a:pt x="725" y="417"/>
                  </a:lnTo>
                  <a:lnTo>
                    <a:pt x="730" y="417"/>
                  </a:lnTo>
                  <a:lnTo>
                    <a:pt x="734" y="415"/>
                  </a:lnTo>
                  <a:lnTo>
                    <a:pt x="736" y="412"/>
                  </a:lnTo>
                  <a:lnTo>
                    <a:pt x="737" y="410"/>
                  </a:lnTo>
                  <a:lnTo>
                    <a:pt x="736" y="409"/>
                  </a:lnTo>
                  <a:lnTo>
                    <a:pt x="734" y="407"/>
                  </a:lnTo>
                  <a:lnTo>
                    <a:pt x="732" y="405"/>
                  </a:lnTo>
                  <a:lnTo>
                    <a:pt x="731" y="404"/>
                  </a:lnTo>
                  <a:lnTo>
                    <a:pt x="731" y="403"/>
                  </a:lnTo>
                  <a:lnTo>
                    <a:pt x="732" y="402"/>
                  </a:lnTo>
                  <a:lnTo>
                    <a:pt x="735" y="400"/>
                  </a:lnTo>
                  <a:lnTo>
                    <a:pt x="738" y="399"/>
                  </a:lnTo>
                  <a:lnTo>
                    <a:pt x="748" y="397"/>
                  </a:lnTo>
                  <a:lnTo>
                    <a:pt x="753" y="397"/>
                  </a:lnTo>
                  <a:lnTo>
                    <a:pt x="754" y="398"/>
                  </a:lnTo>
                  <a:lnTo>
                    <a:pt x="755" y="399"/>
                  </a:lnTo>
                  <a:lnTo>
                    <a:pt x="757" y="399"/>
                  </a:lnTo>
                  <a:lnTo>
                    <a:pt x="761" y="399"/>
                  </a:lnTo>
                  <a:lnTo>
                    <a:pt x="767" y="397"/>
                  </a:lnTo>
                  <a:lnTo>
                    <a:pt x="774" y="394"/>
                  </a:lnTo>
                  <a:lnTo>
                    <a:pt x="787" y="388"/>
                  </a:lnTo>
                  <a:lnTo>
                    <a:pt x="793" y="386"/>
                  </a:lnTo>
                  <a:lnTo>
                    <a:pt x="796" y="381"/>
                  </a:lnTo>
                  <a:lnTo>
                    <a:pt x="796" y="374"/>
                  </a:lnTo>
                  <a:lnTo>
                    <a:pt x="797" y="369"/>
                  </a:lnTo>
                  <a:lnTo>
                    <a:pt x="796" y="364"/>
                  </a:lnTo>
                  <a:lnTo>
                    <a:pt x="794" y="358"/>
                  </a:lnTo>
                  <a:lnTo>
                    <a:pt x="792" y="353"/>
                  </a:lnTo>
                  <a:lnTo>
                    <a:pt x="790" y="349"/>
                  </a:lnTo>
                  <a:lnTo>
                    <a:pt x="788" y="344"/>
                  </a:lnTo>
                  <a:lnTo>
                    <a:pt x="776" y="352"/>
                  </a:lnTo>
                  <a:lnTo>
                    <a:pt x="764" y="361"/>
                  </a:lnTo>
                  <a:lnTo>
                    <a:pt x="761" y="358"/>
                  </a:lnTo>
                  <a:lnTo>
                    <a:pt x="756" y="357"/>
                  </a:lnTo>
                  <a:lnTo>
                    <a:pt x="753" y="357"/>
                  </a:lnTo>
                  <a:lnTo>
                    <a:pt x="750" y="356"/>
                  </a:lnTo>
                  <a:lnTo>
                    <a:pt x="748" y="354"/>
                  </a:lnTo>
                  <a:lnTo>
                    <a:pt x="747" y="351"/>
                  </a:lnTo>
                  <a:lnTo>
                    <a:pt x="748" y="351"/>
                  </a:lnTo>
                  <a:lnTo>
                    <a:pt x="749" y="350"/>
                  </a:lnTo>
                  <a:lnTo>
                    <a:pt x="749" y="348"/>
                  </a:lnTo>
                  <a:lnTo>
                    <a:pt x="748" y="347"/>
                  </a:lnTo>
                  <a:lnTo>
                    <a:pt x="747" y="346"/>
                  </a:lnTo>
                  <a:lnTo>
                    <a:pt x="746" y="345"/>
                  </a:lnTo>
                  <a:lnTo>
                    <a:pt x="745" y="345"/>
                  </a:lnTo>
                  <a:lnTo>
                    <a:pt x="743" y="345"/>
                  </a:lnTo>
                  <a:lnTo>
                    <a:pt x="744" y="340"/>
                  </a:lnTo>
                  <a:lnTo>
                    <a:pt x="746" y="336"/>
                  </a:lnTo>
                  <a:lnTo>
                    <a:pt x="750" y="332"/>
                  </a:lnTo>
                  <a:lnTo>
                    <a:pt x="753" y="330"/>
                  </a:lnTo>
                  <a:lnTo>
                    <a:pt x="751" y="328"/>
                  </a:lnTo>
                  <a:lnTo>
                    <a:pt x="751" y="327"/>
                  </a:lnTo>
                  <a:lnTo>
                    <a:pt x="752" y="325"/>
                  </a:lnTo>
                  <a:lnTo>
                    <a:pt x="755" y="321"/>
                  </a:lnTo>
                  <a:lnTo>
                    <a:pt x="763" y="317"/>
                  </a:lnTo>
                  <a:lnTo>
                    <a:pt x="768" y="313"/>
                  </a:lnTo>
                  <a:lnTo>
                    <a:pt x="771" y="314"/>
                  </a:lnTo>
                  <a:lnTo>
                    <a:pt x="776" y="314"/>
                  </a:lnTo>
                  <a:lnTo>
                    <a:pt x="782" y="313"/>
                  </a:lnTo>
                  <a:lnTo>
                    <a:pt x="785" y="311"/>
                  </a:lnTo>
                  <a:lnTo>
                    <a:pt x="787" y="309"/>
                  </a:lnTo>
                  <a:lnTo>
                    <a:pt x="788" y="306"/>
                  </a:lnTo>
                  <a:lnTo>
                    <a:pt x="788" y="304"/>
                  </a:lnTo>
                  <a:lnTo>
                    <a:pt x="787" y="302"/>
                  </a:lnTo>
                  <a:lnTo>
                    <a:pt x="784" y="298"/>
                  </a:lnTo>
                  <a:lnTo>
                    <a:pt x="780" y="295"/>
                  </a:lnTo>
                  <a:lnTo>
                    <a:pt x="773" y="293"/>
                  </a:lnTo>
                  <a:lnTo>
                    <a:pt x="768" y="292"/>
                  </a:lnTo>
                  <a:lnTo>
                    <a:pt x="764" y="291"/>
                  </a:lnTo>
                  <a:lnTo>
                    <a:pt x="762" y="292"/>
                  </a:lnTo>
                  <a:lnTo>
                    <a:pt x="762" y="288"/>
                  </a:lnTo>
                  <a:lnTo>
                    <a:pt x="763" y="286"/>
                  </a:lnTo>
                  <a:lnTo>
                    <a:pt x="763" y="285"/>
                  </a:lnTo>
                  <a:lnTo>
                    <a:pt x="763" y="284"/>
                  </a:lnTo>
                  <a:lnTo>
                    <a:pt x="762" y="282"/>
                  </a:lnTo>
                  <a:lnTo>
                    <a:pt x="760" y="281"/>
                  </a:lnTo>
                  <a:lnTo>
                    <a:pt x="761" y="278"/>
                  </a:lnTo>
                  <a:lnTo>
                    <a:pt x="762" y="274"/>
                  </a:lnTo>
                  <a:lnTo>
                    <a:pt x="761" y="277"/>
                  </a:lnTo>
                  <a:lnTo>
                    <a:pt x="756" y="281"/>
                  </a:lnTo>
                  <a:lnTo>
                    <a:pt x="752" y="286"/>
                  </a:lnTo>
                  <a:lnTo>
                    <a:pt x="749" y="288"/>
                  </a:lnTo>
                  <a:lnTo>
                    <a:pt x="751" y="292"/>
                  </a:lnTo>
                  <a:lnTo>
                    <a:pt x="754" y="293"/>
                  </a:lnTo>
                  <a:lnTo>
                    <a:pt x="757" y="293"/>
                  </a:lnTo>
                  <a:lnTo>
                    <a:pt x="760" y="292"/>
                  </a:lnTo>
                  <a:lnTo>
                    <a:pt x="761" y="292"/>
                  </a:lnTo>
                  <a:lnTo>
                    <a:pt x="761" y="294"/>
                  </a:lnTo>
                  <a:lnTo>
                    <a:pt x="758" y="296"/>
                  </a:lnTo>
                  <a:lnTo>
                    <a:pt x="754" y="301"/>
                  </a:lnTo>
                  <a:lnTo>
                    <a:pt x="753" y="300"/>
                  </a:lnTo>
                  <a:lnTo>
                    <a:pt x="752" y="298"/>
                  </a:lnTo>
                  <a:lnTo>
                    <a:pt x="750" y="297"/>
                  </a:lnTo>
                  <a:lnTo>
                    <a:pt x="748" y="297"/>
                  </a:lnTo>
                  <a:lnTo>
                    <a:pt x="748" y="295"/>
                  </a:lnTo>
                  <a:lnTo>
                    <a:pt x="751" y="292"/>
                  </a:lnTo>
                  <a:lnTo>
                    <a:pt x="745" y="292"/>
                  </a:lnTo>
                  <a:lnTo>
                    <a:pt x="740" y="292"/>
                  </a:lnTo>
                  <a:lnTo>
                    <a:pt x="742" y="292"/>
                  </a:lnTo>
                  <a:lnTo>
                    <a:pt x="742" y="291"/>
                  </a:lnTo>
                  <a:lnTo>
                    <a:pt x="742" y="290"/>
                  </a:lnTo>
                  <a:lnTo>
                    <a:pt x="739" y="290"/>
                  </a:lnTo>
                  <a:lnTo>
                    <a:pt x="738" y="298"/>
                  </a:lnTo>
                  <a:lnTo>
                    <a:pt x="738" y="309"/>
                  </a:lnTo>
                  <a:lnTo>
                    <a:pt x="743" y="318"/>
                  </a:lnTo>
                  <a:lnTo>
                    <a:pt x="746" y="326"/>
                  </a:lnTo>
                  <a:lnTo>
                    <a:pt x="747" y="329"/>
                  </a:lnTo>
                  <a:lnTo>
                    <a:pt x="746" y="332"/>
                  </a:lnTo>
                  <a:lnTo>
                    <a:pt x="745" y="335"/>
                  </a:lnTo>
                  <a:lnTo>
                    <a:pt x="740" y="340"/>
                  </a:lnTo>
                  <a:lnTo>
                    <a:pt x="738" y="338"/>
                  </a:lnTo>
                  <a:lnTo>
                    <a:pt x="734" y="337"/>
                  </a:lnTo>
                  <a:lnTo>
                    <a:pt x="730" y="337"/>
                  </a:lnTo>
                  <a:lnTo>
                    <a:pt x="728" y="338"/>
                  </a:lnTo>
                  <a:lnTo>
                    <a:pt x="729" y="340"/>
                  </a:lnTo>
                  <a:lnTo>
                    <a:pt x="732" y="343"/>
                  </a:lnTo>
                  <a:lnTo>
                    <a:pt x="730" y="344"/>
                  </a:lnTo>
                  <a:lnTo>
                    <a:pt x="730" y="346"/>
                  </a:lnTo>
                  <a:lnTo>
                    <a:pt x="728" y="345"/>
                  </a:lnTo>
                  <a:lnTo>
                    <a:pt x="725" y="343"/>
                  </a:lnTo>
                  <a:lnTo>
                    <a:pt x="728" y="347"/>
                  </a:lnTo>
                  <a:lnTo>
                    <a:pt x="732" y="351"/>
                  </a:lnTo>
                  <a:lnTo>
                    <a:pt x="730" y="351"/>
                  </a:lnTo>
                  <a:lnTo>
                    <a:pt x="729" y="351"/>
                  </a:lnTo>
                  <a:lnTo>
                    <a:pt x="729" y="353"/>
                  </a:lnTo>
                  <a:lnTo>
                    <a:pt x="730" y="355"/>
                  </a:lnTo>
                  <a:lnTo>
                    <a:pt x="731" y="354"/>
                  </a:lnTo>
                  <a:lnTo>
                    <a:pt x="734" y="354"/>
                  </a:lnTo>
                  <a:lnTo>
                    <a:pt x="738" y="355"/>
                  </a:lnTo>
                  <a:lnTo>
                    <a:pt x="742" y="357"/>
                  </a:lnTo>
                  <a:lnTo>
                    <a:pt x="742" y="357"/>
                  </a:lnTo>
                  <a:lnTo>
                    <a:pt x="742" y="358"/>
                  </a:lnTo>
                  <a:lnTo>
                    <a:pt x="736" y="356"/>
                  </a:lnTo>
                  <a:lnTo>
                    <a:pt x="732" y="355"/>
                  </a:lnTo>
                  <a:lnTo>
                    <a:pt x="735" y="358"/>
                  </a:lnTo>
                  <a:lnTo>
                    <a:pt x="738" y="362"/>
                  </a:lnTo>
                  <a:lnTo>
                    <a:pt x="736" y="361"/>
                  </a:lnTo>
                  <a:lnTo>
                    <a:pt x="734" y="361"/>
                  </a:lnTo>
                  <a:lnTo>
                    <a:pt x="735" y="363"/>
                  </a:lnTo>
                  <a:lnTo>
                    <a:pt x="737" y="364"/>
                  </a:lnTo>
                  <a:lnTo>
                    <a:pt x="733" y="367"/>
                  </a:lnTo>
                  <a:lnTo>
                    <a:pt x="730" y="369"/>
                  </a:lnTo>
                  <a:lnTo>
                    <a:pt x="728" y="369"/>
                  </a:lnTo>
                  <a:lnTo>
                    <a:pt x="726" y="368"/>
                  </a:lnTo>
                  <a:lnTo>
                    <a:pt x="726" y="367"/>
                  </a:lnTo>
                  <a:lnTo>
                    <a:pt x="727" y="365"/>
                  </a:lnTo>
                  <a:lnTo>
                    <a:pt x="730" y="362"/>
                  </a:lnTo>
                  <a:lnTo>
                    <a:pt x="733" y="361"/>
                  </a:lnTo>
                  <a:lnTo>
                    <a:pt x="729" y="361"/>
                  </a:lnTo>
                  <a:lnTo>
                    <a:pt x="725" y="359"/>
                  </a:lnTo>
                  <a:lnTo>
                    <a:pt x="720" y="357"/>
                  </a:lnTo>
                  <a:lnTo>
                    <a:pt x="717" y="354"/>
                  </a:lnTo>
                  <a:lnTo>
                    <a:pt x="711" y="348"/>
                  </a:lnTo>
                  <a:lnTo>
                    <a:pt x="707" y="341"/>
                  </a:lnTo>
                  <a:lnTo>
                    <a:pt x="703" y="340"/>
                  </a:lnTo>
                  <a:lnTo>
                    <a:pt x="698" y="337"/>
                  </a:lnTo>
                  <a:lnTo>
                    <a:pt x="694" y="335"/>
                  </a:lnTo>
                  <a:lnTo>
                    <a:pt x="691" y="334"/>
                  </a:lnTo>
                  <a:lnTo>
                    <a:pt x="689" y="333"/>
                  </a:lnTo>
                  <a:lnTo>
                    <a:pt x="685" y="334"/>
                  </a:lnTo>
                  <a:lnTo>
                    <a:pt x="679" y="330"/>
                  </a:lnTo>
                  <a:lnTo>
                    <a:pt x="672" y="325"/>
                  </a:lnTo>
                  <a:lnTo>
                    <a:pt x="672" y="328"/>
                  </a:lnTo>
                  <a:lnTo>
                    <a:pt x="672" y="330"/>
                  </a:lnTo>
                  <a:lnTo>
                    <a:pt x="670" y="327"/>
                  </a:lnTo>
                  <a:lnTo>
                    <a:pt x="667" y="322"/>
                  </a:lnTo>
                  <a:lnTo>
                    <a:pt x="664" y="325"/>
                  </a:lnTo>
                  <a:lnTo>
                    <a:pt x="661" y="326"/>
                  </a:lnTo>
                  <a:lnTo>
                    <a:pt x="666" y="333"/>
                  </a:lnTo>
                  <a:lnTo>
                    <a:pt x="673" y="339"/>
                  </a:lnTo>
                  <a:lnTo>
                    <a:pt x="680" y="344"/>
                  </a:lnTo>
                  <a:lnTo>
                    <a:pt x="690" y="347"/>
                  </a:lnTo>
                  <a:lnTo>
                    <a:pt x="695" y="348"/>
                  </a:lnTo>
                  <a:lnTo>
                    <a:pt x="699" y="350"/>
                  </a:lnTo>
                  <a:lnTo>
                    <a:pt x="702" y="352"/>
                  </a:lnTo>
                  <a:lnTo>
                    <a:pt x="704" y="355"/>
                  </a:lnTo>
                  <a:lnTo>
                    <a:pt x="701" y="355"/>
                  </a:lnTo>
                  <a:lnTo>
                    <a:pt x="698" y="355"/>
                  </a:lnTo>
                  <a:lnTo>
                    <a:pt x="696" y="354"/>
                  </a:lnTo>
                  <a:lnTo>
                    <a:pt x="695" y="352"/>
                  </a:lnTo>
                  <a:lnTo>
                    <a:pt x="697" y="356"/>
                  </a:lnTo>
                  <a:lnTo>
                    <a:pt x="700" y="364"/>
                  </a:lnTo>
                  <a:lnTo>
                    <a:pt x="701" y="367"/>
                  </a:lnTo>
                  <a:lnTo>
                    <a:pt x="701" y="370"/>
                  </a:lnTo>
                  <a:lnTo>
                    <a:pt x="700" y="372"/>
                  </a:lnTo>
                  <a:lnTo>
                    <a:pt x="697" y="373"/>
                  </a:lnTo>
                  <a:lnTo>
                    <a:pt x="694" y="368"/>
                  </a:lnTo>
                  <a:lnTo>
                    <a:pt x="694" y="365"/>
                  </a:lnTo>
                  <a:lnTo>
                    <a:pt x="692" y="364"/>
                  </a:lnTo>
                  <a:lnTo>
                    <a:pt x="686" y="361"/>
                  </a:lnTo>
                  <a:lnTo>
                    <a:pt x="677" y="355"/>
                  </a:lnTo>
                  <a:lnTo>
                    <a:pt x="668" y="348"/>
                  </a:lnTo>
                  <a:lnTo>
                    <a:pt x="664" y="345"/>
                  </a:lnTo>
                  <a:lnTo>
                    <a:pt x="659" y="341"/>
                  </a:lnTo>
                  <a:lnTo>
                    <a:pt x="655" y="339"/>
                  </a:lnTo>
                  <a:lnTo>
                    <a:pt x="649" y="338"/>
                  </a:lnTo>
                  <a:lnTo>
                    <a:pt x="647" y="337"/>
                  </a:lnTo>
                  <a:lnTo>
                    <a:pt x="645" y="338"/>
                  </a:lnTo>
                  <a:lnTo>
                    <a:pt x="645" y="338"/>
                  </a:lnTo>
                  <a:lnTo>
                    <a:pt x="645" y="339"/>
                  </a:lnTo>
                  <a:lnTo>
                    <a:pt x="645" y="340"/>
                  </a:lnTo>
                  <a:lnTo>
                    <a:pt x="645" y="341"/>
                  </a:lnTo>
                  <a:lnTo>
                    <a:pt x="644" y="341"/>
                  </a:lnTo>
                  <a:lnTo>
                    <a:pt x="642" y="343"/>
                  </a:lnTo>
                  <a:lnTo>
                    <a:pt x="642" y="344"/>
                  </a:lnTo>
                  <a:lnTo>
                    <a:pt x="641" y="345"/>
                  </a:lnTo>
                  <a:lnTo>
                    <a:pt x="639" y="346"/>
                  </a:lnTo>
                  <a:lnTo>
                    <a:pt x="636" y="347"/>
                  </a:lnTo>
                  <a:lnTo>
                    <a:pt x="630" y="348"/>
                  </a:lnTo>
                  <a:lnTo>
                    <a:pt x="627" y="348"/>
                  </a:lnTo>
                  <a:lnTo>
                    <a:pt x="624" y="349"/>
                  </a:lnTo>
                  <a:lnTo>
                    <a:pt x="623" y="350"/>
                  </a:lnTo>
                  <a:lnTo>
                    <a:pt x="623" y="351"/>
                  </a:lnTo>
                  <a:lnTo>
                    <a:pt x="622" y="352"/>
                  </a:lnTo>
                  <a:lnTo>
                    <a:pt x="623" y="355"/>
                  </a:lnTo>
                  <a:lnTo>
                    <a:pt x="623" y="359"/>
                  </a:lnTo>
                  <a:lnTo>
                    <a:pt x="620" y="359"/>
                  </a:lnTo>
                  <a:lnTo>
                    <a:pt x="618" y="362"/>
                  </a:lnTo>
                  <a:lnTo>
                    <a:pt x="616" y="363"/>
                  </a:lnTo>
                  <a:lnTo>
                    <a:pt x="614" y="365"/>
                  </a:lnTo>
                  <a:lnTo>
                    <a:pt x="611" y="370"/>
                  </a:lnTo>
                  <a:lnTo>
                    <a:pt x="610" y="375"/>
                  </a:lnTo>
                  <a:lnTo>
                    <a:pt x="608" y="382"/>
                  </a:lnTo>
                  <a:lnTo>
                    <a:pt x="607" y="387"/>
                  </a:lnTo>
                  <a:lnTo>
                    <a:pt x="605" y="392"/>
                  </a:lnTo>
                  <a:lnTo>
                    <a:pt x="602" y="397"/>
                  </a:lnTo>
                  <a:lnTo>
                    <a:pt x="596" y="400"/>
                  </a:lnTo>
                  <a:lnTo>
                    <a:pt x="591" y="402"/>
                  </a:lnTo>
                  <a:lnTo>
                    <a:pt x="586" y="402"/>
                  </a:lnTo>
                  <a:lnTo>
                    <a:pt x="579" y="402"/>
                  </a:lnTo>
                  <a:lnTo>
                    <a:pt x="574" y="402"/>
                  </a:lnTo>
                  <a:lnTo>
                    <a:pt x="568" y="401"/>
                  </a:lnTo>
                  <a:lnTo>
                    <a:pt x="561" y="402"/>
                  </a:lnTo>
                  <a:lnTo>
                    <a:pt x="556" y="403"/>
                  </a:lnTo>
                  <a:lnTo>
                    <a:pt x="554" y="393"/>
                  </a:lnTo>
                  <a:lnTo>
                    <a:pt x="553" y="383"/>
                  </a:lnTo>
                  <a:lnTo>
                    <a:pt x="553" y="377"/>
                  </a:lnTo>
                  <a:lnTo>
                    <a:pt x="552" y="373"/>
                  </a:lnTo>
                  <a:lnTo>
                    <a:pt x="551" y="367"/>
                  </a:lnTo>
                  <a:lnTo>
                    <a:pt x="549" y="362"/>
                  </a:lnTo>
                  <a:lnTo>
                    <a:pt x="558" y="358"/>
                  </a:lnTo>
                  <a:lnTo>
                    <a:pt x="569" y="356"/>
                  </a:lnTo>
                  <a:lnTo>
                    <a:pt x="575" y="356"/>
                  </a:lnTo>
                  <a:lnTo>
                    <a:pt x="582" y="356"/>
                  </a:lnTo>
                  <a:lnTo>
                    <a:pt x="589" y="355"/>
                  </a:lnTo>
                  <a:lnTo>
                    <a:pt x="594" y="354"/>
                  </a:lnTo>
                  <a:lnTo>
                    <a:pt x="595" y="353"/>
                  </a:lnTo>
                  <a:lnTo>
                    <a:pt x="595" y="351"/>
                  </a:lnTo>
                  <a:lnTo>
                    <a:pt x="596" y="350"/>
                  </a:lnTo>
                  <a:lnTo>
                    <a:pt x="595" y="348"/>
                  </a:lnTo>
                  <a:lnTo>
                    <a:pt x="594" y="344"/>
                  </a:lnTo>
                  <a:lnTo>
                    <a:pt x="591" y="339"/>
                  </a:lnTo>
                  <a:lnTo>
                    <a:pt x="586" y="333"/>
                  </a:lnTo>
                  <a:lnTo>
                    <a:pt x="581" y="329"/>
                  </a:lnTo>
                  <a:lnTo>
                    <a:pt x="574" y="327"/>
                  </a:lnTo>
                  <a:lnTo>
                    <a:pt x="567" y="325"/>
                  </a:lnTo>
                  <a:lnTo>
                    <a:pt x="568" y="325"/>
                  </a:lnTo>
                  <a:lnTo>
                    <a:pt x="569" y="323"/>
                  </a:lnTo>
                  <a:lnTo>
                    <a:pt x="569" y="321"/>
                  </a:lnTo>
                  <a:lnTo>
                    <a:pt x="567" y="321"/>
                  </a:lnTo>
                  <a:lnTo>
                    <a:pt x="575" y="319"/>
                  </a:lnTo>
                  <a:lnTo>
                    <a:pt x="582" y="317"/>
                  </a:lnTo>
                  <a:lnTo>
                    <a:pt x="582" y="313"/>
                  </a:lnTo>
                  <a:lnTo>
                    <a:pt x="579" y="310"/>
                  </a:lnTo>
                  <a:lnTo>
                    <a:pt x="584" y="309"/>
                  </a:lnTo>
                  <a:lnTo>
                    <a:pt x="590" y="308"/>
                  </a:lnTo>
                  <a:lnTo>
                    <a:pt x="593" y="306"/>
                  </a:lnTo>
                  <a:lnTo>
                    <a:pt x="595" y="304"/>
                  </a:lnTo>
                  <a:lnTo>
                    <a:pt x="595" y="301"/>
                  </a:lnTo>
                  <a:lnTo>
                    <a:pt x="595" y="297"/>
                  </a:lnTo>
                  <a:lnTo>
                    <a:pt x="602" y="295"/>
                  </a:lnTo>
                  <a:lnTo>
                    <a:pt x="607" y="293"/>
                  </a:lnTo>
                  <a:lnTo>
                    <a:pt x="607" y="290"/>
                  </a:lnTo>
                  <a:lnTo>
                    <a:pt x="607" y="286"/>
                  </a:lnTo>
                  <a:lnTo>
                    <a:pt x="607" y="283"/>
                  </a:lnTo>
                  <a:lnTo>
                    <a:pt x="609" y="281"/>
                  </a:lnTo>
                  <a:lnTo>
                    <a:pt x="611" y="280"/>
                  </a:lnTo>
                  <a:lnTo>
                    <a:pt x="614" y="280"/>
                  </a:lnTo>
                  <a:lnTo>
                    <a:pt x="618" y="279"/>
                  </a:lnTo>
                  <a:lnTo>
                    <a:pt x="621" y="280"/>
                  </a:lnTo>
                  <a:lnTo>
                    <a:pt x="622" y="274"/>
                  </a:lnTo>
                  <a:lnTo>
                    <a:pt x="622" y="269"/>
                  </a:lnTo>
                  <a:lnTo>
                    <a:pt x="616" y="261"/>
                  </a:lnTo>
                  <a:lnTo>
                    <a:pt x="611" y="252"/>
                  </a:lnTo>
                  <a:lnTo>
                    <a:pt x="613" y="251"/>
                  </a:lnTo>
                  <a:lnTo>
                    <a:pt x="617" y="251"/>
                  </a:lnTo>
                  <a:lnTo>
                    <a:pt x="613" y="248"/>
                  </a:lnTo>
                  <a:lnTo>
                    <a:pt x="611" y="247"/>
                  </a:lnTo>
                  <a:lnTo>
                    <a:pt x="614" y="245"/>
                  </a:lnTo>
                  <a:lnTo>
                    <a:pt x="617" y="241"/>
                  </a:lnTo>
                  <a:lnTo>
                    <a:pt x="618" y="243"/>
                  </a:lnTo>
                  <a:lnTo>
                    <a:pt x="618" y="244"/>
                  </a:lnTo>
                  <a:lnTo>
                    <a:pt x="618" y="246"/>
                  </a:lnTo>
                  <a:lnTo>
                    <a:pt x="617" y="247"/>
                  </a:lnTo>
                  <a:lnTo>
                    <a:pt x="617" y="247"/>
                  </a:lnTo>
                  <a:lnTo>
                    <a:pt x="617" y="247"/>
                  </a:lnTo>
                  <a:lnTo>
                    <a:pt x="621" y="249"/>
                  </a:lnTo>
                  <a:lnTo>
                    <a:pt x="623" y="252"/>
                  </a:lnTo>
                  <a:lnTo>
                    <a:pt x="623" y="258"/>
                  </a:lnTo>
                  <a:lnTo>
                    <a:pt x="624" y="262"/>
                  </a:lnTo>
                  <a:lnTo>
                    <a:pt x="626" y="264"/>
                  </a:lnTo>
                  <a:lnTo>
                    <a:pt x="628" y="267"/>
                  </a:lnTo>
                  <a:lnTo>
                    <a:pt x="629" y="268"/>
                  </a:lnTo>
                  <a:lnTo>
                    <a:pt x="630" y="269"/>
                  </a:lnTo>
                  <a:lnTo>
                    <a:pt x="632" y="269"/>
                  </a:lnTo>
                  <a:lnTo>
                    <a:pt x="635" y="269"/>
                  </a:lnTo>
                  <a:lnTo>
                    <a:pt x="644" y="263"/>
                  </a:lnTo>
                  <a:lnTo>
                    <a:pt x="660" y="257"/>
                  </a:lnTo>
                  <a:lnTo>
                    <a:pt x="659" y="257"/>
                  </a:lnTo>
                  <a:lnTo>
                    <a:pt x="660" y="257"/>
                  </a:lnTo>
                  <a:lnTo>
                    <a:pt x="660" y="257"/>
                  </a:lnTo>
                  <a:lnTo>
                    <a:pt x="660" y="256"/>
                  </a:lnTo>
                  <a:lnTo>
                    <a:pt x="660" y="257"/>
                  </a:lnTo>
                  <a:lnTo>
                    <a:pt x="660" y="257"/>
                  </a:lnTo>
                  <a:lnTo>
                    <a:pt x="662" y="257"/>
                  </a:lnTo>
                  <a:lnTo>
                    <a:pt x="664" y="257"/>
                  </a:lnTo>
                  <a:lnTo>
                    <a:pt x="663" y="252"/>
                  </a:lnTo>
                  <a:lnTo>
                    <a:pt x="663" y="247"/>
                  </a:lnTo>
                  <a:lnTo>
                    <a:pt x="664" y="248"/>
                  </a:lnTo>
                  <a:lnTo>
                    <a:pt x="664" y="249"/>
                  </a:lnTo>
                  <a:lnTo>
                    <a:pt x="664" y="248"/>
                  </a:lnTo>
                  <a:lnTo>
                    <a:pt x="665" y="247"/>
                  </a:lnTo>
                  <a:lnTo>
                    <a:pt x="661" y="239"/>
                  </a:lnTo>
                  <a:lnTo>
                    <a:pt x="659" y="232"/>
                  </a:lnTo>
                  <a:lnTo>
                    <a:pt x="662" y="233"/>
                  </a:lnTo>
                  <a:lnTo>
                    <a:pt x="665" y="233"/>
                  </a:lnTo>
                  <a:lnTo>
                    <a:pt x="666" y="232"/>
                  </a:lnTo>
                  <a:lnTo>
                    <a:pt x="666" y="230"/>
                  </a:lnTo>
                  <a:lnTo>
                    <a:pt x="665" y="228"/>
                  </a:lnTo>
                  <a:lnTo>
                    <a:pt x="663" y="226"/>
                  </a:lnTo>
                  <a:lnTo>
                    <a:pt x="660" y="221"/>
                  </a:lnTo>
                  <a:lnTo>
                    <a:pt x="658" y="219"/>
                  </a:lnTo>
                  <a:lnTo>
                    <a:pt x="661" y="214"/>
                  </a:lnTo>
                  <a:lnTo>
                    <a:pt x="664" y="211"/>
                  </a:lnTo>
                  <a:lnTo>
                    <a:pt x="666" y="211"/>
                  </a:lnTo>
                  <a:lnTo>
                    <a:pt x="668" y="211"/>
                  </a:lnTo>
                  <a:lnTo>
                    <a:pt x="668" y="209"/>
                  </a:lnTo>
                  <a:lnTo>
                    <a:pt x="668" y="207"/>
                  </a:lnTo>
                  <a:lnTo>
                    <a:pt x="671" y="206"/>
                  </a:lnTo>
                  <a:lnTo>
                    <a:pt x="673" y="205"/>
                  </a:lnTo>
                  <a:lnTo>
                    <a:pt x="666" y="204"/>
                  </a:lnTo>
                  <a:lnTo>
                    <a:pt x="662" y="202"/>
                  </a:lnTo>
                  <a:lnTo>
                    <a:pt x="661" y="202"/>
                  </a:lnTo>
                  <a:lnTo>
                    <a:pt x="660" y="202"/>
                  </a:lnTo>
                  <a:lnTo>
                    <a:pt x="659" y="204"/>
                  </a:lnTo>
                  <a:lnTo>
                    <a:pt x="658" y="206"/>
                  </a:lnTo>
                  <a:lnTo>
                    <a:pt x="656" y="210"/>
                  </a:lnTo>
                  <a:lnTo>
                    <a:pt x="655" y="212"/>
                  </a:lnTo>
                  <a:lnTo>
                    <a:pt x="653" y="212"/>
                  </a:lnTo>
                  <a:lnTo>
                    <a:pt x="649" y="210"/>
                  </a:lnTo>
                  <a:lnTo>
                    <a:pt x="650" y="211"/>
                  </a:lnTo>
                  <a:lnTo>
                    <a:pt x="649" y="211"/>
                  </a:lnTo>
                  <a:lnTo>
                    <a:pt x="650" y="212"/>
                  </a:lnTo>
                  <a:lnTo>
                    <a:pt x="649" y="213"/>
                  </a:lnTo>
                  <a:lnTo>
                    <a:pt x="648" y="212"/>
                  </a:lnTo>
                  <a:lnTo>
                    <a:pt x="648" y="211"/>
                  </a:lnTo>
                  <a:lnTo>
                    <a:pt x="648" y="211"/>
                  </a:lnTo>
                  <a:lnTo>
                    <a:pt x="649" y="210"/>
                  </a:lnTo>
                  <a:lnTo>
                    <a:pt x="648" y="209"/>
                  </a:lnTo>
                  <a:lnTo>
                    <a:pt x="646" y="208"/>
                  </a:lnTo>
                  <a:lnTo>
                    <a:pt x="645" y="207"/>
                  </a:lnTo>
                  <a:lnTo>
                    <a:pt x="644" y="207"/>
                  </a:lnTo>
                  <a:lnTo>
                    <a:pt x="645" y="208"/>
                  </a:lnTo>
                  <a:lnTo>
                    <a:pt x="646" y="209"/>
                  </a:lnTo>
                  <a:lnTo>
                    <a:pt x="643" y="209"/>
                  </a:lnTo>
                  <a:lnTo>
                    <a:pt x="640" y="206"/>
                  </a:lnTo>
                  <a:lnTo>
                    <a:pt x="637" y="202"/>
                  </a:lnTo>
                  <a:lnTo>
                    <a:pt x="635" y="196"/>
                  </a:lnTo>
                  <a:lnTo>
                    <a:pt x="632" y="191"/>
                  </a:lnTo>
                  <a:lnTo>
                    <a:pt x="630" y="186"/>
                  </a:lnTo>
                  <a:lnTo>
                    <a:pt x="630" y="181"/>
                  </a:lnTo>
                  <a:lnTo>
                    <a:pt x="630" y="179"/>
                  </a:lnTo>
                  <a:lnTo>
                    <a:pt x="627" y="177"/>
                  </a:lnTo>
                  <a:lnTo>
                    <a:pt x="624" y="176"/>
                  </a:lnTo>
                  <a:lnTo>
                    <a:pt x="621" y="176"/>
                  </a:lnTo>
                  <a:lnTo>
                    <a:pt x="618" y="175"/>
                  </a:lnTo>
                  <a:lnTo>
                    <a:pt x="620" y="180"/>
                  </a:lnTo>
                  <a:lnTo>
                    <a:pt x="622" y="191"/>
                  </a:lnTo>
                  <a:lnTo>
                    <a:pt x="624" y="201"/>
                  </a:lnTo>
                  <a:lnTo>
                    <a:pt x="623" y="206"/>
                  </a:lnTo>
                  <a:lnTo>
                    <a:pt x="629" y="211"/>
                  </a:lnTo>
                  <a:lnTo>
                    <a:pt x="637" y="219"/>
                  </a:lnTo>
                  <a:lnTo>
                    <a:pt x="640" y="222"/>
                  </a:lnTo>
                  <a:lnTo>
                    <a:pt x="641" y="225"/>
                  </a:lnTo>
                  <a:lnTo>
                    <a:pt x="640" y="226"/>
                  </a:lnTo>
                  <a:lnTo>
                    <a:pt x="639" y="227"/>
                  </a:lnTo>
                  <a:lnTo>
                    <a:pt x="638" y="228"/>
                  </a:lnTo>
                  <a:lnTo>
                    <a:pt x="635" y="229"/>
                  </a:lnTo>
                  <a:lnTo>
                    <a:pt x="640" y="238"/>
                  </a:lnTo>
                  <a:lnTo>
                    <a:pt x="644" y="242"/>
                  </a:lnTo>
                  <a:lnTo>
                    <a:pt x="641" y="248"/>
                  </a:lnTo>
                  <a:lnTo>
                    <a:pt x="636" y="256"/>
                  </a:lnTo>
                  <a:lnTo>
                    <a:pt x="626" y="245"/>
                  </a:lnTo>
                  <a:lnTo>
                    <a:pt x="614" y="233"/>
                  </a:lnTo>
                  <a:lnTo>
                    <a:pt x="610" y="238"/>
                  </a:lnTo>
                  <a:lnTo>
                    <a:pt x="605" y="243"/>
                  </a:lnTo>
                  <a:lnTo>
                    <a:pt x="606" y="243"/>
                  </a:lnTo>
                  <a:lnTo>
                    <a:pt x="606" y="244"/>
                  </a:lnTo>
                  <a:lnTo>
                    <a:pt x="605" y="244"/>
                  </a:lnTo>
                  <a:lnTo>
                    <a:pt x="604" y="244"/>
                  </a:lnTo>
                  <a:lnTo>
                    <a:pt x="602" y="243"/>
                  </a:lnTo>
                  <a:lnTo>
                    <a:pt x="600" y="241"/>
                  </a:lnTo>
                  <a:lnTo>
                    <a:pt x="594" y="237"/>
                  </a:lnTo>
                  <a:lnTo>
                    <a:pt x="594" y="234"/>
                  </a:lnTo>
                  <a:lnTo>
                    <a:pt x="592" y="236"/>
                  </a:lnTo>
                  <a:lnTo>
                    <a:pt x="592" y="237"/>
                  </a:lnTo>
                  <a:lnTo>
                    <a:pt x="589" y="230"/>
                  </a:lnTo>
                  <a:lnTo>
                    <a:pt x="585" y="225"/>
                  </a:lnTo>
                  <a:lnTo>
                    <a:pt x="585" y="225"/>
                  </a:lnTo>
                  <a:lnTo>
                    <a:pt x="584" y="225"/>
                  </a:lnTo>
                  <a:lnTo>
                    <a:pt x="584" y="225"/>
                  </a:lnTo>
                  <a:lnTo>
                    <a:pt x="585" y="225"/>
                  </a:lnTo>
                  <a:lnTo>
                    <a:pt x="586" y="224"/>
                  </a:lnTo>
                  <a:lnTo>
                    <a:pt x="588" y="224"/>
                  </a:lnTo>
                  <a:lnTo>
                    <a:pt x="586" y="222"/>
                  </a:lnTo>
                  <a:lnTo>
                    <a:pt x="584" y="219"/>
                  </a:lnTo>
                  <a:lnTo>
                    <a:pt x="583" y="218"/>
                  </a:lnTo>
                  <a:lnTo>
                    <a:pt x="583" y="216"/>
                  </a:lnTo>
                  <a:lnTo>
                    <a:pt x="584" y="215"/>
                  </a:lnTo>
                  <a:lnTo>
                    <a:pt x="586" y="214"/>
                  </a:lnTo>
                  <a:lnTo>
                    <a:pt x="586" y="213"/>
                  </a:lnTo>
                  <a:lnTo>
                    <a:pt x="586" y="212"/>
                  </a:lnTo>
                  <a:lnTo>
                    <a:pt x="586" y="212"/>
                  </a:lnTo>
                  <a:lnTo>
                    <a:pt x="586" y="212"/>
                  </a:lnTo>
                  <a:lnTo>
                    <a:pt x="586" y="212"/>
                  </a:lnTo>
                  <a:lnTo>
                    <a:pt x="586" y="212"/>
                  </a:lnTo>
                  <a:lnTo>
                    <a:pt x="588" y="209"/>
                  </a:lnTo>
                  <a:lnTo>
                    <a:pt x="590" y="206"/>
                  </a:lnTo>
                  <a:lnTo>
                    <a:pt x="589" y="204"/>
                  </a:lnTo>
                  <a:lnTo>
                    <a:pt x="589" y="203"/>
                  </a:lnTo>
                  <a:lnTo>
                    <a:pt x="591" y="203"/>
                  </a:lnTo>
                  <a:lnTo>
                    <a:pt x="594" y="203"/>
                  </a:lnTo>
                  <a:lnTo>
                    <a:pt x="594" y="202"/>
                  </a:lnTo>
                  <a:lnTo>
                    <a:pt x="595" y="201"/>
                  </a:lnTo>
                  <a:lnTo>
                    <a:pt x="594" y="197"/>
                  </a:lnTo>
                  <a:lnTo>
                    <a:pt x="593" y="195"/>
                  </a:lnTo>
                  <a:lnTo>
                    <a:pt x="595" y="191"/>
                  </a:lnTo>
                  <a:lnTo>
                    <a:pt x="598" y="184"/>
                  </a:lnTo>
                  <a:lnTo>
                    <a:pt x="596" y="184"/>
                  </a:lnTo>
                  <a:lnTo>
                    <a:pt x="596" y="184"/>
                  </a:lnTo>
                  <a:lnTo>
                    <a:pt x="596" y="184"/>
                  </a:lnTo>
                  <a:lnTo>
                    <a:pt x="598" y="184"/>
                  </a:lnTo>
                  <a:lnTo>
                    <a:pt x="598" y="183"/>
                  </a:lnTo>
                  <a:lnTo>
                    <a:pt x="598" y="183"/>
                  </a:lnTo>
                  <a:lnTo>
                    <a:pt x="592" y="168"/>
                  </a:lnTo>
                  <a:lnTo>
                    <a:pt x="588" y="154"/>
                  </a:lnTo>
                  <a:lnTo>
                    <a:pt x="590" y="154"/>
                  </a:lnTo>
                  <a:lnTo>
                    <a:pt x="591" y="155"/>
                  </a:lnTo>
                  <a:lnTo>
                    <a:pt x="590" y="153"/>
                  </a:lnTo>
                  <a:lnTo>
                    <a:pt x="589" y="153"/>
                  </a:lnTo>
                  <a:lnTo>
                    <a:pt x="590" y="152"/>
                  </a:lnTo>
                  <a:lnTo>
                    <a:pt x="592" y="152"/>
                  </a:lnTo>
                  <a:lnTo>
                    <a:pt x="591" y="152"/>
                  </a:lnTo>
                  <a:lnTo>
                    <a:pt x="594" y="151"/>
                  </a:lnTo>
                  <a:lnTo>
                    <a:pt x="594" y="150"/>
                  </a:lnTo>
                  <a:lnTo>
                    <a:pt x="595" y="150"/>
                  </a:lnTo>
                  <a:lnTo>
                    <a:pt x="594" y="148"/>
                  </a:lnTo>
                  <a:lnTo>
                    <a:pt x="593" y="147"/>
                  </a:lnTo>
                  <a:lnTo>
                    <a:pt x="594" y="145"/>
                  </a:lnTo>
                  <a:lnTo>
                    <a:pt x="595" y="145"/>
                  </a:lnTo>
                  <a:lnTo>
                    <a:pt x="599" y="147"/>
                  </a:lnTo>
                  <a:lnTo>
                    <a:pt x="603" y="149"/>
                  </a:lnTo>
                  <a:lnTo>
                    <a:pt x="601" y="144"/>
                  </a:lnTo>
                  <a:lnTo>
                    <a:pt x="600" y="140"/>
                  </a:lnTo>
                  <a:lnTo>
                    <a:pt x="600" y="139"/>
                  </a:lnTo>
                  <a:lnTo>
                    <a:pt x="601" y="138"/>
                  </a:lnTo>
                  <a:lnTo>
                    <a:pt x="602" y="138"/>
                  </a:lnTo>
                  <a:lnTo>
                    <a:pt x="603" y="137"/>
                  </a:lnTo>
                  <a:lnTo>
                    <a:pt x="607" y="138"/>
                  </a:lnTo>
                  <a:lnTo>
                    <a:pt x="612" y="139"/>
                  </a:lnTo>
                  <a:lnTo>
                    <a:pt x="623" y="142"/>
                  </a:lnTo>
                  <a:lnTo>
                    <a:pt x="628" y="144"/>
                  </a:lnTo>
                  <a:lnTo>
                    <a:pt x="634" y="145"/>
                  </a:lnTo>
                  <a:lnTo>
                    <a:pt x="644" y="149"/>
                  </a:lnTo>
                  <a:lnTo>
                    <a:pt x="649" y="151"/>
                  </a:lnTo>
                  <a:lnTo>
                    <a:pt x="654" y="153"/>
                  </a:lnTo>
                  <a:lnTo>
                    <a:pt x="655" y="154"/>
                  </a:lnTo>
                  <a:lnTo>
                    <a:pt x="656" y="155"/>
                  </a:lnTo>
                  <a:lnTo>
                    <a:pt x="656" y="156"/>
                  </a:lnTo>
                  <a:lnTo>
                    <a:pt x="655" y="156"/>
                  </a:lnTo>
                  <a:lnTo>
                    <a:pt x="655" y="157"/>
                  </a:lnTo>
                  <a:lnTo>
                    <a:pt x="656" y="158"/>
                  </a:lnTo>
                  <a:lnTo>
                    <a:pt x="650" y="159"/>
                  </a:lnTo>
                  <a:lnTo>
                    <a:pt x="644" y="159"/>
                  </a:lnTo>
                  <a:lnTo>
                    <a:pt x="638" y="159"/>
                  </a:lnTo>
                  <a:lnTo>
                    <a:pt x="634" y="158"/>
                  </a:lnTo>
                  <a:lnTo>
                    <a:pt x="640" y="163"/>
                  </a:lnTo>
                  <a:lnTo>
                    <a:pt x="650" y="169"/>
                  </a:lnTo>
                  <a:lnTo>
                    <a:pt x="657" y="172"/>
                  </a:lnTo>
                  <a:lnTo>
                    <a:pt x="662" y="173"/>
                  </a:lnTo>
                  <a:lnTo>
                    <a:pt x="666" y="174"/>
                  </a:lnTo>
                  <a:lnTo>
                    <a:pt x="670" y="173"/>
                  </a:lnTo>
                  <a:lnTo>
                    <a:pt x="668" y="170"/>
                  </a:lnTo>
                  <a:lnTo>
                    <a:pt x="666" y="167"/>
                  </a:lnTo>
                  <a:lnTo>
                    <a:pt x="662" y="165"/>
                  </a:lnTo>
                  <a:lnTo>
                    <a:pt x="658" y="163"/>
                  </a:lnTo>
                  <a:lnTo>
                    <a:pt x="660" y="166"/>
                  </a:lnTo>
                  <a:lnTo>
                    <a:pt x="663" y="166"/>
                  </a:lnTo>
                  <a:lnTo>
                    <a:pt x="665" y="166"/>
                  </a:lnTo>
                  <a:lnTo>
                    <a:pt x="668" y="165"/>
                  </a:lnTo>
                  <a:lnTo>
                    <a:pt x="662" y="159"/>
                  </a:lnTo>
                  <a:lnTo>
                    <a:pt x="658" y="153"/>
                  </a:lnTo>
                  <a:lnTo>
                    <a:pt x="659" y="153"/>
                  </a:lnTo>
                  <a:lnTo>
                    <a:pt x="660" y="154"/>
                  </a:lnTo>
                  <a:lnTo>
                    <a:pt x="659" y="154"/>
                  </a:lnTo>
                  <a:lnTo>
                    <a:pt x="659" y="153"/>
                  </a:lnTo>
                  <a:lnTo>
                    <a:pt x="661" y="154"/>
                  </a:lnTo>
                  <a:lnTo>
                    <a:pt x="664" y="154"/>
                  </a:lnTo>
                  <a:lnTo>
                    <a:pt x="654" y="147"/>
                  </a:lnTo>
                  <a:lnTo>
                    <a:pt x="643" y="138"/>
                  </a:lnTo>
                  <a:lnTo>
                    <a:pt x="646" y="137"/>
                  </a:lnTo>
                  <a:lnTo>
                    <a:pt x="649" y="138"/>
                  </a:lnTo>
                  <a:lnTo>
                    <a:pt x="653" y="140"/>
                  </a:lnTo>
                  <a:lnTo>
                    <a:pt x="656" y="142"/>
                  </a:lnTo>
                  <a:lnTo>
                    <a:pt x="659" y="145"/>
                  </a:lnTo>
                  <a:lnTo>
                    <a:pt x="661" y="148"/>
                  </a:lnTo>
                  <a:lnTo>
                    <a:pt x="663" y="150"/>
                  </a:lnTo>
                  <a:lnTo>
                    <a:pt x="665" y="149"/>
                  </a:lnTo>
                  <a:lnTo>
                    <a:pt x="664" y="143"/>
                  </a:lnTo>
                  <a:lnTo>
                    <a:pt x="662" y="137"/>
                  </a:lnTo>
                  <a:lnTo>
                    <a:pt x="659" y="133"/>
                  </a:lnTo>
                  <a:lnTo>
                    <a:pt x="656" y="129"/>
                  </a:lnTo>
                  <a:lnTo>
                    <a:pt x="658" y="130"/>
                  </a:lnTo>
                  <a:lnTo>
                    <a:pt x="660" y="131"/>
                  </a:lnTo>
                  <a:lnTo>
                    <a:pt x="661" y="131"/>
                  </a:lnTo>
                  <a:lnTo>
                    <a:pt x="664" y="131"/>
                  </a:lnTo>
                  <a:lnTo>
                    <a:pt x="661" y="125"/>
                  </a:lnTo>
                  <a:lnTo>
                    <a:pt x="661" y="123"/>
                  </a:lnTo>
                  <a:lnTo>
                    <a:pt x="664" y="123"/>
                  </a:lnTo>
                  <a:lnTo>
                    <a:pt x="668" y="125"/>
                  </a:lnTo>
                  <a:lnTo>
                    <a:pt x="659" y="123"/>
                  </a:lnTo>
                  <a:lnTo>
                    <a:pt x="655" y="120"/>
                  </a:lnTo>
                  <a:lnTo>
                    <a:pt x="654" y="119"/>
                  </a:lnTo>
                  <a:lnTo>
                    <a:pt x="654" y="118"/>
                  </a:lnTo>
                  <a:lnTo>
                    <a:pt x="654" y="117"/>
                  </a:lnTo>
                  <a:lnTo>
                    <a:pt x="655" y="116"/>
                  </a:lnTo>
                  <a:lnTo>
                    <a:pt x="659" y="115"/>
                  </a:lnTo>
                  <a:lnTo>
                    <a:pt x="664" y="114"/>
                  </a:lnTo>
                  <a:lnTo>
                    <a:pt x="668" y="115"/>
                  </a:lnTo>
                  <a:lnTo>
                    <a:pt x="674" y="116"/>
                  </a:lnTo>
                  <a:lnTo>
                    <a:pt x="666" y="113"/>
                  </a:lnTo>
                  <a:lnTo>
                    <a:pt x="652" y="106"/>
                  </a:lnTo>
                  <a:lnTo>
                    <a:pt x="643" y="102"/>
                  </a:lnTo>
                  <a:lnTo>
                    <a:pt x="636" y="98"/>
                  </a:lnTo>
                  <a:lnTo>
                    <a:pt x="630" y="95"/>
                  </a:lnTo>
                  <a:lnTo>
                    <a:pt x="628" y="91"/>
                  </a:lnTo>
                  <a:lnTo>
                    <a:pt x="642" y="92"/>
                  </a:lnTo>
                  <a:lnTo>
                    <a:pt x="646" y="94"/>
                  </a:lnTo>
                  <a:lnTo>
                    <a:pt x="648" y="95"/>
                  </a:lnTo>
                  <a:lnTo>
                    <a:pt x="650" y="95"/>
                  </a:lnTo>
                  <a:lnTo>
                    <a:pt x="649" y="94"/>
                  </a:lnTo>
                  <a:lnTo>
                    <a:pt x="650" y="94"/>
                  </a:lnTo>
                  <a:lnTo>
                    <a:pt x="643" y="90"/>
                  </a:lnTo>
                  <a:lnTo>
                    <a:pt x="637" y="86"/>
                  </a:lnTo>
                  <a:lnTo>
                    <a:pt x="641" y="85"/>
                  </a:lnTo>
                  <a:lnTo>
                    <a:pt x="647" y="85"/>
                  </a:lnTo>
                  <a:lnTo>
                    <a:pt x="653" y="88"/>
                  </a:lnTo>
                  <a:lnTo>
                    <a:pt x="659" y="92"/>
                  </a:lnTo>
                  <a:lnTo>
                    <a:pt x="657" y="91"/>
                  </a:lnTo>
                  <a:lnTo>
                    <a:pt x="656" y="90"/>
                  </a:lnTo>
                  <a:lnTo>
                    <a:pt x="658" y="91"/>
                  </a:lnTo>
                  <a:lnTo>
                    <a:pt x="660" y="91"/>
                  </a:lnTo>
                  <a:lnTo>
                    <a:pt x="661" y="90"/>
                  </a:lnTo>
                  <a:lnTo>
                    <a:pt x="662" y="90"/>
                  </a:lnTo>
                  <a:lnTo>
                    <a:pt x="653" y="87"/>
                  </a:lnTo>
                  <a:lnTo>
                    <a:pt x="641" y="85"/>
                  </a:lnTo>
                  <a:lnTo>
                    <a:pt x="636" y="84"/>
                  </a:lnTo>
                  <a:lnTo>
                    <a:pt x="629" y="82"/>
                  </a:lnTo>
                  <a:lnTo>
                    <a:pt x="624" y="79"/>
                  </a:lnTo>
                  <a:lnTo>
                    <a:pt x="619" y="76"/>
                  </a:lnTo>
                  <a:lnTo>
                    <a:pt x="619" y="76"/>
                  </a:lnTo>
                  <a:lnTo>
                    <a:pt x="621" y="76"/>
                  </a:lnTo>
                  <a:lnTo>
                    <a:pt x="612" y="72"/>
                  </a:lnTo>
                  <a:lnTo>
                    <a:pt x="594" y="66"/>
                  </a:lnTo>
                  <a:lnTo>
                    <a:pt x="577" y="60"/>
                  </a:lnTo>
                  <a:lnTo>
                    <a:pt x="569" y="55"/>
                  </a:lnTo>
                  <a:lnTo>
                    <a:pt x="572" y="55"/>
                  </a:lnTo>
                  <a:lnTo>
                    <a:pt x="579" y="55"/>
                  </a:lnTo>
                  <a:lnTo>
                    <a:pt x="574" y="52"/>
                  </a:lnTo>
                  <a:lnTo>
                    <a:pt x="570" y="52"/>
                  </a:lnTo>
                  <a:lnTo>
                    <a:pt x="574" y="51"/>
                  </a:lnTo>
                  <a:lnTo>
                    <a:pt x="582" y="52"/>
                  </a:lnTo>
                  <a:lnTo>
                    <a:pt x="591" y="54"/>
                  </a:lnTo>
                  <a:lnTo>
                    <a:pt x="601" y="56"/>
                  </a:lnTo>
                  <a:lnTo>
                    <a:pt x="616" y="62"/>
                  </a:lnTo>
                  <a:lnTo>
                    <a:pt x="618" y="63"/>
                  </a:lnTo>
                  <a:lnTo>
                    <a:pt x="607" y="59"/>
                  </a:lnTo>
                  <a:lnTo>
                    <a:pt x="598" y="55"/>
                  </a:lnTo>
                  <a:lnTo>
                    <a:pt x="599" y="55"/>
                  </a:lnTo>
                  <a:lnTo>
                    <a:pt x="599" y="56"/>
                  </a:lnTo>
                  <a:lnTo>
                    <a:pt x="596" y="55"/>
                  </a:lnTo>
                  <a:lnTo>
                    <a:pt x="594" y="54"/>
                  </a:lnTo>
                  <a:lnTo>
                    <a:pt x="595" y="54"/>
                  </a:lnTo>
                  <a:lnTo>
                    <a:pt x="595" y="54"/>
                  </a:lnTo>
                  <a:lnTo>
                    <a:pt x="592" y="52"/>
                  </a:lnTo>
                  <a:lnTo>
                    <a:pt x="588" y="51"/>
                  </a:lnTo>
                  <a:lnTo>
                    <a:pt x="601" y="52"/>
                  </a:lnTo>
                  <a:lnTo>
                    <a:pt x="601" y="52"/>
                  </a:lnTo>
                  <a:lnTo>
                    <a:pt x="594" y="51"/>
                  </a:lnTo>
                  <a:lnTo>
                    <a:pt x="591" y="51"/>
                  </a:lnTo>
                  <a:lnTo>
                    <a:pt x="591" y="51"/>
                  </a:lnTo>
                  <a:lnTo>
                    <a:pt x="591" y="51"/>
                  </a:lnTo>
                  <a:lnTo>
                    <a:pt x="591" y="51"/>
                  </a:lnTo>
                  <a:lnTo>
                    <a:pt x="591" y="51"/>
                  </a:lnTo>
                  <a:lnTo>
                    <a:pt x="591" y="50"/>
                  </a:lnTo>
                  <a:lnTo>
                    <a:pt x="591" y="50"/>
                  </a:lnTo>
                  <a:lnTo>
                    <a:pt x="588" y="49"/>
                  </a:lnTo>
                  <a:lnTo>
                    <a:pt x="584" y="47"/>
                  </a:lnTo>
                  <a:lnTo>
                    <a:pt x="585" y="47"/>
                  </a:lnTo>
                  <a:lnTo>
                    <a:pt x="586" y="47"/>
                  </a:lnTo>
                  <a:lnTo>
                    <a:pt x="584" y="46"/>
                  </a:lnTo>
                  <a:lnTo>
                    <a:pt x="581" y="45"/>
                  </a:lnTo>
                  <a:lnTo>
                    <a:pt x="584" y="46"/>
                  </a:lnTo>
                  <a:lnTo>
                    <a:pt x="583" y="46"/>
                  </a:lnTo>
                  <a:lnTo>
                    <a:pt x="583" y="46"/>
                  </a:lnTo>
                  <a:lnTo>
                    <a:pt x="583" y="46"/>
                  </a:lnTo>
                  <a:lnTo>
                    <a:pt x="583" y="46"/>
                  </a:lnTo>
                  <a:lnTo>
                    <a:pt x="583" y="46"/>
                  </a:lnTo>
                  <a:lnTo>
                    <a:pt x="573" y="43"/>
                  </a:lnTo>
                  <a:lnTo>
                    <a:pt x="566" y="41"/>
                  </a:lnTo>
                  <a:lnTo>
                    <a:pt x="556" y="40"/>
                  </a:lnTo>
                  <a:lnTo>
                    <a:pt x="541" y="36"/>
                  </a:lnTo>
                  <a:lnTo>
                    <a:pt x="541" y="36"/>
                  </a:lnTo>
                  <a:lnTo>
                    <a:pt x="542" y="36"/>
                  </a:lnTo>
                  <a:lnTo>
                    <a:pt x="540" y="36"/>
                  </a:lnTo>
                  <a:lnTo>
                    <a:pt x="539" y="36"/>
                  </a:lnTo>
                  <a:lnTo>
                    <a:pt x="540" y="36"/>
                  </a:lnTo>
                  <a:lnTo>
                    <a:pt x="542" y="36"/>
                  </a:lnTo>
                  <a:lnTo>
                    <a:pt x="559" y="40"/>
                  </a:lnTo>
                  <a:lnTo>
                    <a:pt x="576" y="43"/>
                  </a:lnTo>
                  <a:lnTo>
                    <a:pt x="592" y="47"/>
                  </a:lnTo>
                  <a:lnTo>
                    <a:pt x="609" y="52"/>
                  </a:lnTo>
                  <a:lnTo>
                    <a:pt x="625" y="58"/>
                  </a:lnTo>
                  <a:lnTo>
                    <a:pt x="641" y="63"/>
                  </a:lnTo>
                  <a:lnTo>
                    <a:pt x="657" y="70"/>
                  </a:lnTo>
                  <a:lnTo>
                    <a:pt x="673" y="77"/>
                  </a:lnTo>
                  <a:lnTo>
                    <a:pt x="688" y="85"/>
                  </a:lnTo>
                  <a:lnTo>
                    <a:pt x="702" y="94"/>
                  </a:lnTo>
                  <a:lnTo>
                    <a:pt x="717" y="102"/>
                  </a:lnTo>
                  <a:lnTo>
                    <a:pt x="731" y="112"/>
                  </a:lnTo>
                  <a:lnTo>
                    <a:pt x="745" y="121"/>
                  </a:lnTo>
                  <a:lnTo>
                    <a:pt x="758" y="132"/>
                  </a:lnTo>
                  <a:lnTo>
                    <a:pt x="771" y="143"/>
                  </a:lnTo>
                  <a:lnTo>
                    <a:pt x="784" y="154"/>
                  </a:lnTo>
                  <a:lnTo>
                    <a:pt x="784" y="154"/>
                  </a:lnTo>
                  <a:lnTo>
                    <a:pt x="784" y="154"/>
                  </a:lnTo>
                  <a:lnTo>
                    <a:pt x="787" y="156"/>
                  </a:lnTo>
                  <a:lnTo>
                    <a:pt x="785" y="155"/>
                  </a:lnTo>
                  <a:lnTo>
                    <a:pt x="797" y="167"/>
                  </a:lnTo>
                  <a:lnTo>
                    <a:pt x="808" y="178"/>
                  </a:lnTo>
                  <a:lnTo>
                    <a:pt x="819" y="190"/>
                  </a:lnTo>
                  <a:lnTo>
                    <a:pt x="830" y="204"/>
                  </a:lnTo>
                  <a:lnTo>
                    <a:pt x="841" y="218"/>
                  </a:lnTo>
                  <a:lnTo>
                    <a:pt x="851" y="231"/>
                  </a:lnTo>
                  <a:lnTo>
                    <a:pt x="861" y="246"/>
                  </a:lnTo>
                  <a:lnTo>
                    <a:pt x="871" y="262"/>
                  </a:lnTo>
                  <a:lnTo>
                    <a:pt x="879" y="277"/>
                  </a:lnTo>
                  <a:lnTo>
                    <a:pt x="888" y="293"/>
                  </a:lnTo>
                  <a:lnTo>
                    <a:pt x="895" y="309"/>
                  </a:lnTo>
                  <a:lnTo>
                    <a:pt x="902" y="326"/>
                  </a:lnTo>
                  <a:lnTo>
                    <a:pt x="908" y="343"/>
                  </a:lnTo>
                  <a:lnTo>
                    <a:pt x="914" y="358"/>
                  </a:lnTo>
                  <a:lnTo>
                    <a:pt x="918" y="375"/>
                  </a:lnTo>
                  <a:lnTo>
                    <a:pt x="922" y="392"/>
                  </a:lnTo>
                  <a:lnTo>
                    <a:pt x="925" y="409"/>
                  </a:lnTo>
                  <a:lnTo>
                    <a:pt x="927" y="426"/>
                  </a:lnTo>
                  <a:lnTo>
                    <a:pt x="926" y="417"/>
                  </a:lnTo>
                  <a:lnTo>
                    <a:pt x="924" y="407"/>
                  </a:lnTo>
                  <a:lnTo>
                    <a:pt x="922" y="398"/>
                  </a:lnTo>
                  <a:lnTo>
                    <a:pt x="918" y="389"/>
                  </a:lnTo>
                  <a:lnTo>
                    <a:pt x="911" y="371"/>
                  </a:lnTo>
                  <a:lnTo>
                    <a:pt x="904" y="352"/>
                  </a:lnTo>
                  <a:lnTo>
                    <a:pt x="906" y="359"/>
                  </a:lnTo>
                  <a:lnTo>
                    <a:pt x="907" y="368"/>
                  </a:lnTo>
                  <a:lnTo>
                    <a:pt x="902" y="359"/>
                  </a:lnTo>
                  <a:lnTo>
                    <a:pt x="900" y="350"/>
                  </a:lnTo>
                  <a:lnTo>
                    <a:pt x="901" y="352"/>
                  </a:lnTo>
                  <a:lnTo>
                    <a:pt x="901" y="354"/>
                  </a:lnTo>
                  <a:lnTo>
                    <a:pt x="901" y="353"/>
                  </a:lnTo>
                  <a:lnTo>
                    <a:pt x="900" y="35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58558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A36E5A-5668-41FE-BFE6-D6091551F953}"/>
              </a:ext>
            </a:extLst>
          </p:cNvPr>
          <p:cNvSpPr>
            <a:spLocks noGrp="1"/>
          </p:cNvSpPr>
          <p:nvPr>
            <p:ph type="ctrTitle"/>
          </p:nvPr>
        </p:nvSpPr>
        <p:spPr>
          <a:xfrm>
            <a:off x="1274841" y="1717734"/>
            <a:ext cx="5765982" cy="2903488"/>
          </a:xfrm>
        </p:spPr>
        <p:txBody>
          <a:bodyPr/>
          <a:lstStyle/>
          <a:p>
            <a:r>
              <a:rPr lang="en-GB" sz="6600" dirty="0"/>
              <a:t>02</a:t>
            </a:r>
            <a:br>
              <a:rPr lang="en-GB" sz="6600" dirty="0"/>
            </a:br>
            <a:br>
              <a:rPr lang="en-GB" sz="6600" dirty="0"/>
            </a:br>
            <a:r>
              <a:rPr lang="en-GB" sz="6600" dirty="0"/>
              <a:t>Introduction</a:t>
            </a:r>
            <a:endParaRPr lang="en-GB" dirty="0"/>
          </a:p>
        </p:txBody>
      </p:sp>
    </p:spTree>
    <p:extLst>
      <p:ext uri="{BB962C8B-B14F-4D97-AF65-F5344CB8AC3E}">
        <p14:creationId xmlns:p14="http://schemas.microsoft.com/office/powerpoint/2010/main" val="1862134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D69DFFF9-EE22-C412-6EFF-161C58DD3ED9}"/>
              </a:ext>
            </a:extLst>
          </p:cNvPr>
          <p:cNvSpPr/>
          <p:nvPr/>
        </p:nvSpPr>
        <p:spPr>
          <a:xfrm>
            <a:off x="6109862" y="952225"/>
            <a:ext cx="5068060" cy="4950303"/>
          </a:xfrm>
          <a:prstGeom prst="rect">
            <a:avLst/>
          </a:prstGeom>
          <a:solidFill>
            <a:schemeClr val="bg1"/>
          </a:solidFill>
          <a:ln>
            <a:solidFill>
              <a:srgbClr val="666666"/>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300" dirty="0" err="1">
              <a:solidFill>
                <a:schemeClr val="bg1"/>
              </a:solidFill>
            </a:endParaRPr>
          </a:p>
        </p:txBody>
      </p:sp>
      <p:sp>
        <p:nvSpPr>
          <p:cNvPr id="53" name="Rectangle 52">
            <a:extLst>
              <a:ext uri="{FF2B5EF4-FFF2-40B4-BE49-F238E27FC236}">
                <a16:creationId xmlns:a16="http://schemas.microsoft.com/office/drawing/2014/main" id="{7186D5F9-36DB-A1F0-031A-11D392C0456B}"/>
              </a:ext>
            </a:extLst>
          </p:cNvPr>
          <p:cNvSpPr/>
          <p:nvPr/>
        </p:nvSpPr>
        <p:spPr>
          <a:xfrm>
            <a:off x="1026942" y="952226"/>
            <a:ext cx="5068060" cy="4950302"/>
          </a:xfrm>
          <a:prstGeom prst="rect">
            <a:avLst/>
          </a:prstGeom>
          <a:solidFill>
            <a:schemeClr val="bg1"/>
          </a:solidFill>
          <a:ln>
            <a:solidFill>
              <a:srgbClr val="666666"/>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300" dirty="0" err="1">
              <a:solidFill>
                <a:schemeClr val="bg1"/>
              </a:solidFill>
            </a:endParaRPr>
          </a:p>
        </p:txBody>
      </p:sp>
      <p:sp>
        <p:nvSpPr>
          <p:cNvPr id="2" name="Text Placeholder 1">
            <a:extLst>
              <a:ext uri="{FF2B5EF4-FFF2-40B4-BE49-F238E27FC236}">
                <a16:creationId xmlns:a16="http://schemas.microsoft.com/office/drawing/2014/main" id="{5A050926-8BF9-7C46-4219-2A850E444CCC}"/>
              </a:ext>
            </a:extLst>
          </p:cNvPr>
          <p:cNvSpPr>
            <a:spLocks noGrp="1"/>
          </p:cNvSpPr>
          <p:nvPr>
            <p:ph type="body" sz="quarter" idx="10"/>
          </p:nvPr>
        </p:nvSpPr>
        <p:spPr>
          <a:xfrm>
            <a:off x="1046270" y="1014351"/>
            <a:ext cx="5048732" cy="4728852"/>
          </a:xfrm>
        </p:spPr>
        <p:txBody>
          <a:bodyPr/>
          <a:lstStyle/>
          <a:p>
            <a:r>
              <a:rPr lang="en-US" sz="1300" b="0" dirty="0"/>
              <a:t>This topic presents the account discovery capability which scans your domain machines to discover privileged accounts and their dependencies in your organization. Discovered accounts are displayed for analysis in the Privilege Cloud Portal or by running dedicated REST APIs. We decide which accounts should be securely managed by Privilege Cloud and add them to the system - this process is called onboarding.</a:t>
            </a:r>
          </a:p>
          <a:p>
            <a:endParaRPr lang="en-US" sz="1300" b="0" dirty="0"/>
          </a:p>
          <a:p>
            <a:r>
              <a:rPr lang="en-US" sz="1300" b="0" dirty="0"/>
              <a:t>The ability to effectively find, manage and on-board accounts is not only a best practice but also a critical requirement. This proposal document outlines a comprehensive approach to account discovery and on-boarding using CyberArk's advanced solutions, ushering in a new era of proactive security and streamlined operations.</a:t>
            </a:r>
          </a:p>
          <a:p>
            <a:r>
              <a:rPr lang="en-US" sz="1300" dirty="0"/>
              <a:t>Account Discovery discovers the following types of Operating System:</a:t>
            </a:r>
          </a:p>
          <a:p>
            <a:endParaRPr lang="en-US" sz="1300" b="0" dirty="0"/>
          </a:p>
          <a:p>
            <a:pPr marL="285750" indent="-285750">
              <a:buFont typeface="Arial" panose="020B0604020202020204" pitchFamily="34" charset="0"/>
              <a:buChar char="•"/>
            </a:pPr>
            <a:r>
              <a:rPr lang="en-US" sz="1300" dirty="0"/>
              <a:t>Windows domain and local accounts</a:t>
            </a:r>
          </a:p>
          <a:p>
            <a:pPr marL="285750" indent="-285750">
              <a:buFont typeface="Arial" panose="020B0604020202020204" pitchFamily="34" charset="0"/>
              <a:buChar char="•"/>
            </a:pPr>
            <a:endParaRPr lang="en-US" sz="1300" dirty="0"/>
          </a:p>
          <a:p>
            <a:pPr marL="285750" indent="-285750">
              <a:buFont typeface="Arial" panose="020B0604020202020204" pitchFamily="34" charset="0"/>
              <a:buChar char="•"/>
            </a:pPr>
            <a:r>
              <a:rPr lang="en-US" sz="1300" dirty="0"/>
              <a:t>Unix local accounts and SSH Keys</a:t>
            </a:r>
          </a:p>
          <a:p>
            <a:pPr marL="285750" indent="-285750">
              <a:buFont typeface="Arial" panose="020B0604020202020204" pitchFamily="34" charset="0"/>
              <a:buChar char="•"/>
            </a:pPr>
            <a:endParaRPr lang="en-US" sz="1300" dirty="0"/>
          </a:p>
          <a:p>
            <a:pPr marL="285750" indent="-285750">
              <a:buFont typeface="Arial" panose="020B0604020202020204" pitchFamily="34" charset="0"/>
              <a:buChar char="•"/>
            </a:pPr>
            <a:r>
              <a:rPr lang="en-US" sz="1300" dirty="0"/>
              <a:t>MacOS accounts from within the Administrators/root groups</a:t>
            </a:r>
          </a:p>
        </p:txBody>
      </p:sp>
      <p:sp>
        <p:nvSpPr>
          <p:cNvPr id="3" name="Title 2">
            <a:extLst>
              <a:ext uri="{FF2B5EF4-FFF2-40B4-BE49-F238E27FC236}">
                <a16:creationId xmlns:a16="http://schemas.microsoft.com/office/drawing/2014/main" id="{AACABD3B-0F6B-60FD-A65D-EF9C8975BF24}"/>
              </a:ext>
            </a:extLst>
          </p:cNvPr>
          <p:cNvSpPr>
            <a:spLocks noGrp="1"/>
          </p:cNvSpPr>
          <p:nvPr>
            <p:ph type="title"/>
          </p:nvPr>
        </p:nvSpPr>
        <p:spPr>
          <a:xfrm>
            <a:off x="1018768" y="498880"/>
            <a:ext cx="10204450" cy="533400"/>
          </a:xfrm>
        </p:spPr>
        <p:txBody>
          <a:bodyPr/>
          <a:lstStyle/>
          <a:p>
            <a:r>
              <a:rPr lang="en-US" sz="4000" dirty="0"/>
              <a:t>Introduction</a:t>
            </a:r>
          </a:p>
        </p:txBody>
      </p:sp>
      <p:sp>
        <p:nvSpPr>
          <p:cNvPr id="30" name="TextBox 29">
            <a:extLst>
              <a:ext uri="{FF2B5EF4-FFF2-40B4-BE49-F238E27FC236}">
                <a16:creationId xmlns:a16="http://schemas.microsoft.com/office/drawing/2014/main" id="{208108FD-1025-EBDE-1161-88D5AD0D247C}"/>
              </a:ext>
            </a:extLst>
          </p:cNvPr>
          <p:cNvSpPr txBox="1"/>
          <p:nvPr/>
        </p:nvSpPr>
        <p:spPr>
          <a:xfrm>
            <a:off x="6096000" y="955472"/>
            <a:ext cx="5763076" cy="492443"/>
          </a:xfrm>
          <a:prstGeom prst="rect">
            <a:avLst/>
          </a:prstGeom>
          <a:noFill/>
        </p:spPr>
        <p:txBody>
          <a:bodyPr wrap="square">
            <a:spAutoFit/>
          </a:bodyPr>
          <a:lstStyle/>
          <a:p>
            <a:r>
              <a:rPr lang="en-US" sz="1300" b="1" dirty="0">
                <a:solidFill>
                  <a:schemeClr val="tx2"/>
                </a:solidFill>
              </a:rPr>
              <a:t>The steps involved in the discovery and onboarding workflow </a:t>
            </a:r>
          </a:p>
          <a:p>
            <a:r>
              <a:rPr lang="en-US" sz="1300" b="1" dirty="0">
                <a:solidFill>
                  <a:schemeClr val="tx2"/>
                </a:solidFill>
              </a:rPr>
              <a:t>for account in CyberArk PAM</a:t>
            </a:r>
          </a:p>
        </p:txBody>
      </p:sp>
      <p:grpSp>
        <p:nvGrpSpPr>
          <p:cNvPr id="52" name="Group 51">
            <a:extLst>
              <a:ext uri="{FF2B5EF4-FFF2-40B4-BE49-F238E27FC236}">
                <a16:creationId xmlns:a16="http://schemas.microsoft.com/office/drawing/2014/main" id="{B1F0539D-621B-A83F-DCF3-4BCAA37C27C3}"/>
              </a:ext>
            </a:extLst>
          </p:cNvPr>
          <p:cNvGrpSpPr/>
          <p:nvPr/>
        </p:nvGrpSpPr>
        <p:grpSpPr>
          <a:xfrm>
            <a:off x="6654626" y="1829722"/>
            <a:ext cx="1188714" cy="4056232"/>
            <a:chOff x="6836899" y="1700213"/>
            <a:chExt cx="1188714" cy="4056232"/>
          </a:xfrm>
        </p:grpSpPr>
        <p:sp>
          <p:nvSpPr>
            <p:cNvPr id="25" name="Arrow: Chevron 24">
              <a:extLst>
                <a:ext uri="{FF2B5EF4-FFF2-40B4-BE49-F238E27FC236}">
                  <a16:creationId xmlns:a16="http://schemas.microsoft.com/office/drawing/2014/main" id="{2A2C1532-2194-3F24-A9BE-47CCFAABD010}"/>
                </a:ext>
              </a:extLst>
            </p:cNvPr>
            <p:cNvSpPr/>
            <p:nvPr/>
          </p:nvSpPr>
          <p:spPr>
            <a:xfrm rot="5400000">
              <a:off x="6959989" y="1577123"/>
              <a:ext cx="928467" cy="1174647"/>
            </a:xfrm>
            <a:prstGeom prst="chevron">
              <a:avLst/>
            </a:prstGeom>
            <a:solidFill>
              <a:srgbClr val="00338D"/>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300" dirty="0" err="1">
                <a:solidFill>
                  <a:schemeClr val="bg1"/>
                </a:solidFill>
              </a:endParaRPr>
            </a:p>
          </p:txBody>
        </p:sp>
        <p:sp>
          <p:nvSpPr>
            <p:cNvPr id="32" name="Arrow: Chevron 31">
              <a:extLst>
                <a:ext uri="{FF2B5EF4-FFF2-40B4-BE49-F238E27FC236}">
                  <a16:creationId xmlns:a16="http://schemas.microsoft.com/office/drawing/2014/main" id="{80CE6AEB-B367-DBDA-4159-3D8F530A12C2}"/>
                </a:ext>
              </a:extLst>
            </p:cNvPr>
            <p:cNvSpPr/>
            <p:nvPr/>
          </p:nvSpPr>
          <p:spPr>
            <a:xfrm rot="5400000">
              <a:off x="6974056" y="4704888"/>
              <a:ext cx="928467" cy="1174647"/>
            </a:xfrm>
            <a:prstGeom prst="chevron">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300" dirty="0" err="1">
                <a:solidFill>
                  <a:schemeClr val="bg1"/>
                </a:solidFill>
              </a:endParaRPr>
            </a:p>
          </p:txBody>
        </p:sp>
        <p:sp>
          <p:nvSpPr>
            <p:cNvPr id="31" name="Arrow: Chevron 30">
              <a:extLst>
                <a:ext uri="{FF2B5EF4-FFF2-40B4-BE49-F238E27FC236}">
                  <a16:creationId xmlns:a16="http://schemas.microsoft.com/office/drawing/2014/main" id="{34CB06C9-9813-5DE8-194C-968E7B93C31A}"/>
                </a:ext>
              </a:extLst>
            </p:cNvPr>
            <p:cNvSpPr/>
            <p:nvPr/>
          </p:nvSpPr>
          <p:spPr>
            <a:xfrm rot="5400000">
              <a:off x="6959989" y="2194489"/>
              <a:ext cx="928467" cy="1174647"/>
            </a:xfrm>
            <a:prstGeom prst="chevron">
              <a:avLst/>
            </a:prstGeom>
            <a:solidFill>
              <a:srgbClr val="00B8F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300" dirty="0" err="1">
                <a:solidFill>
                  <a:schemeClr val="bg1"/>
                </a:solidFill>
              </a:endParaRPr>
            </a:p>
          </p:txBody>
        </p:sp>
        <p:sp>
          <p:nvSpPr>
            <p:cNvPr id="33" name="Arrow: Chevron 32">
              <a:extLst>
                <a:ext uri="{FF2B5EF4-FFF2-40B4-BE49-F238E27FC236}">
                  <a16:creationId xmlns:a16="http://schemas.microsoft.com/office/drawing/2014/main" id="{03389352-0145-DA5D-E488-0A03C7DBE01E}"/>
                </a:ext>
              </a:extLst>
            </p:cNvPr>
            <p:cNvSpPr/>
            <p:nvPr/>
          </p:nvSpPr>
          <p:spPr>
            <a:xfrm rot="5400000">
              <a:off x="6969972" y="2841676"/>
              <a:ext cx="928467" cy="1174647"/>
            </a:xfrm>
            <a:prstGeom prst="chevron">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300" dirty="0" err="1">
                <a:solidFill>
                  <a:schemeClr val="bg1"/>
                </a:solidFill>
              </a:endParaRPr>
            </a:p>
          </p:txBody>
        </p:sp>
        <p:sp>
          <p:nvSpPr>
            <p:cNvPr id="34" name="Arrow: Chevron 33">
              <a:extLst>
                <a:ext uri="{FF2B5EF4-FFF2-40B4-BE49-F238E27FC236}">
                  <a16:creationId xmlns:a16="http://schemas.microsoft.com/office/drawing/2014/main" id="{0FA6BE97-55DA-6A47-2EB3-157E42AF5D6D}"/>
                </a:ext>
              </a:extLst>
            </p:cNvPr>
            <p:cNvSpPr/>
            <p:nvPr/>
          </p:nvSpPr>
          <p:spPr>
            <a:xfrm rot="5400000">
              <a:off x="6962436" y="3483661"/>
              <a:ext cx="928467" cy="1174647"/>
            </a:xfrm>
            <a:prstGeom prst="chevron">
              <a:avLst/>
            </a:prstGeom>
            <a:solidFill>
              <a:srgbClr val="00338D"/>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300" dirty="0" err="1">
                <a:solidFill>
                  <a:schemeClr val="bg1"/>
                </a:solidFill>
              </a:endParaRPr>
            </a:p>
          </p:txBody>
        </p:sp>
        <p:sp>
          <p:nvSpPr>
            <p:cNvPr id="35" name="Arrow: Chevron 34">
              <a:extLst>
                <a:ext uri="{FF2B5EF4-FFF2-40B4-BE49-F238E27FC236}">
                  <a16:creationId xmlns:a16="http://schemas.microsoft.com/office/drawing/2014/main" id="{59E12D55-C984-BB28-9FD5-B1BE8B19BCF3}"/>
                </a:ext>
              </a:extLst>
            </p:cNvPr>
            <p:cNvSpPr/>
            <p:nvPr/>
          </p:nvSpPr>
          <p:spPr>
            <a:xfrm rot="5400000">
              <a:off x="6969972" y="4083053"/>
              <a:ext cx="928467" cy="1174647"/>
            </a:xfrm>
            <a:prstGeom prst="chevron">
              <a:avLst/>
            </a:prstGeom>
            <a:solidFill>
              <a:srgbClr val="00B8F5"/>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300" dirty="0" err="1">
                <a:solidFill>
                  <a:schemeClr val="bg1"/>
                </a:solidFill>
              </a:endParaRPr>
            </a:p>
          </p:txBody>
        </p:sp>
      </p:grpSp>
      <p:sp>
        <p:nvSpPr>
          <p:cNvPr id="38" name="TextBox 37">
            <a:extLst>
              <a:ext uri="{FF2B5EF4-FFF2-40B4-BE49-F238E27FC236}">
                <a16:creationId xmlns:a16="http://schemas.microsoft.com/office/drawing/2014/main" id="{6E4F0FBB-5D7F-20AF-3552-6A4D37C23FA3}"/>
              </a:ext>
            </a:extLst>
          </p:cNvPr>
          <p:cNvSpPr txBox="1"/>
          <p:nvPr/>
        </p:nvSpPr>
        <p:spPr>
          <a:xfrm>
            <a:off x="6931860" y="2293066"/>
            <a:ext cx="6098344" cy="292388"/>
          </a:xfrm>
          <a:prstGeom prst="rect">
            <a:avLst/>
          </a:prstGeom>
          <a:noFill/>
        </p:spPr>
        <p:txBody>
          <a:bodyPr wrap="square">
            <a:spAutoFit/>
          </a:bodyPr>
          <a:lstStyle/>
          <a:p>
            <a:r>
              <a:rPr lang="en-US" sz="1300" b="1" dirty="0">
                <a:solidFill>
                  <a:schemeClr val="bg1"/>
                </a:solidFill>
              </a:rPr>
              <a:t>Step 1</a:t>
            </a:r>
          </a:p>
        </p:txBody>
      </p:sp>
      <p:sp>
        <p:nvSpPr>
          <p:cNvPr id="39" name="TextBox 38">
            <a:extLst>
              <a:ext uri="{FF2B5EF4-FFF2-40B4-BE49-F238E27FC236}">
                <a16:creationId xmlns:a16="http://schemas.microsoft.com/office/drawing/2014/main" id="{DEF999A3-8776-18AE-3D35-568B0CB9E893}"/>
              </a:ext>
            </a:extLst>
          </p:cNvPr>
          <p:cNvSpPr txBox="1"/>
          <p:nvPr/>
        </p:nvSpPr>
        <p:spPr>
          <a:xfrm>
            <a:off x="6903726" y="2949611"/>
            <a:ext cx="6098344" cy="292388"/>
          </a:xfrm>
          <a:prstGeom prst="rect">
            <a:avLst/>
          </a:prstGeom>
          <a:noFill/>
        </p:spPr>
        <p:txBody>
          <a:bodyPr wrap="square">
            <a:spAutoFit/>
          </a:bodyPr>
          <a:lstStyle/>
          <a:p>
            <a:r>
              <a:rPr lang="en-US" sz="1300" b="1" dirty="0">
                <a:solidFill>
                  <a:schemeClr val="bg1"/>
                </a:solidFill>
              </a:rPr>
              <a:t>Step 2</a:t>
            </a:r>
          </a:p>
        </p:txBody>
      </p:sp>
      <p:sp>
        <p:nvSpPr>
          <p:cNvPr id="40" name="TextBox 39">
            <a:extLst>
              <a:ext uri="{FF2B5EF4-FFF2-40B4-BE49-F238E27FC236}">
                <a16:creationId xmlns:a16="http://schemas.microsoft.com/office/drawing/2014/main" id="{37342DCA-293B-859C-D4E4-728549D6954E}"/>
              </a:ext>
            </a:extLst>
          </p:cNvPr>
          <p:cNvSpPr txBox="1"/>
          <p:nvPr/>
        </p:nvSpPr>
        <p:spPr>
          <a:xfrm>
            <a:off x="6889656" y="3565450"/>
            <a:ext cx="6098344" cy="292388"/>
          </a:xfrm>
          <a:prstGeom prst="rect">
            <a:avLst/>
          </a:prstGeom>
          <a:noFill/>
        </p:spPr>
        <p:txBody>
          <a:bodyPr wrap="square">
            <a:spAutoFit/>
          </a:bodyPr>
          <a:lstStyle/>
          <a:p>
            <a:r>
              <a:rPr lang="en-US" sz="1300" b="1" dirty="0">
                <a:solidFill>
                  <a:schemeClr val="bg1"/>
                </a:solidFill>
              </a:rPr>
              <a:t>Step 3</a:t>
            </a:r>
          </a:p>
        </p:txBody>
      </p:sp>
      <p:sp>
        <p:nvSpPr>
          <p:cNvPr id="41" name="TextBox 40">
            <a:extLst>
              <a:ext uri="{FF2B5EF4-FFF2-40B4-BE49-F238E27FC236}">
                <a16:creationId xmlns:a16="http://schemas.microsoft.com/office/drawing/2014/main" id="{12BB140E-771B-8A70-377D-E2790F795C34}"/>
              </a:ext>
            </a:extLst>
          </p:cNvPr>
          <p:cNvSpPr txBox="1"/>
          <p:nvPr/>
        </p:nvSpPr>
        <p:spPr>
          <a:xfrm>
            <a:off x="6903724" y="4215856"/>
            <a:ext cx="6098344" cy="292388"/>
          </a:xfrm>
          <a:prstGeom prst="rect">
            <a:avLst/>
          </a:prstGeom>
          <a:noFill/>
        </p:spPr>
        <p:txBody>
          <a:bodyPr wrap="square">
            <a:spAutoFit/>
          </a:bodyPr>
          <a:lstStyle/>
          <a:p>
            <a:r>
              <a:rPr lang="en-US" sz="1300" b="1" dirty="0">
                <a:solidFill>
                  <a:schemeClr val="bg1"/>
                </a:solidFill>
              </a:rPr>
              <a:t>Step 4</a:t>
            </a:r>
          </a:p>
        </p:txBody>
      </p:sp>
      <p:sp>
        <p:nvSpPr>
          <p:cNvPr id="42" name="TextBox 41">
            <a:extLst>
              <a:ext uri="{FF2B5EF4-FFF2-40B4-BE49-F238E27FC236}">
                <a16:creationId xmlns:a16="http://schemas.microsoft.com/office/drawing/2014/main" id="{63C1AAB8-2821-0A52-782C-CB07D86283B7}"/>
              </a:ext>
            </a:extLst>
          </p:cNvPr>
          <p:cNvSpPr txBox="1"/>
          <p:nvPr/>
        </p:nvSpPr>
        <p:spPr>
          <a:xfrm>
            <a:off x="6931860" y="4800228"/>
            <a:ext cx="6098344" cy="292388"/>
          </a:xfrm>
          <a:prstGeom prst="rect">
            <a:avLst/>
          </a:prstGeom>
          <a:noFill/>
        </p:spPr>
        <p:txBody>
          <a:bodyPr wrap="square">
            <a:spAutoFit/>
          </a:bodyPr>
          <a:lstStyle/>
          <a:p>
            <a:r>
              <a:rPr lang="en-US" sz="1300" b="1" dirty="0">
                <a:solidFill>
                  <a:schemeClr val="bg1"/>
                </a:solidFill>
              </a:rPr>
              <a:t>Step 5</a:t>
            </a:r>
          </a:p>
        </p:txBody>
      </p:sp>
      <p:sp>
        <p:nvSpPr>
          <p:cNvPr id="43" name="TextBox 42">
            <a:extLst>
              <a:ext uri="{FF2B5EF4-FFF2-40B4-BE49-F238E27FC236}">
                <a16:creationId xmlns:a16="http://schemas.microsoft.com/office/drawing/2014/main" id="{A3B323B9-152E-01F0-3817-6F34E26A40DA}"/>
              </a:ext>
            </a:extLst>
          </p:cNvPr>
          <p:cNvSpPr txBox="1"/>
          <p:nvPr/>
        </p:nvSpPr>
        <p:spPr>
          <a:xfrm>
            <a:off x="6903724" y="5399839"/>
            <a:ext cx="6098344" cy="292388"/>
          </a:xfrm>
          <a:prstGeom prst="rect">
            <a:avLst/>
          </a:prstGeom>
          <a:noFill/>
        </p:spPr>
        <p:txBody>
          <a:bodyPr wrap="square">
            <a:spAutoFit/>
          </a:bodyPr>
          <a:lstStyle/>
          <a:p>
            <a:r>
              <a:rPr lang="en-US" sz="1300" b="1" dirty="0">
                <a:solidFill>
                  <a:schemeClr val="bg1"/>
                </a:solidFill>
              </a:rPr>
              <a:t>Step 6</a:t>
            </a:r>
          </a:p>
        </p:txBody>
      </p:sp>
      <p:sp>
        <p:nvSpPr>
          <p:cNvPr id="46" name="TextBox 45">
            <a:extLst>
              <a:ext uri="{FF2B5EF4-FFF2-40B4-BE49-F238E27FC236}">
                <a16:creationId xmlns:a16="http://schemas.microsoft.com/office/drawing/2014/main" id="{93D7DD42-6B45-7CD9-EA54-11B7F716CC24}"/>
              </a:ext>
            </a:extLst>
          </p:cNvPr>
          <p:cNvSpPr txBox="1"/>
          <p:nvPr/>
        </p:nvSpPr>
        <p:spPr>
          <a:xfrm>
            <a:off x="7885544" y="1921856"/>
            <a:ext cx="6604780" cy="292388"/>
          </a:xfrm>
          <a:prstGeom prst="rect">
            <a:avLst/>
          </a:prstGeom>
          <a:noFill/>
        </p:spPr>
        <p:txBody>
          <a:bodyPr wrap="square">
            <a:spAutoFit/>
          </a:bodyPr>
          <a:lstStyle/>
          <a:p>
            <a:r>
              <a:rPr lang="en-US" sz="1300" dirty="0">
                <a:solidFill>
                  <a:schemeClr val="tx2"/>
                </a:solidFill>
              </a:rPr>
              <a:t>Create a discovery process</a:t>
            </a:r>
          </a:p>
        </p:txBody>
      </p:sp>
      <p:sp>
        <p:nvSpPr>
          <p:cNvPr id="47" name="TextBox 46">
            <a:extLst>
              <a:ext uri="{FF2B5EF4-FFF2-40B4-BE49-F238E27FC236}">
                <a16:creationId xmlns:a16="http://schemas.microsoft.com/office/drawing/2014/main" id="{BFFFCC6D-D5FD-32A7-9BBF-C03A7AD00B46}"/>
              </a:ext>
            </a:extLst>
          </p:cNvPr>
          <p:cNvSpPr txBox="1"/>
          <p:nvPr/>
        </p:nvSpPr>
        <p:spPr>
          <a:xfrm>
            <a:off x="7908314" y="3258937"/>
            <a:ext cx="6604780" cy="292388"/>
          </a:xfrm>
          <a:prstGeom prst="rect">
            <a:avLst/>
          </a:prstGeom>
          <a:noFill/>
        </p:spPr>
        <p:txBody>
          <a:bodyPr wrap="square">
            <a:spAutoFit/>
          </a:bodyPr>
          <a:lstStyle/>
          <a:p>
            <a:r>
              <a:rPr lang="en-US" sz="1300" dirty="0">
                <a:solidFill>
                  <a:schemeClr val="tx2"/>
                </a:solidFill>
              </a:rPr>
              <a:t>Review the result of the discovery process</a:t>
            </a:r>
          </a:p>
        </p:txBody>
      </p:sp>
      <p:sp>
        <p:nvSpPr>
          <p:cNvPr id="48" name="TextBox 47">
            <a:extLst>
              <a:ext uri="{FF2B5EF4-FFF2-40B4-BE49-F238E27FC236}">
                <a16:creationId xmlns:a16="http://schemas.microsoft.com/office/drawing/2014/main" id="{3FAF9884-69D2-EEBD-CF6A-FE9B9F54CFF1}"/>
              </a:ext>
            </a:extLst>
          </p:cNvPr>
          <p:cNvSpPr txBox="1"/>
          <p:nvPr/>
        </p:nvSpPr>
        <p:spPr>
          <a:xfrm>
            <a:off x="7894244" y="3874397"/>
            <a:ext cx="6604780" cy="292388"/>
          </a:xfrm>
          <a:prstGeom prst="rect">
            <a:avLst/>
          </a:prstGeom>
          <a:noFill/>
        </p:spPr>
        <p:txBody>
          <a:bodyPr wrap="square">
            <a:spAutoFit/>
          </a:bodyPr>
          <a:lstStyle/>
          <a:p>
            <a:r>
              <a:rPr lang="en-US" sz="1300" dirty="0">
                <a:solidFill>
                  <a:schemeClr val="tx2"/>
                </a:solidFill>
              </a:rPr>
              <a:t>Create onboarding rules </a:t>
            </a:r>
          </a:p>
        </p:txBody>
      </p:sp>
      <p:sp>
        <p:nvSpPr>
          <p:cNvPr id="49" name="TextBox 48">
            <a:extLst>
              <a:ext uri="{FF2B5EF4-FFF2-40B4-BE49-F238E27FC236}">
                <a16:creationId xmlns:a16="http://schemas.microsoft.com/office/drawing/2014/main" id="{F779A1B4-BD4B-D7DA-9C36-36CC44E79627}"/>
              </a:ext>
            </a:extLst>
          </p:cNvPr>
          <p:cNvSpPr txBox="1"/>
          <p:nvPr/>
        </p:nvSpPr>
        <p:spPr>
          <a:xfrm>
            <a:off x="7908314" y="4458769"/>
            <a:ext cx="6604780" cy="292388"/>
          </a:xfrm>
          <a:prstGeom prst="rect">
            <a:avLst/>
          </a:prstGeom>
          <a:noFill/>
        </p:spPr>
        <p:txBody>
          <a:bodyPr wrap="square">
            <a:spAutoFit/>
          </a:bodyPr>
          <a:lstStyle/>
          <a:p>
            <a:r>
              <a:rPr lang="en-US" sz="1300" dirty="0">
                <a:solidFill>
                  <a:schemeClr val="tx2"/>
                </a:solidFill>
              </a:rPr>
              <a:t>Run the onboarding rules </a:t>
            </a:r>
          </a:p>
        </p:txBody>
      </p:sp>
      <p:sp>
        <p:nvSpPr>
          <p:cNvPr id="50" name="TextBox 49">
            <a:extLst>
              <a:ext uri="{FF2B5EF4-FFF2-40B4-BE49-F238E27FC236}">
                <a16:creationId xmlns:a16="http://schemas.microsoft.com/office/drawing/2014/main" id="{D60757B0-C75D-A3FC-5DE4-0729009024F4}"/>
              </a:ext>
            </a:extLst>
          </p:cNvPr>
          <p:cNvSpPr txBox="1"/>
          <p:nvPr/>
        </p:nvSpPr>
        <p:spPr>
          <a:xfrm>
            <a:off x="7919196" y="5107451"/>
            <a:ext cx="6604780" cy="292388"/>
          </a:xfrm>
          <a:prstGeom prst="rect">
            <a:avLst/>
          </a:prstGeom>
          <a:noFill/>
        </p:spPr>
        <p:txBody>
          <a:bodyPr wrap="square">
            <a:spAutoFit/>
          </a:bodyPr>
          <a:lstStyle/>
          <a:p>
            <a:r>
              <a:rPr lang="en-US" sz="1300" dirty="0">
                <a:solidFill>
                  <a:schemeClr val="tx2"/>
                </a:solidFill>
              </a:rPr>
              <a:t>Monitor the onboarding process</a:t>
            </a:r>
          </a:p>
        </p:txBody>
      </p:sp>
      <p:sp>
        <p:nvSpPr>
          <p:cNvPr id="51" name="TextBox 50">
            <a:extLst>
              <a:ext uri="{FF2B5EF4-FFF2-40B4-BE49-F238E27FC236}">
                <a16:creationId xmlns:a16="http://schemas.microsoft.com/office/drawing/2014/main" id="{EE6F691D-4417-641A-3B4B-C442A9217F01}"/>
              </a:ext>
            </a:extLst>
          </p:cNvPr>
          <p:cNvSpPr txBox="1"/>
          <p:nvPr/>
        </p:nvSpPr>
        <p:spPr>
          <a:xfrm>
            <a:off x="7905128" y="2615217"/>
            <a:ext cx="6604780" cy="292388"/>
          </a:xfrm>
          <a:prstGeom prst="rect">
            <a:avLst/>
          </a:prstGeom>
          <a:noFill/>
        </p:spPr>
        <p:txBody>
          <a:bodyPr wrap="square">
            <a:spAutoFit/>
          </a:bodyPr>
          <a:lstStyle/>
          <a:p>
            <a:r>
              <a:rPr lang="en-US" sz="1300" dirty="0">
                <a:solidFill>
                  <a:schemeClr val="tx2"/>
                </a:solidFill>
              </a:rPr>
              <a:t>Run the discovery process</a:t>
            </a:r>
          </a:p>
        </p:txBody>
      </p:sp>
    </p:spTree>
    <p:extLst>
      <p:ext uri="{BB962C8B-B14F-4D97-AF65-F5344CB8AC3E}">
        <p14:creationId xmlns:p14="http://schemas.microsoft.com/office/powerpoint/2010/main" val="343817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A36E5A-5668-41FE-BFE6-D6091551F953}"/>
              </a:ext>
            </a:extLst>
          </p:cNvPr>
          <p:cNvSpPr>
            <a:spLocks noGrp="1"/>
          </p:cNvSpPr>
          <p:nvPr>
            <p:ph type="ctrTitle"/>
          </p:nvPr>
        </p:nvSpPr>
        <p:spPr>
          <a:xfrm>
            <a:off x="1274841" y="1717734"/>
            <a:ext cx="5765982" cy="2903488"/>
          </a:xfrm>
        </p:spPr>
        <p:txBody>
          <a:bodyPr/>
          <a:lstStyle/>
          <a:p>
            <a:r>
              <a:rPr lang="en-GB" sz="5000" dirty="0"/>
              <a:t>03</a:t>
            </a:r>
            <a:br>
              <a:rPr lang="en-GB" sz="5000" dirty="0"/>
            </a:br>
            <a:br>
              <a:rPr lang="en-GB" sz="5000" dirty="0"/>
            </a:br>
            <a:br>
              <a:rPr lang="en-GB" sz="5000" dirty="0"/>
            </a:br>
            <a:r>
              <a:rPr lang="fr-FR" sz="5000" dirty="0"/>
              <a:t>CyberArk Cloud PAS solution Architecture for ABCD (Production)</a:t>
            </a:r>
            <a:endParaRPr lang="en-GB" sz="5000" dirty="0"/>
          </a:p>
        </p:txBody>
      </p:sp>
    </p:spTree>
    <p:extLst>
      <p:ext uri="{BB962C8B-B14F-4D97-AF65-F5344CB8AC3E}">
        <p14:creationId xmlns:p14="http://schemas.microsoft.com/office/powerpoint/2010/main" val="906360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Rectangle 153">
            <a:extLst>
              <a:ext uri="{FF2B5EF4-FFF2-40B4-BE49-F238E27FC236}">
                <a16:creationId xmlns:a16="http://schemas.microsoft.com/office/drawing/2014/main" id="{80C56BC6-0858-E319-E51F-BC97010D96C7}"/>
              </a:ext>
            </a:extLst>
          </p:cNvPr>
          <p:cNvSpPr/>
          <p:nvPr/>
        </p:nvSpPr>
        <p:spPr>
          <a:xfrm>
            <a:off x="9047483" y="3061203"/>
            <a:ext cx="3132397" cy="3969657"/>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52" name="Rectangle 151">
            <a:extLst>
              <a:ext uri="{FF2B5EF4-FFF2-40B4-BE49-F238E27FC236}">
                <a16:creationId xmlns:a16="http://schemas.microsoft.com/office/drawing/2014/main" id="{13239663-DE69-9263-F42B-F2DC6AE5D344}"/>
              </a:ext>
            </a:extLst>
          </p:cNvPr>
          <p:cNvSpPr/>
          <p:nvPr/>
        </p:nvSpPr>
        <p:spPr>
          <a:xfrm>
            <a:off x="3660217" y="3061203"/>
            <a:ext cx="5189329" cy="3969657"/>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E9D0894B-69D1-F89C-ACB1-993CD237441F}"/>
              </a:ext>
            </a:extLst>
          </p:cNvPr>
          <p:cNvGrpSpPr/>
          <p:nvPr/>
        </p:nvGrpSpPr>
        <p:grpSpPr>
          <a:xfrm>
            <a:off x="9114761" y="5592513"/>
            <a:ext cx="11551747" cy="1246540"/>
            <a:chOff x="8277729" y="4329878"/>
            <a:chExt cx="10805235" cy="1246540"/>
          </a:xfrm>
        </p:grpSpPr>
        <p:grpSp>
          <p:nvGrpSpPr>
            <p:cNvPr id="5" name="Group 4">
              <a:extLst>
                <a:ext uri="{FF2B5EF4-FFF2-40B4-BE49-F238E27FC236}">
                  <a16:creationId xmlns:a16="http://schemas.microsoft.com/office/drawing/2014/main" id="{7D2F28A9-18F6-2447-08F0-ECEE84A75D59}"/>
                </a:ext>
              </a:extLst>
            </p:cNvPr>
            <p:cNvGrpSpPr/>
            <p:nvPr/>
          </p:nvGrpSpPr>
          <p:grpSpPr>
            <a:xfrm>
              <a:off x="8277729" y="4329878"/>
              <a:ext cx="9042997" cy="1246540"/>
              <a:chOff x="9382199" y="5653683"/>
              <a:chExt cx="9042997" cy="1246540"/>
            </a:xfrm>
          </p:grpSpPr>
          <p:sp>
            <p:nvSpPr>
              <p:cNvPr id="7" name="Rectangle 6">
                <a:extLst>
                  <a:ext uri="{FF2B5EF4-FFF2-40B4-BE49-F238E27FC236}">
                    <a16:creationId xmlns:a16="http://schemas.microsoft.com/office/drawing/2014/main" id="{855EB7CA-7286-51BA-B53C-277FFC170F40}"/>
                  </a:ext>
                </a:extLst>
              </p:cNvPr>
              <p:cNvSpPr/>
              <p:nvPr/>
            </p:nvSpPr>
            <p:spPr>
              <a:xfrm>
                <a:off x="9382199" y="5653683"/>
                <a:ext cx="2809801" cy="1246540"/>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40C2EE9C-D5DA-492A-0626-42AE940C2744}"/>
                  </a:ext>
                </a:extLst>
              </p:cNvPr>
              <p:cNvGrpSpPr/>
              <p:nvPr/>
            </p:nvGrpSpPr>
            <p:grpSpPr>
              <a:xfrm>
                <a:off x="9637452" y="5740250"/>
                <a:ext cx="2365184" cy="869030"/>
                <a:chOff x="7042846" y="3462393"/>
                <a:chExt cx="2365184" cy="869030"/>
              </a:xfrm>
            </p:grpSpPr>
            <p:pic>
              <p:nvPicPr>
                <p:cNvPr id="11" name="Picture 10">
                  <a:extLst>
                    <a:ext uri="{FF2B5EF4-FFF2-40B4-BE49-F238E27FC236}">
                      <a16:creationId xmlns:a16="http://schemas.microsoft.com/office/drawing/2014/main" id="{4485FEF2-323A-15E1-DB27-FB0CAE380FBE}"/>
                    </a:ext>
                  </a:extLst>
                </p:cNvPr>
                <p:cNvPicPr>
                  <a:picLocks noChangeAspect="1"/>
                </p:cNvPicPr>
                <p:nvPr/>
              </p:nvPicPr>
              <p:blipFill>
                <a:blip r:embed="rId2"/>
                <a:srcRect/>
                <a:stretch/>
              </p:blipFill>
              <p:spPr>
                <a:xfrm flipH="1">
                  <a:off x="7042846" y="3573294"/>
                  <a:ext cx="707176" cy="732112"/>
                </a:xfrm>
                <a:prstGeom prst="rect">
                  <a:avLst/>
                </a:prstGeom>
              </p:spPr>
            </p:pic>
            <p:pic>
              <p:nvPicPr>
                <p:cNvPr id="12" name="Picture 11">
                  <a:extLst>
                    <a:ext uri="{FF2B5EF4-FFF2-40B4-BE49-F238E27FC236}">
                      <a16:creationId xmlns:a16="http://schemas.microsoft.com/office/drawing/2014/main" id="{66592664-B090-3B50-C4E5-A60AE2AE33EC}"/>
                    </a:ext>
                  </a:extLst>
                </p:cNvPr>
                <p:cNvPicPr>
                  <a:picLocks noChangeAspect="1"/>
                </p:cNvPicPr>
                <p:nvPr/>
              </p:nvPicPr>
              <p:blipFill>
                <a:blip r:embed="rId3"/>
                <a:srcRect/>
                <a:stretch/>
              </p:blipFill>
              <p:spPr>
                <a:xfrm flipH="1">
                  <a:off x="7920338" y="3462393"/>
                  <a:ext cx="701529" cy="869030"/>
                </a:xfrm>
                <a:prstGeom prst="rect">
                  <a:avLst/>
                </a:prstGeom>
              </p:spPr>
            </p:pic>
            <p:pic>
              <p:nvPicPr>
                <p:cNvPr id="13" name="Picture 12">
                  <a:extLst>
                    <a:ext uri="{FF2B5EF4-FFF2-40B4-BE49-F238E27FC236}">
                      <a16:creationId xmlns:a16="http://schemas.microsoft.com/office/drawing/2014/main" id="{0A8F6D58-C4D4-5BEB-B2EB-B2B500D63208}"/>
                    </a:ext>
                  </a:extLst>
                </p:cNvPr>
                <p:cNvPicPr>
                  <a:picLocks noChangeAspect="1"/>
                </p:cNvPicPr>
                <p:nvPr/>
              </p:nvPicPr>
              <p:blipFill>
                <a:blip r:embed="rId4"/>
                <a:srcRect/>
                <a:stretch/>
              </p:blipFill>
              <p:spPr>
                <a:xfrm>
                  <a:off x="8770912" y="3573294"/>
                  <a:ext cx="637118" cy="481180"/>
                </a:xfrm>
                <a:prstGeom prst="rect">
                  <a:avLst/>
                </a:prstGeom>
              </p:spPr>
            </p:pic>
          </p:grpSp>
          <p:sp>
            <p:nvSpPr>
              <p:cNvPr id="9" name="TextBox 8">
                <a:extLst>
                  <a:ext uri="{FF2B5EF4-FFF2-40B4-BE49-F238E27FC236}">
                    <a16:creationId xmlns:a16="http://schemas.microsoft.com/office/drawing/2014/main" id="{31F0ECA5-66CD-47E0-FA2F-395931EAEE6E}"/>
                  </a:ext>
                </a:extLst>
              </p:cNvPr>
              <p:cNvSpPr txBox="1"/>
              <p:nvPr/>
            </p:nvSpPr>
            <p:spPr>
              <a:xfrm>
                <a:off x="9590050" y="6564499"/>
                <a:ext cx="6105378" cy="261610"/>
              </a:xfrm>
              <a:prstGeom prst="rect">
                <a:avLst/>
              </a:prstGeom>
              <a:noFill/>
            </p:spPr>
            <p:txBody>
              <a:bodyPr wrap="square">
                <a:spAutoFit/>
              </a:bodyPr>
              <a:lstStyle/>
              <a:p>
                <a:r>
                  <a:rPr lang="en-US" sz="1100" b="1" dirty="0">
                    <a:solidFill>
                      <a:schemeClr val="accent5"/>
                    </a:solidFill>
                    <a:latin typeface="Arial" panose="020B0604020202020204" pitchFamily="34" charset="0"/>
                    <a:cs typeface="Arial" panose="020B0604020202020204" pitchFamily="34" charset="0"/>
                  </a:rPr>
                  <a:t>Database</a:t>
                </a:r>
                <a:endParaRPr lang="en-US" sz="11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43F03F47-E44A-2703-8B05-0A71F7FD2497}"/>
                  </a:ext>
                </a:extLst>
              </p:cNvPr>
              <p:cNvSpPr txBox="1"/>
              <p:nvPr/>
            </p:nvSpPr>
            <p:spPr>
              <a:xfrm>
                <a:off x="10580226" y="6551304"/>
                <a:ext cx="7844970" cy="261610"/>
              </a:xfrm>
              <a:prstGeom prst="rect">
                <a:avLst/>
              </a:prstGeom>
              <a:noFill/>
            </p:spPr>
            <p:txBody>
              <a:bodyPr wrap="square">
                <a:spAutoFit/>
              </a:bodyPr>
              <a:lstStyle/>
              <a:p>
                <a:r>
                  <a:rPr lang="en-US" sz="1100" b="1" dirty="0">
                    <a:solidFill>
                      <a:schemeClr val="accent5"/>
                    </a:solidFill>
                    <a:latin typeface="Arial" panose="020B0604020202020204" pitchFamily="34" charset="0"/>
                    <a:cs typeface="Arial" panose="020B0604020202020204" pitchFamily="34" charset="0"/>
                  </a:rPr>
                  <a:t>Server</a:t>
                </a:r>
                <a:endParaRPr lang="en-US" sz="1100" dirty="0">
                  <a:latin typeface="Arial" panose="020B0604020202020204" pitchFamily="34" charset="0"/>
                  <a:cs typeface="Arial" panose="020B0604020202020204" pitchFamily="34" charset="0"/>
                </a:endParaRPr>
              </a:p>
            </p:txBody>
          </p:sp>
        </p:grpSp>
        <p:sp>
          <p:nvSpPr>
            <p:cNvPr id="6" name="TextBox 5">
              <a:extLst>
                <a:ext uri="{FF2B5EF4-FFF2-40B4-BE49-F238E27FC236}">
                  <a16:creationId xmlns:a16="http://schemas.microsoft.com/office/drawing/2014/main" id="{33BBE7E7-559E-B09F-8FA9-01B4366677C0}"/>
                </a:ext>
              </a:extLst>
            </p:cNvPr>
            <p:cNvSpPr txBox="1"/>
            <p:nvPr/>
          </p:nvSpPr>
          <p:spPr>
            <a:xfrm>
              <a:off x="10323594" y="5213807"/>
              <a:ext cx="8759370" cy="261610"/>
            </a:xfrm>
            <a:prstGeom prst="rect">
              <a:avLst/>
            </a:prstGeom>
            <a:noFill/>
          </p:spPr>
          <p:txBody>
            <a:bodyPr wrap="square">
              <a:spAutoFit/>
            </a:bodyPr>
            <a:lstStyle/>
            <a:p>
              <a:r>
                <a:rPr lang="en-US" sz="1100" b="1" dirty="0">
                  <a:solidFill>
                    <a:schemeClr val="accent5"/>
                  </a:solidFill>
                  <a:latin typeface="Arial" panose="020B0604020202020204" pitchFamily="34" charset="0"/>
                  <a:cs typeface="Arial" panose="020B0604020202020204" pitchFamily="34" charset="0"/>
                </a:rPr>
                <a:t>SSH</a:t>
              </a:r>
              <a:endParaRPr lang="en-US" sz="1100" dirty="0">
                <a:latin typeface="Arial" panose="020B0604020202020204" pitchFamily="34" charset="0"/>
                <a:cs typeface="Arial" panose="020B0604020202020204" pitchFamily="34" charset="0"/>
              </a:endParaRPr>
            </a:p>
          </p:txBody>
        </p:sp>
      </p:grpSp>
      <p:grpSp>
        <p:nvGrpSpPr>
          <p:cNvPr id="16" name="Group 15">
            <a:extLst>
              <a:ext uri="{FF2B5EF4-FFF2-40B4-BE49-F238E27FC236}">
                <a16:creationId xmlns:a16="http://schemas.microsoft.com/office/drawing/2014/main" id="{CD05F95F-6D63-A145-560E-FEB0905F4168}"/>
              </a:ext>
            </a:extLst>
          </p:cNvPr>
          <p:cNvGrpSpPr/>
          <p:nvPr/>
        </p:nvGrpSpPr>
        <p:grpSpPr>
          <a:xfrm>
            <a:off x="219616" y="82026"/>
            <a:ext cx="12932229" cy="2311731"/>
            <a:chOff x="58056" y="187343"/>
            <a:chExt cx="12932229" cy="2311731"/>
          </a:xfrm>
        </p:grpSpPr>
        <p:sp>
          <p:nvSpPr>
            <p:cNvPr id="17" name="Rectangle: Rounded Corners 16">
              <a:extLst>
                <a:ext uri="{FF2B5EF4-FFF2-40B4-BE49-F238E27FC236}">
                  <a16:creationId xmlns:a16="http://schemas.microsoft.com/office/drawing/2014/main" id="{9F27E3C9-3D4F-0C0F-3F42-70C976514D50}"/>
                </a:ext>
              </a:extLst>
            </p:cNvPr>
            <p:cNvSpPr/>
            <p:nvPr/>
          </p:nvSpPr>
          <p:spPr>
            <a:xfrm>
              <a:off x="58056" y="203200"/>
              <a:ext cx="1422401" cy="2252808"/>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CA46B0EA-DEBE-CC13-34D2-B6909E001ED3}"/>
                </a:ext>
              </a:extLst>
            </p:cNvPr>
            <p:cNvPicPr>
              <a:picLocks noChangeAspect="1"/>
            </p:cNvPicPr>
            <p:nvPr/>
          </p:nvPicPr>
          <p:blipFill>
            <a:blip r:embed="rId5"/>
            <a:srcRect/>
            <a:stretch/>
          </p:blipFill>
          <p:spPr>
            <a:xfrm>
              <a:off x="370110" y="512754"/>
              <a:ext cx="769264" cy="949617"/>
            </a:xfrm>
            <a:prstGeom prst="rect">
              <a:avLst/>
            </a:prstGeom>
          </p:spPr>
        </p:pic>
        <p:pic>
          <p:nvPicPr>
            <p:cNvPr id="19" name="Picture 18">
              <a:extLst>
                <a:ext uri="{FF2B5EF4-FFF2-40B4-BE49-F238E27FC236}">
                  <a16:creationId xmlns:a16="http://schemas.microsoft.com/office/drawing/2014/main" id="{48E62757-9B35-128D-F3E9-502D6B8644A8}"/>
                </a:ext>
              </a:extLst>
            </p:cNvPr>
            <p:cNvPicPr>
              <a:picLocks noChangeAspect="1"/>
            </p:cNvPicPr>
            <p:nvPr/>
          </p:nvPicPr>
          <p:blipFill>
            <a:blip r:embed="rId5"/>
            <a:srcRect/>
            <a:stretch/>
          </p:blipFill>
          <p:spPr>
            <a:xfrm>
              <a:off x="370110" y="1549457"/>
              <a:ext cx="769264" cy="949617"/>
            </a:xfrm>
            <a:prstGeom prst="rect">
              <a:avLst/>
            </a:prstGeom>
          </p:spPr>
        </p:pic>
        <p:sp>
          <p:nvSpPr>
            <p:cNvPr id="20" name="Rectangle: Rounded Corners 19">
              <a:extLst>
                <a:ext uri="{FF2B5EF4-FFF2-40B4-BE49-F238E27FC236}">
                  <a16:creationId xmlns:a16="http://schemas.microsoft.com/office/drawing/2014/main" id="{5D063181-DBD5-FCBA-D474-76D0FEA3B76B}"/>
                </a:ext>
              </a:extLst>
            </p:cNvPr>
            <p:cNvSpPr/>
            <p:nvPr/>
          </p:nvSpPr>
          <p:spPr>
            <a:xfrm>
              <a:off x="2554514" y="504905"/>
              <a:ext cx="1254022" cy="1901372"/>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D90553C6-F738-88A2-A1F3-8112C57A0CE3}"/>
                </a:ext>
              </a:extLst>
            </p:cNvPr>
            <p:cNvPicPr>
              <a:picLocks noChangeAspect="1"/>
            </p:cNvPicPr>
            <p:nvPr/>
          </p:nvPicPr>
          <p:blipFill>
            <a:blip r:embed="rId5"/>
            <a:srcRect/>
            <a:stretch/>
          </p:blipFill>
          <p:spPr>
            <a:xfrm>
              <a:off x="2905458" y="1724696"/>
              <a:ext cx="552134" cy="681581"/>
            </a:xfrm>
            <a:prstGeom prst="rect">
              <a:avLst/>
            </a:prstGeom>
          </p:spPr>
        </p:pic>
        <p:pic>
          <p:nvPicPr>
            <p:cNvPr id="22" name="Picture 21">
              <a:extLst>
                <a:ext uri="{FF2B5EF4-FFF2-40B4-BE49-F238E27FC236}">
                  <a16:creationId xmlns:a16="http://schemas.microsoft.com/office/drawing/2014/main" id="{CC15342D-71C9-1375-1C93-4685558C120B}"/>
                </a:ext>
              </a:extLst>
            </p:cNvPr>
            <p:cNvPicPr>
              <a:picLocks noChangeAspect="1"/>
            </p:cNvPicPr>
            <p:nvPr/>
          </p:nvPicPr>
          <p:blipFill>
            <a:blip r:embed="rId5"/>
            <a:srcRect/>
            <a:stretch/>
          </p:blipFill>
          <p:spPr>
            <a:xfrm>
              <a:off x="2905458" y="970968"/>
              <a:ext cx="552134" cy="681581"/>
            </a:xfrm>
            <a:prstGeom prst="rect">
              <a:avLst/>
            </a:prstGeom>
          </p:spPr>
        </p:pic>
        <p:sp>
          <p:nvSpPr>
            <p:cNvPr id="23" name="TextBox 22">
              <a:extLst>
                <a:ext uri="{FF2B5EF4-FFF2-40B4-BE49-F238E27FC236}">
                  <a16:creationId xmlns:a16="http://schemas.microsoft.com/office/drawing/2014/main" id="{F0426B1C-8B11-0719-5E7D-90A3FA00E86A}"/>
                </a:ext>
              </a:extLst>
            </p:cNvPr>
            <p:cNvSpPr txBox="1"/>
            <p:nvPr/>
          </p:nvSpPr>
          <p:spPr>
            <a:xfrm>
              <a:off x="99285" y="187343"/>
              <a:ext cx="10218056" cy="461665"/>
            </a:xfrm>
            <a:prstGeom prst="rect">
              <a:avLst/>
            </a:prstGeom>
            <a:noFill/>
          </p:spPr>
          <p:txBody>
            <a:bodyPr wrap="square">
              <a:spAutoFit/>
            </a:bodyPr>
            <a:lstStyle/>
            <a:p>
              <a:r>
                <a:rPr lang="en-US" sz="1200" b="1" dirty="0">
                  <a:solidFill>
                    <a:schemeClr val="accent1"/>
                  </a:solidFill>
                  <a:latin typeface="Arial" panose="020B0604020202020204" pitchFamily="34" charset="0"/>
                  <a:cs typeface="Arial" panose="020B0604020202020204" pitchFamily="34" charset="0"/>
                </a:rPr>
                <a:t>External/Internal </a:t>
              </a:r>
            </a:p>
            <a:p>
              <a:r>
                <a:rPr lang="en-US" sz="1200" b="1" dirty="0">
                  <a:solidFill>
                    <a:schemeClr val="accent1"/>
                  </a:solidFill>
                  <a:latin typeface="Arial" panose="020B0604020202020204" pitchFamily="34" charset="0"/>
                  <a:cs typeface="Arial" panose="020B0604020202020204" pitchFamily="34" charset="0"/>
                </a:rPr>
                <a:t>User</a:t>
              </a:r>
            </a:p>
          </p:txBody>
        </p:sp>
        <p:sp>
          <p:nvSpPr>
            <p:cNvPr id="24" name="TextBox 23">
              <a:extLst>
                <a:ext uri="{FF2B5EF4-FFF2-40B4-BE49-F238E27FC236}">
                  <a16:creationId xmlns:a16="http://schemas.microsoft.com/office/drawing/2014/main" id="{2A32ACDB-21D6-D249-9197-87B2DE42B64B}"/>
                </a:ext>
              </a:extLst>
            </p:cNvPr>
            <p:cNvSpPr txBox="1"/>
            <p:nvPr/>
          </p:nvSpPr>
          <p:spPr>
            <a:xfrm>
              <a:off x="2772229" y="569193"/>
              <a:ext cx="10218056" cy="276999"/>
            </a:xfrm>
            <a:prstGeom prst="rect">
              <a:avLst/>
            </a:prstGeom>
            <a:noFill/>
          </p:spPr>
          <p:txBody>
            <a:bodyPr wrap="square">
              <a:spAutoFit/>
            </a:bodyPr>
            <a:lstStyle/>
            <a:p>
              <a:r>
                <a:rPr lang="en-US" sz="1200" b="1" dirty="0">
                  <a:solidFill>
                    <a:schemeClr val="accent1"/>
                  </a:solidFill>
                  <a:latin typeface="Arial" panose="020B0604020202020204" pitchFamily="34" charset="0"/>
                  <a:cs typeface="Arial" panose="020B0604020202020204" pitchFamily="34" charset="0"/>
                </a:rPr>
                <a:t>PAM User</a:t>
              </a:r>
            </a:p>
          </p:txBody>
        </p:sp>
        <p:sp>
          <p:nvSpPr>
            <p:cNvPr id="25" name="TextBox 24">
              <a:extLst>
                <a:ext uri="{FF2B5EF4-FFF2-40B4-BE49-F238E27FC236}">
                  <a16:creationId xmlns:a16="http://schemas.microsoft.com/office/drawing/2014/main" id="{EBFAC496-FCBA-2B01-99E0-F59BFED8AA7C}"/>
                </a:ext>
              </a:extLst>
            </p:cNvPr>
            <p:cNvSpPr txBox="1"/>
            <p:nvPr/>
          </p:nvSpPr>
          <p:spPr>
            <a:xfrm>
              <a:off x="1467240" y="942161"/>
              <a:ext cx="1262746" cy="430887"/>
            </a:xfrm>
            <a:prstGeom prst="rect">
              <a:avLst/>
            </a:prstGeom>
            <a:noFill/>
          </p:spPr>
          <p:txBody>
            <a:bodyPr wrap="square">
              <a:spAutoFit/>
            </a:bodyPr>
            <a:lstStyle/>
            <a:p>
              <a:r>
                <a:rPr lang="en-US" sz="1100" b="1" dirty="0">
                  <a:solidFill>
                    <a:schemeClr val="accent1"/>
                  </a:solidFill>
                  <a:latin typeface="Arial" panose="020B0604020202020204" pitchFamily="34" charset="0"/>
                  <a:cs typeface="Arial" panose="020B0604020202020204" pitchFamily="34" charset="0"/>
                </a:rPr>
                <a:t>User connected </a:t>
              </a:r>
            </a:p>
            <a:p>
              <a:r>
                <a:rPr lang="en-US" sz="1100" b="1" dirty="0">
                  <a:solidFill>
                    <a:schemeClr val="accent1"/>
                  </a:solidFill>
                  <a:latin typeface="Arial" panose="020B0604020202020204" pitchFamily="34" charset="0"/>
                  <a:cs typeface="Arial" panose="020B0604020202020204" pitchFamily="34" charset="0"/>
                </a:rPr>
                <a:t>    to VPN</a:t>
              </a:r>
            </a:p>
          </p:txBody>
        </p:sp>
      </p:grpSp>
      <p:sp>
        <p:nvSpPr>
          <p:cNvPr id="27" name="Rectangle 26">
            <a:extLst>
              <a:ext uri="{FF2B5EF4-FFF2-40B4-BE49-F238E27FC236}">
                <a16:creationId xmlns:a16="http://schemas.microsoft.com/office/drawing/2014/main" id="{E2BFC4CA-9DEE-74E9-7CC5-BDC1175C96A5}"/>
              </a:ext>
            </a:extLst>
          </p:cNvPr>
          <p:cNvSpPr/>
          <p:nvPr/>
        </p:nvSpPr>
        <p:spPr>
          <a:xfrm>
            <a:off x="3709273" y="5608504"/>
            <a:ext cx="5069058" cy="1246540"/>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nvGrpSpPr>
          <p:cNvPr id="28" name="Group 27">
            <a:extLst>
              <a:ext uri="{FF2B5EF4-FFF2-40B4-BE49-F238E27FC236}">
                <a16:creationId xmlns:a16="http://schemas.microsoft.com/office/drawing/2014/main" id="{803A73B6-CC1F-2A08-55D1-1FC164C9FF0C}"/>
              </a:ext>
            </a:extLst>
          </p:cNvPr>
          <p:cNvGrpSpPr/>
          <p:nvPr/>
        </p:nvGrpSpPr>
        <p:grpSpPr>
          <a:xfrm>
            <a:off x="5102946" y="5608502"/>
            <a:ext cx="4207437" cy="1231491"/>
            <a:chOff x="1415846" y="5845414"/>
            <a:chExt cx="4207437" cy="1096233"/>
          </a:xfrm>
        </p:grpSpPr>
        <p:grpSp>
          <p:nvGrpSpPr>
            <p:cNvPr id="30" name="Group 29">
              <a:extLst>
                <a:ext uri="{FF2B5EF4-FFF2-40B4-BE49-F238E27FC236}">
                  <a16:creationId xmlns:a16="http://schemas.microsoft.com/office/drawing/2014/main" id="{E4CC8433-4422-E364-E00F-0396D12FB16F}"/>
                </a:ext>
              </a:extLst>
            </p:cNvPr>
            <p:cNvGrpSpPr/>
            <p:nvPr/>
          </p:nvGrpSpPr>
          <p:grpSpPr>
            <a:xfrm>
              <a:off x="1446793" y="5845414"/>
              <a:ext cx="3562917" cy="758393"/>
              <a:chOff x="746994" y="2502945"/>
              <a:chExt cx="4144618" cy="869030"/>
            </a:xfrm>
          </p:grpSpPr>
          <p:pic>
            <p:nvPicPr>
              <p:cNvPr id="37" name="Picture 36">
                <a:extLst>
                  <a:ext uri="{FF2B5EF4-FFF2-40B4-BE49-F238E27FC236}">
                    <a16:creationId xmlns:a16="http://schemas.microsoft.com/office/drawing/2014/main" id="{E402DC5F-6691-D99B-AAF1-860BB2168EB1}"/>
                  </a:ext>
                </a:extLst>
              </p:cNvPr>
              <p:cNvPicPr>
                <a:picLocks noChangeAspect="1"/>
              </p:cNvPicPr>
              <p:nvPr/>
            </p:nvPicPr>
            <p:blipFill>
              <a:blip r:embed="rId6"/>
              <a:srcRect/>
              <a:stretch/>
            </p:blipFill>
            <p:spPr>
              <a:xfrm flipH="1">
                <a:off x="3462044" y="2593989"/>
                <a:ext cx="599429" cy="705763"/>
              </a:xfrm>
              <a:prstGeom prst="rect">
                <a:avLst/>
              </a:prstGeom>
            </p:spPr>
          </p:pic>
          <p:pic>
            <p:nvPicPr>
              <p:cNvPr id="38" name="Picture 37">
                <a:extLst>
                  <a:ext uri="{FF2B5EF4-FFF2-40B4-BE49-F238E27FC236}">
                    <a16:creationId xmlns:a16="http://schemas.microsoft.com/office/drawing/2014/main" id="{F8A3835A-937B-EE68-D9AD-A07D67E650FF}"/>
                  </a:ext>
                </a:extLst>
              </p:cNvPr>
              <p:cNvPicPr>
                <a:picLocks noChangeAspect="1"/>
              </p:cNvPicPr>
              <p:nvPr/>
            </p:nvPicPr>
            <p:blipFill>
              <a:blip r:embed="rId7"/>
              <a:srcRect/>
              <a:stretch/>
            </p:blipFill>
            <p:spPr>
              <a:xfrm flipH="1">
                <a:off x="4277598" y="2624060"/>
                <a:ext cx="614014" cy="709527"/>
              </a:xfrm>
              <a:prstGeom prst="rect">
                <a:avLst/>
              </a:prstGeom>
            </p:spPr>
          </p:pic>
          <p:pic>
            <p:nvPicPr>
              <p:cNvPr id="39" name="Picture 38">
                <a:extLst>
                  <a:ext uri="{FF2B5EF4-FFF2-40B4-BE49-F238E27FC236}">
                    <a16:creationId xmlns:a16="http://schemas.microsoft.com/office/drawing/2014/main" id="{AF4C7C68-9140-BDA8-5451-0CFE84542CD8}"/>
                  </a:ext>
                </a:extLst>
              </p:cNvPr>
              <p:cNvPicPr>
                <a:picLocks noChangeAspect="1"/>
              </p:cNvPicPr>
              <p:nvPr/>
            </p:nvPicPr>
            <p:blipFill>
              <a:blip r:embed="rId2"/>
              <a:srcRect/>
              <a:stretch/>
            </p:blipFill>
            <p:spPr>
              <a:xfrm flipH="1">
                <a:off x="746994" y="2571404"/>
                <a:ext cx="707176" cy="732112"/>
              </a:xfrm>
              <a:prstGeom prst="rect">
                <a:avLst/>
              </a:prstGeom>
            </p:spPr>
          </p:pic>
          <p:pic>
            <p:nvPicPr>
              <p:cNvPr id="40" name="Picture 39">
                <a:extLst>
                  <a:ext uri="{FF2B5EF4-FFF2-40B4-BE49-F238E27FC236}">
                    <a16:creationId xmlns:a16="http://schemas.microsoft.com/office/drawing/2014/main" id="{D3218349-6EC4-F8EF-283D-339647FAB65F}"/>
                  </a:ext>
                </a:extLst>
              </p:cNvPr>
              <p:cNvPicPr>
                <a:picLocks noChangeAspect="1"/>
              </p:cNvPicPr>
              <p:nvPr/>
            </p:nvPicPr>
            <p:blipFill>
              <a:blip r:embed="rId3"/>
              <a:srcRect/>
              <a:stretch/>
            </p:blipFill>
            <p:spPr>
              <a:xfrm flipH="1">
                <a:off x="1687349" y="2502945"/>
                <a:ext cx="701529" cy="869030"/>
              </a:xfrm>
              <a:prstGeom prst="rect">
                <a:avLst/>
              </a:prstGeom>
            </p:spPr>
          </p:pic>
        </p:grpSp>
        <p:sp>
          <p:nvSpPr>
            <p:cNvPr id="31" name="TextBox 30">
              <a:extLst>
                <a:ext uri="{FF2B5EF4-FFF2-40B4-BE49-F238E27FC236}">
                  <a16:creationId xmlns:a16="http://schemas.microsoft.com/office/drawing/2014/main" id="{C0A9C229-C2EB-292A-6D19-7F0414FA1758}"/>
                </a:ext>
              </a:extLst>
            </p:cNvPr>
            <p:cNvSpPr txBox="1"/>
            <p:nvPr/>
          </p:nvSpPr>
          <p:spPr>
            <a:xfrm>
              <a:off x="4375042" y="6576673"/>
              <a:ext cx="1248241" cy="219178"/>
            </a:xfrm>
            <a:prstGeom prst="rect">
              <a:avLst/>
            </a:prstGeom>
            <a:noFill/>
          </p:spPr>
          <p:txBody>
            <a:bodyPr wrap="square">
              <a:spAutoFit/>
            </a:bodyPr>
            <a:lstStyle/>
            <a:p>
              <a:r>
                <a:rPr lang="en-US" sz="1000" b="1" dirty="0">
                  <a:solidFill>
                    <a:schemeClr val="accent5"/>
                  </a:solidFill>
                  <a:latin typeface="Arial" panose="020B0604020202020204" pitchFamily="34" charset="0"/>
                  <a:cs typeface="Arial" panose="020B0604020202020204" pitchFamily="34" charset="0"/>
                </a:rPr>
                <a:t>Application</a:t>
              </a:r>
              <a:endParaRPr lang="en-US" sz="1000" dirty="0">
                <a:solidFill>
                  <a:schemeClr val="accent5"/>
                </a:solidFill>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DF5399D5-D528-06F2-8F15-B5F55C1135E4}"/>
                </a:ext>
              </a:extLst>
            </p:cNvPr>
            <p:cNvSpPr txBox="1"/>
            <p:nvPr/>
          </p:nvSpPr>
          <p:spPr>
            <a:xfrm>
              <a:off x="1415846" y="6576674"/>
              <a:ext cx="1248241" cy="232877"/>
            </a:xfrm>
            <a:prstGeom prst="rect">
              <a:avLst/>
            </a:prstGeom>
            <a:noFill/>
          </p:spPr>
          <p:txBody>
            <a:bodyPr wrap="square">
              <a:spAutoFit/>
            </a:bodyPr>
            <a:lstStyle/>
            <a:p>
              <a:r>
                <a:rPr lang="en-US" sz="1100" b="1" dirty="0">
                  <a:solidFill>
                    <a:schemeClr val="accent5"/>
                  </a:solidFill>
                  <a:latin typeface="Arial" panose="020B0604020202020204" pitchFamily="34" charset="0"/>
                  <a:cs typeface="Arial" panose="020B0604020202020204" pitchFamily="34" charset="0"/>
                </a:rPr>
                <a:t>Database</a:t>
              </a:r>
              <a:endParaRPr lang="en-US" sz="1100" dirty="0">
                <a:solidFill>
                  <a:schemeClr val="accent5"/>
                </a:solidFill>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EFC4DA3D-35BE-2062-D5DE-7E06FCEF45C2}"/>
                </a:ext>
              </a:extLst>
            </p:cNvPr>
            <p:cNvSpPr txBox="1"/>
            <p:nvPr/>
          </p:nvSpPr>
          <p:spPr>
            <a:xfrm>
              <a:off x="3094041" y="6568146"/>
              <a:ext cx="1248241" cy="232877"/>
            </a:xfrm>
            <a:prstGeom prst="rect">
              <a:avLst/>
            </a:prstGeom>
            <a:noFill/>
          </p:spPr>
          <p:txBody>
            <a:bodyPr wrap="square">
              <a:spAutoFit/>
            </a:bodyPr>
            <a:lstStyle/>
            <a:p>
              <a:r>
                <a:rPr lang="en-US" sz="1100" b="1" dirty="0">
                  <a:solidFill>
                    <a:schemeClr val="accent5"/>
                  </a:solidFill>
                  <a:latin typeface="Arial" panose="020B0604020202020204" pitchFamily="34" charset="0"/>
                  <a:cs typeface="Arial" panose="020B0604020202020204" pitchFamily="34" charset="0"/>
                </a:rPr>
                <a:t>SSH</a:t>
              </a:r>
              <a:endParaRPr lang="en-US" sz="1100" dirty="0">
                <a:solidFill>
                  <a:schemeClr val="accent5"/>
                </a:solidFill>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E392AECE-277C-62D0-7FED-33C431300E22}"/>
                </a:ext>
              </a:extLst>
            </p:cNvPr>
            <p:cNvSpPr txBox="1"/>
            <p:nvPr/>
          </p:nvSpPr>
          <p:spPr>
            <a:xfrm>
              <a:off x="2271533" y="6595042"/>
              <a:ext cx="1248241" cy="232877"/>
            </a:xfrm>
            <a:prstGeom prst="rect">
              <a:avLst/>
            </a:prstGeom>
            <a:noFill/>
          </p:spPr>
          <p:txBody>
            <a:bodyPr wrap="square">
              <a:spAutoFit/>
            </a:bodyPr>
            <a:lstStyle/>
            <a:p>
              <a:r>
                <a:rPr lang="en-US" sz="1100" b="1" dirty="0">
                  <a:solidFill>
                    <a:schemeClr val="accent5"/>
                  </a:solidFill>
                  <a:latin typeface="Arial" panose="020B0604020202020204" pitchFamily="34" charset="0"/>
                  <a:cs typeface="Arial" panose="020B0604020202020204" pitchFamily="34" charset="0"/>
                </a:rPr>
                <a:t>Server</a:t>
              </a:r>
              <a:endParaRPr lang="en-US" sz="1100" dirty="0">
                <a:solidFill>
                  <a:schemeClr val="accent5"/>
                </a:solidFill>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F28FBB62-6908-9E11-65B5-B71940D92BE7}"/>
                </a:ext>
              </a:extLst>
            </p:cNvPr>
            <p:cNvSpPr txBox="1"/>
            <p:nvPr/>
          </p:nvSpPr>
          <p:spPr>
            <a:xfrm>
              <a:off x="3680143" y="6558086"/>
              <a:ext cx="672295" cy="383561"/>
            </a:xfrm>
            <a:prstGeom prst="rect">
              <a:avLst/>
            </a:prstGeom>
            <a:noFill/>
          </p:spPr>
          <p:txBody>
            <a:bodyPr wrap="square">
              <a:spAutoFit/>
            </a:bodyPr>
            <a:lstStyle/>
            <a:p>
              <a:r>
                <a:rPr lang="en-US" sz="1100" b="1" dirty="0">
                  <a:solidFill>
                    <a:schemeClr val="accent5"/>
                  </a:solidFill>
                  <a:latin typeface="Arial" panose="020B0604020202020204" pitchFamily="34" charset="0"/>
                  <a:cs typeface="Arial" panose="020B0604020202020204" pitchFamily="34" charset="0"/>
                </a:rPr>
                <a:t>Hypervisor</a:t>
              </a:r>
              <a:endParaRPr lang="en-US" sz="1100" dirty="0">
                <a:solidFill>
                  <a:schemeClr val="accent5"/>
                </a:solidFill>
                <a:latin typeface="Arial" panose="020B0604020202020204" pitchFamily="34" charset="0"/>
                <a:cs typeface="Arial" panose="020B0604020202020204" pitchFamily="34" charset="0"/>
              </a:endParaRPr>
            </a:p>
          </p:txBody>
        </p:sp>
        <p:pic>
          <p:nvPicPr>
            <p:cNvPr id="36" name="Picture 35">
              <a:extLst>
                <a:ext uri="{FF2B5EF4-FFF2-40B4-BE49-F238E27FC236}">
                  <a16:creationId xmlns:a16="http://schemas.microsoft.com/office/drawing/2014/main" id="{CE617B98-EB2B-B87E-1475-5FB66119B3D2}"/>
                </a:ext>
              </a:extLst>
            </p:cNvPr>
            <p:cNvPicPr>
              <a:picLocks noChangeAspect="1"/>
            </p:cNvPicPr>
            <p:nvPr/>
          </p:nvPicPr>
          <p:blipFill>
            <a:blip r:embed="rId4"/>
            <a:srcRect/>
            <a:stretch/>
          </p:blipFill>
          <p:spPr>
            <a:xfrm>
              <a:off x="3001824" y="5969544"/>
              <a:ext cx="645526" cy="487530"/>
            </a:xfrm>
            <a:prstGeom prst="rect">
              <a:avLst/>
            </a:prstGeom>
          </p:spPr>
        </p:pic>
      </p:grpSp>
      <p:sp>
        <p:nvSpPr>
          <p:cNvPr id="29" name="TextBox 28">
            <a:extLst>
              <a:ext uri="{FF2B5EF4-FFF2-40B4-BE49-F238E27FC236}">
                <a16:creationId xmlns:a16="http://schemas.microsoft.com/office/drawing/2014/main" id="{C3301B9E-1E3F-C40F-4E36-42930115604B}"/>
              </a:ext>
            </a:extLst>
          </p:cNvPr>
          <p:cNvSpPr txBox="1"/>
          <p:nvPr/>
        </p:nvSpPr>
        <p:spPr>
          <a:xfrm>
            <a:off x="3674220" y="5808003"/>
            <a:ext cx="1472275" cy="584775"/>
          </a:xfrm>
          <a:prstGeom prst="rect">
            <a:avLst/>
          </a:prstGeom>
          <a:noFill/>
        </p:spPr>
        <p:txBody>
          <a:bodyPr wrap="square">
            <a:spAutoFit/>
          </a:bodyPr>
          <a:lstStyle/>
          <a:p>
            <a:r>
              <a:rPr lang="en-US" sz="1600" b="1" dirty="0">
                <a:solidFill>
                  <a:schemeClr val="tx2"/>
                </a:solidFill>
                <a:latin typeface="Arial" panose="020B0604020202020204" pitchFamily="34" charset="0"/>
                <a:cs typeface="Arial" panose="020B0604020202020204" pitchFamily="34" charset="0"/>
              </a:rPr>
              <a:t>Production </a:t>
            </a:r>
          </a:p>
          <a:p>
            <a:r>
              <a:rPr lang="en-US" sz="1600" b="1" dirty="0">
                <a:solidFill>
                  <a:schemeClr val="tx2"/>
                </a:solidFill>
                <a:latin typeface="Arial" panose="020B0604020202020204" pitchFamily="34" charset="0"/>
                <a:cs typeface="Arial" panose="020B0604020202020204" pitchFamily="34" charset="0"/>
              </a:rPr>
              <a:t>Environment </a:t>
            </a:r>
          </a:p>
        </p:txBody>
      </p:sp>
      <p:pic>
        <p:nvPicPr>
          <p:cNvPr id="41" name="Picture 40">
            <a:extLst>
              <a:ext uri="{FF2B5EF4-FFF2-40B4-BE49-F238E27FC236}">
                <a16:creationId xmlns:a16="http://schemas.microsoft.com/office/drawing/2014/main" id="{F04AB5BB-B546-C05E-FC5D-3FD8DF902EB6}"/>
              </a:ext>
            </a:extLst>
          </p:cNvPr>
          <p:cNvPicPr>
            <a:picLocks noChangeAspect="1"/>
          </p:cNvPicPr>
          <p:nvPr/>
        </p:nvPicPr>
        <p:blipFill>
          <a:blip r:embed="rId8"/>
          <a:srcRect/>
          <a:stretch/>
        </p:blipFill>
        <p:spPr>
          <a:xfrm>
            <a:off x="5952535" y="799937"/>
            <a:ext cx="1466392" cy="1083578"/>
          </a:xfrm>
          <a:prstGeom prst="rect">
            <a:avLst/>
          </a:prstGeom>
        </p:spPr>
      </p:pic>
      <p:cxnSp>
        <p:nvCxnSpPr>
          <p:cNvPr id="45" name="Straight Arrow Connector 44">
            <a:extLst>
              <a:ext uri="{FF2B5EF4-FFF2-40B4-BE49-F238E27FC236}">
                <a16:creationId xmlns:a16="http://schemas.microsoft.com/office/drawing/2014/main" id="{AFA7DA37-7125-4D42-2096-9F903B40255E}"/>
              </a:ext>
            </a:extLst>
          </p:cNvPr>
          <p:cNvCxnSpPr>
            <a:cxnSpLocks/>
          </p:cNvCxnSpPr>
          <p:nvPr/>
        </p:nvCxnSpPr>
        <p:spPr>
          <a:xfrm flipV="1">
            <a:off x="3961926" y="1353105"/>
            <a:ext cx="2103120" cy="1724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85D99F23-9B6D-04DA-BFA1-8315130B4593}"/>
              </a:ext>
            </a:extLst>
          </p:cNvPr>
          <p:cNvGrpSpPr/>
          <p:nvPr/>
        </p:nvGrpSpPr>
        <p:grpSpPr>
          <a:xfrm>
            <a:off x="3867161" y="403828"/>
            <a:ext cx="12047784" cy="954821"/>
            <a:chOff x="3881736" y="388723"/>
            <a:chExt cx="12047784" cy="954821"/>
          </a:xfrm>
        </p:grpSpPr>
        <p:sp>
          <p:nvSpPr>
            <p:cNvPr id="43" name="TextBox 42">
              <a:extLst>
                <a:ext uri="{FF2B5EF4-FFF2-40B4-BE49-F238E27FC236}">
                  <a16:creationId xmlns:a16="http://schemas.microsoft.com/office/drawing/2014/main" id="{D7324B2E-BB2B-62E7-E943-AC873C99F5D3}"/>
                </a:ext>
              </a:extLst>
            </p:cNvPr>
            <p:cNvSpPr txBox="1"/>
            <p:nvPr/>
          </p:nvSpPr>
          <p:spPr>
            <a:xfrm>
              <a:off x="5573578" y="388723"/>
              <a:ext cx="10355942" cy="523220"/>
            </a:xfrm>
            <a:prstGeom prst="rect">
              <a:avLst/>
            </a:prstGeom>
            <a:noFill/>
          </p:spPr>
          <p:txBody>
            <a:bodyPr wrap="square">
              <a:spAutoFit/>
            </a:bodyPr>
            <a:lstStyle/>
            <a:p>
              <a:r>
                <a:rPr lang="en-US" sz="1400" dirty="0">
                  <a:solidFill>
                    <a:schemeClr val="accent1"/>
                  </a:solidFill>
                  <a:latin typeface="Arial" panose="020B0604020202020204" pitchFamily="34" charset="0"/>
                  <a:cs typeface="Arial" panose="020B0604020202020204" pitchFamily="34" charset="0"/>
                </a:rPr>
                <a:t>CyberArk Privilege Cloud</a:t>
              </a:r>
            </a:p>
            <a:p>
              <a:r>
                <a:rPr lang="en-US" sz="1400" dirty="0">
                  <a:solidFill>
                    <a:schemeClr val="accent1"/>
                  </a:solidFill>
                  <a:latin typeface="Arial" panose="020B0604020202020204" pitchFamily="34" charset="0"/>
                  <a:cs typeface="Arial" panose="020B0604020202020204" pitchFamily="34" charset="0"/>
                </a:rPr>
                <a:t>         CPC</a:t>
              </a:r>
              <a:endParaRPr lang="en-US" sz="1400" dirty="0">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18F43D04-08C2-1C3E-5D81-D5DB55F7071D}"/>
                </a:ext>
              </a:extLst>
            </p:cNvPr>
            <p:cNvSpPr txBox="1"/>
            <p:nvPr/>
          </p:nvSpPr>
          <p:spPr>
            <a:xfrm>
              <a:off x="3881736" y="943434"/>
              <a:ext cx="10355942" cy="400110"/>
            </a:xfrm>
            <a:prstGeom prst="rect">
              <a:avLst/>
            </a:prstGeom>
            <a:noFill/>
          </p:spPr>
          <p:txBody>
            <a:bodyPr wrap="square">
              <a:spAutoFit/>
            </a:bodyPr>
            <a:lstStyle/>
            <a:p>
              <a:r>
                <a:rPr lang="en-US" sz="1000" b="1" dirty="0">
                  <a:solidFill>
                    <a:schemeClr val="accent1"/>
                  </a:solidFill>
                  <a:latin typeface="Arial" panose="020B0604020202020204" pitchFamily="34" charset="0"/>
                  <a:cs typeface="Arial" panose="020B0604020202020204" pitchFamily="34" charset="0"/>
                </a:rPr>
                <a:t>Admin user accessing CyberArk </a:t>
              </a:r>
            </a:p>
            <a:p>
              <a:r>
                <a:rPr lang="en-US" sz="1000" b="1" dirty="0">
                  <a:solidFill>
                    <a:schemeClr val="accent1"/>
                  </a:solidFill>
                  <a:latin typeface="Arial" panose="020B0604020202020204" pitchFamily="34" charset="0"/>
                  <a:cs typeface="Arial" panose="020B0604020202020204" pitchFamily="34" charset="0"/>
                </a:rPr>
                <a:t>     web page over https</a:t>
              </a:r>
              <a:endParaRPr lang="en-US" sz="1000" b="1" dirty="0">
                <a:latin typeface="Arial" panose="020B0604020202020204" pitchFamily="34" charset="0"/>
                <a:cs typeface="Arial" panose="020B0604020202020204" pitchFamily="34" charset="0"/>
              </a:endParaRPr>
            </a:p>
          </p:txBody>
        </p:sp>
      </p:grpSp>
      <p:pic>
        <p:nvPicPr>
          <p:cNvPr id="48" name="Picture 47">
            <a:extLst>
              <a:ext uri="{FF2B5EF4-FFF2-40B4-BE49-F238E27FC236}">
                <a16:creationId xmlns:a16="http://schemas.microsoft.com/office/drawing/2014/main" id="{DF5B4D0D-F06F-DAF3-FC6A-14596E72F0E9}"/>
              </a:ext>
            </a:extLst>
          </p:cNvPr>
          <p:cNvPicPr>
            <a:picLocks noChangeAspect="1"/>
          </p:cNvPicPr>
          <p:nvPr/>
        </p:nvPicPr>
        <p:blipFill>
          <a:blip r:embed="rId9"/>
          <a:srcRect/>
          <a:stretch/>
        </p:blipFill>
        <p:spPr>
          <a:xfrm>
            <a:off x="5413829" y="3429888"/>
            <a:ext cx="809618" cy="836039"/>
          </a:xfrm>
          <a:prstGeom prst="rect">
            <a:avLst/>
          </a:prstGeom>
        </p:spPr>
      </p:pic>
      <p:sp>
        <p:nvSpPr>
          <p:cNvPr id="61" name="TextBox 60">
            <a:extLst>
              <a:ext uri="{FF2B5EF4-FFF2-40B4-BE49-F238E27FC236}">
                <a16:creationId xmlns:a16="http://schemas.microsoft.com/office/drawing/2014/main" id="{57E24264-260D-E9A9-A724-15D7883973C8}"/>
              </a:ext>
            </a:extLst>
          </p:cNvPr>
          <p:cNvSpPr txBox="1"/>
          <p:nvPr/>
        </p:nvSpPr>
        <p:spPr>
          <a:xfrm>
            <a:off x="4887419" y="3384716"/>
            <a:ext cx="1006977" cy="461665"/>
          </a:xfrm>
          <a:prstGeom prst="rect">
            <a:avLst/>
          </a:prstGeom>
          <a:noFill/>
        </p:spPr>
        <p:txBody>
          <a:bodyPr wrap="square">
            <a:spAutoFit/>
          </a:bodyPr>
          <a:lstStyle/>
          <a:p>
            <a:r>
              <a:rPr lang="en-US" sz="800" b="1" dirty="0">
                <a:solidFill>
                  <a:schemeClr val="accent1"/>
                </a:solidFill>
                <a:latin typeface="Arial" panose="020B0604020202020204" pitchFamily="34" charset="0"/>
                <a:cs typeface="Arial" panose="020B0604020202020204" pitchFamily="34" charset="0"/>
              </a:rPr>
              <a:t>Identity</a:t>
            </a:r>
          </a:p>
          <a:p>
            <a:r>
              <a:rPr lang="en-US" sz="800" b="1" dirty="0">
                <a:solidFill>
                  <a:schemeClr val="accent1"/>
                </a:solidFill>
                <a:latin typeface="Arial" panose="020B0604020202020204" pitchFamily="34" charset="0"/>
                <a:cs typeface="Arial" panose="020B0604020202020204" pitchFamily="34" charset="0"/>
              </a:rPr>
              <a:t>Connector</a:t>
            </a:r>
          </a:p>
          <a:p>
            <a:r>
              <a:rPr lang="en-US" sz="800" b="1" dirty="0">
                <a:solidFill>
                  <a:schemeClr val="accent1"/>
                </a:solidFill>
                <a:latin typeface="Arial" panose="020B0604020202020204" pitchFamily="34" charset="0"/>
                <a:cs typeface="Arial" panose="020B0604020202020204" pitchFamily="34" charset="0"/>
              </a:rPr>
              <a:t>IC1</a:t>
            </a:r>
            <a:endParaRPr lang="en-US" sz="800" b="1" dirty="0">
              <a:latin typeface="Arial" panose="020B0604020202020204" pitchFamily="34" charset="0"/>
              <a:cs typeface="Arial" panose="020B0604020202020204" pitchFamily="34" charset="0"/>
            </a:endParaRPr>
          </a:p>
        </p:txBody>
      </p:sp>
      <p:pic>
        <p:nvPicPr>
          <p:cNvPr id="64" name="Picture 63">
            <a:extLst>
              <a:ext uri="{FF2B5EF4-FFF2-40B4-BE49-F238E27FC236}">
                <a16:creationId xmlns:a16="http://schemas.microsoft.com/office/drawing/2014/main" id="{0EFD5915-BE5B-D57D-8C2E-56292F37D81F}"/>
              </a:ext>
            </a:extLst>
          </p:cNvPr>
          <p:cNvPicPr>
            <a:picLocks noChangeAspect="1"/>
          </p:cNvPicPr>
          <p:nvPr/>
        </p:nvPicPr>
        <p:blipFill>
          <a:blip r:embed="rId9"/>
          <a:srcRect/>
          <a:stretch/>
        </p:blipFill>
        <p:spPr>
          <a:xfrm>
            <a:off x="7047878" y="3424752"/>
            <a:ext cx="809618" cy="836039"/>
          </a:xfrm>
          <a:prstGeom prst="rect">
            <a:avLst/>
          </a:prstGeom>
        </p:spPr>
      </p:pic>
      <p:sp>
        <p:nvSpPr>
          <p:cNvPr id="65" name="TextBox 64">
            <a:extLst>
              <a:ext uri="{FF2B5EF4-FFF2-40B4-BE49-F238E27FC236}">
                <a16:creationId xmlns:a16="http://schemas.microsoft.com/office/drawing/2014/main" id="{1CAD1170-2CFB-9C31-0442-F277C952573C}"/>
              </a:ext>
            </a:extLst>
          </p:cNvPr>
          <p:cNvSpPr txBox="1"/>
          <p:nvPr/>
        </p:nvSpPr>
        <p:spPr>
          <a:xfrm>
            <a:off x="7587558" y="3381107"/>
            <a:ext cx="1006977" cy="461665"/>
          </a:xfrm>
          <a:prstGeom prst="rect">
            <a:avLst/>
          </a:prstGeom>
          <a:noFill/>
        </p:spPr>
        <p:txBody>
          <a:bodyPr wrap="square">
            <a:spAutoFit/>
          </a:bodyPr>
          <a:lstStyle/>
          <a:p>
            <a:r>
              <a:rPr lang="en-US" sz="800" b="1" dirty="0">
                <a:solidFill>
                  <a:schemeClr val="accent1"/>
                </a:solidFill>
                <a:latin typeface="Arial" panose="020B0604020202020204" pitchFamily="34" charset="0"/>
                <a:cs typeface="Arial" panose="020B0604020202020204" pitchFamily="34" charset="0"/>
              </a:rPr>
              <a:t>Identity</a:t>
            </a:r>
          </a:p>
          <a:p>
            <a:r>
              <a:rPr lang="en-US" sz="800" b="1" dirty="0">
                <a:solidFill>
                  <a:schemeClr val="accent1"/>
                </a:solidFill>
                <a:latin typeface="Arial" panose="020B0604020202020204" pitchFamily="34" charset="0"/>
                <a:cs typeface="Arial" panose="020B0604020202020204" pitchFamily="34" charset="0"/>
              </a:rPr>
              <a:t>Connector</a:t>
            </a:r>
          </a:p>
          <a:p>
            <a:r>
              <a:rPr lang="en-US" sz="800" b="1" dirty="0">
                <a:solidFill>
                  <a:schemeClr val="accent1"/>
                </a:solidFill>
                <a:latin typeface="Arial" panose="020B0604020202020204" pitchFamily="34" charset="0"/>
                <a:cs typeface="Arial" panose="020B0604020202020204" pitchFamily="34" charset="0"/>
              </a:rPr>
              <a:t>IC2</a:t>
            </a:r>
            <a:endParaRPr lang="en-US" sz="800" b="1" dirty="0">
              <a:latin typeface="Arial" panose="020B0604020202020204" pitchFamily="34" charset="0"/>
              <a:cs typeface="Arial" panose="020B0604020202020204" pitchFamily="34" charset="0"/>
            </a:endParaRPr>
          </a:p>
        </p:txBody>
      </p:sp>
      <p:cxnSp>
        <p:nvCxnSpPr>
          <p:cNvPr id="67" name="Straight Arrow Connector 66">
            <a:extLst>
              <a:ext uri="{FF2B5EF4-FFF2-40B4-BE49-F238E27FC236}">
                <a16:creationId xmlns:a16="http://schemas.microsoft.com/office/drawing/2014/main" id="{488F33EF-F983-7888-ADCF-BC6955BD14B7}"/>
              </a:ext>
            </a:extLst>
          </p:cNvPr>
          <p:cNvCxnSpPr/>
          <p:nvPr/>
        </p:nvCxnSpPr>
        <p:spPr>
          <a:xfrm flipH="1">
            <a:off x="5559003" y="1770743"/>
            <a:ext cx="664444" cy="1655208"/>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C5763A1-D504-1C72-5C77-311FB226BA74}"/>
              </a:ext>
            </a:extLst>
          </p:cNvPr>
          <p:cNvCxnSpPr>
            <a:cxnSpLocks/>
          </p:cNvCxnSpPr>
          <p:nvPr/>
        </p:nvCxnSpPr>
        <p:spPr>
          <a:xfrm flipH="1" flipV="1">
            <a:off x="6725176" y="1788723"/>
            <a:ext cx="810962" cy="1689634"/>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7F3C0AAE-B601-4F0C-149B-B30C62AB2D78}"/>
              </a:ext>
            </a:extLst>
          </p:cNvPr>
          <p:cNvSpPr txBox="1"/>
          <p:nvPr/>
        </p:nvSpPr>
        <p:spPr>
          <a:xfrm>
            <a:off x="7047878" y="2318453"/>
            <a:ext cx="10355942" cy="276999"/>
          </a:xfrm>
          <a:prstGeom prst="rect">
            <a:avLst/>
          </a:prstGeom>
          <a:noFill/>
        </p:spPr>
        <p:txBody>
          <a:bodyPr wrap="square">
            <a:spAutoFit/>
          </a:bodyPr>
          <a:lstStyle/>
          <a:p>
            <a:r>
              <a:rPr lang="en-US" sz="1200" b="1" dirty="0">
                <a:solidFill>
                  <a:schemeClr val="accent1"/>
                </a:solidFill>
                <a:latin typeface="Arial" panose="020B0604020202020204" pitchFamily="34" charset="0"/>
                <a:cs typeface="Arial" panose="020B0604020202020204" pitchFamily="34" charset="0"/>
              </a:rPr>
              <a:t>1858</a:t>
            </a:r>
            <a:endParaRPr lang="en-US" sz="1200" b="1" dirty="0">
              <a:latin typeface="Arial" panose="020B0604020202020204" pitchFamily="34" charset="0"/>
              <a:cs typeface="Arial" panose="020B0604020202020204" pitchFamily="34" charset="0"/>
            </a:endParaRPr>
          </a:p>
        </p:txBody>
      </p:sp>
      <p:sp>
        <p:nvSpPr>
          <p:cNvPr id="79" name="TextBox 78">
            <a:extLst>
              <a:ext uri="{FF2B5EF4-FFF2-40B4-BE49-F238E27FC236}">
                <a16:creationId xmlns:a16="http://schemas.microsoft.com/office/drawing/2014/main" id="{50171B14-9B5F-1F0C-AB7A-AEA32ADB3D93}"/>
              </a:ext>
            </a:extLst>
          </p:cNvPr>
          <p:cNvSpPr txBox="1"/>
          <p:nvPr/>
        </p:nvSpPr>
        <p:spPr>
          <a:xfrm>
            <a:off x="5413829" y="2341078"/>
            <a:ext cx="651217" cy="276999"/>
          </a:xfrm>
          <a:prstGeom prst="rect">
            <a:avLst/>
          </a:prstGeom>
          <a:noFill/>
        </p:spPr>
        <p:txBody>
          <a:bodyPr wrap="square">
            <a:spAutoFit/>
          </a:bodyPr>
          <a:lstStyle/>
          <a:p>
            <a:r>
              <a:rPr lang="en-US" sz="1200" b="1" dirty="0">
                <a:solidFill>
                  <a:schemeClr val="accent1"/>
                </a:solidFill>
                <a:latin typeface="Arial" panose="020B0604020202020204" pitchFamily="34" charset="0"/>
                <a:cs typeface="Arial" panose="020B0604020202020204" pitchFamily="34" charset="0"/>
              </a:rPr>
              <a:t>1858</a:t>
            </a:r>
            <a:endParaRPr lang="en-US" sz="1200" b="1" dirty="0">
              <a:latin typeface="Arial" panose="020B0604020202020204" pitchFamily="34" charset="0"/>
              <a:cs typeface="Arial" panose="020B0604020202020204" pitchFamily="34" charset="0"/>
            </a:endParaRPr>
          </a:p>
        </p:txBody>
      </p:sp>
      <p:sp>
        <p:nvSpPr>
          <p:cNvPr id="80" name="TextBox 79">
            <a:extLst>
              <a:ext uri="{FF2B5EF4-FFF2-40B4-BE49-F238E27FC236}">
                <a16:creationId xmlns:a16="http://schemas.microsoft.com/office/drawing/2014/main" id="{70EF52C1-EF09-9B10-82C4-2108340FC604}"/>
              </a:ext>
            </a:extLst>
          </p:cNvPr>
          <p:cNvSpPr txBox="1"/>
          <p:nvPr/>
        </p:nvSpPr>
        <p:spPr>
          <a:xfrm>
            <a:off x="8308779" y="2460529"/>
            <a:ext cx="10355942" cy="276999"/>
          </a:xfrm>
          <a:prstGeom prst="rect">
            <a:avLst/>
          </a:prstGeom>
          <a:noFill/>
        </p:spPr>
        <p:txBody>
          <a:bodyPr wrap="square">
            <a:spAutoFit/>
          </a:bodyPr>
          <a:lstStyle/>
          <a:p>
            <a:r>
              <a:rPr lang="en-US" sz="1200" b="1">
                <a:solidFill>
                  <a:schemeClr val="accent1"/>
                </a:solidFill>
                <a:latin typeface="Arial" panose="020B0604020202020204" pitchFamily="34" charset="0"/>
                <a:cs typeface="Arial" panose="020B0604020202020204" pitchFamily="34" charset="0"/>
              </a:rPr>
              <a:t>1858</a:t>
            </a:r>
            <a:endParaRPr lang="en-US" sz="1200" b="1" dirty="0">
              <a:solidFill>
                <a:srgbClr val="FF0000"/>
              </a:solidFill>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5E63F21A-9423-D77F-AB10-088C9CB50E3D}"/>
              </a:ext>
            </a:extLst>
          </p:cNvPr>
          <p:cNvSpPr txBox="1"/>
          <p:nvPr/>
        </p:nvSpPr>
        <p:spPr>
          <a:xfrm>
            <a:off x="5886060" y="2669633"/>
            <a:ext cx="728868" cy="461665"/>
          </a:xfrm>
          <a:prstGeom prst="rect">
            <a:avLst/>
          </a:prstGeom>
          <a:noFill/>
        </p:spPr>
        <p:txBody>
          <a:bodyPr wrap="square">
            <a:spAutoFit/>
          </a:bodyPr>
          <a:lstStyle/>
          <a:p>
            <a:r>
              <a:rPr lang="en-US" sz="1200" b="1" dirty="0">
                <a:solidFill>
                  <a:srgbClr val="FF0000"/>
                </a:solidFill>
                <a:latin typeface="Arial" panose="020B0604020202020204" pitchFamily="34" charset="0"/>
                <a:cs typeface="Arial" panose="020B0604020202020204" pitchFamily="34" charset="0"/>
              </a:rPr>
              <a:t>443</a:t>
            </a:r>
            <a:r>
              <a:rPr lang="en-US" sz="1200" dirty="0">
                <a:solidFill>
                  <a:srgbClr val="FF0000"/>
                </a:solidFill>
                <a:latin typeface="Arial" panose="020B0604020202020204" pitchFamily="34" charset="0"/>
                <a:cs typeface="Arial" panose="020B0604020202020204" pitchFamily="34" charset="0"/>
              </a:rPr>
              <a:t>	</a:t>
            </a:r>
          </a:p>
        </p:txBody>
      </p:sp>
      <p:cxnSp>
        <p:nvCxnSpPr>
          <p:cNvPr id="83" name="Straight Arrow Connector 82">
            <a:extLst>
              <a:ext uri="{FF2B5EF4-FFF2-40B4-BE49-F238E27FC236}">
                <a16:creationId xmlns:a16="http://schemas.microsoft.com/office/drawing/2014/main" id="{07431FE4-90E3-2BB8-E5D1-080080F24F6A}"/>
              </a:ext>
            </a:extLst>
          </p:cNvPr>
          <p:cNvCxnSpPr>
            <a:cxnSpLocks/>
          </p:cNvCxnSpPr>
          <p:nvPr/>
        </p:nvCxnSpPr>
        <p:spPr>
          <a:xfrm flipV="1">
            <a:off x="5708283" y="1849889"/>
            <a:ext cx="642904" cy="1577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99A4FACD-00C6-1B72-A073-D7706C3895D3}"/>
              </a:ext>
            </a:extLst>
          </p:cNvPr>
          <p:cNvCxnSpPr>
            <a:cxnSpLocks/>
          </p:cNvCxnSpPr>
          <p:nvPr/>
        </p:nvCxnSpPr>
        <p:spPr>
          <a:xfrm flipH="1" flipV="1">
            <a:off x="6600967" y="1864008"/>
            <a:ext cx="717440" cy="1563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87D535F4-0872-6E84-378A-7976CA819A42}"/>
              </a:ext>
            </a:extLst>
          </p:cNvPr>
          <p:cNvCxnSpPr>
            <a:cxnSpLocks/>
          </p:cNvCxnSpPr>
          <p:nvPr/>
        </p:nvCxnSpPr>
        <p:spPr>
          <a:xfrm flipV="1">
            <a:off x="5708283" y="1850537"/>
            <a:ext cx="642904" cy="157757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635D609E-F84F-9955-EE90-44A14925B92C}"/>
              </a:ext>
            </a:extLst>
          </p:cNvPr>
          <p:cNvCxnSpPr>
            <a:cxnSpLocks/>
          </p:cNvCxnSpPr>
          <p:nvPr/>
        </p:nvCxnSpPr>
        <p:spPr>
          <a:xfrm flipH="1" flipV="1">
            <a:off x="6600967" y="1864332"/>
            <a:ext cx="717440" cy="156314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B2D2C97D-7143-A60E-5E8A-912F6CE44DEA}"/>
              </a:ext>
            </a:extLst>
          </p:cNvPr>
          <p:cNvCxnSpPr>
            <a:cxnSpLocks/>
          </p:cNvCxnSpPr>
          <p:nvPr/>
        </p:nvCxnSpPr>
        <p:spPr>
          <a:xfrm>
            <a:off x="5559003" y="3885648"/>
            <a:ext cx="0" cy="1691817"/>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D4B3644E-C698-04E5-3262-50EAFF819F1B}"/>
              </a:ext>
            </a:extLst>
          </p:cNvPr>
          <p:cNvCxnSpPr>
            <a:cxnSpLocks/>
          </p:cNvCxnSpPr>
          <p:nvPr/>
        </p:nvCxnSpPr>
        <p:spPr>
          <a:xfrm>
            <a:off x="7751855" y="4100179"/>
            <a:ext cx="0" cy="149180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C7C98DED-B214-C04A-B621-84C835759790}"/>
              </a:ext>
            </a:extLst>
          </p:cNvPr>
          <p:cNvCxnSpPr>
            <a:cxnSpLocks/>
          </p:cNvCxnSpPr>
          <p:nvPr/>
        </p:nvCxnSpPr>
        <p:spPr>
          <a:xfrm>
            <a:off x="7520867" y="4085665"/>
            <a:ext cx="0" cy="1491800"/>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6FDCB417-A951-D3E4-9EAA-8BDC7FAA4DC0}"/>
              </a:ext>
            </a:extLst>
          </p:cNvPr>
          <p:cNvCxnSpPr>
            <a:cxnSpLocks/>
          </p:cNvCxnSpPr>
          <p:nvPr/>
        </p:nvCxnSpPr>
        <p:spPr>
          <a:xfrm>
            <a:off x="5918718" y="4092922"/>
            <a:ext cx="0" cy="14918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BEEBCA15-51D3-DC0D-C109-C6A83C0D9777}"/>
              </a:ext>
            </a:extLst>
          </p:cNvPr>
          <p:cNvCxnSpPr>
            <a:cxnSpLocks/>
          </p:cNvCxnSpPr>
          <p:nvPr/>
        </p:nvCxnSpPr>
        <p:spPr>
          <a:xfrm>
            <a:off x="7751855" y="4104868"/>
            <a:ext cx="0" cy="14918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6B11AC0C-E214-BE89-2F79-F87D4D61A26D}"/>
              </a:ext>
            </a:extLst>
          </p:cNvPr>
          <p:cNvCxnSpPr>
            <a:cxnSpLocks/>
          </p:cNvCxnSpPr>
          <p:nvPr/>
        </p:nvCxnSpPr>
        <p:spPr>
          <a:xfrm>
            <a:off x="7520867" y="4090354"/>
            <a:ext cx="0" cy="14918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pic>
        <p:nvPicPr>
          <p:cNvPr id="110" name="Picture 109">
            <a:extLst>
              <a:ext uri="{FF2B5EF4-FFF2-40B4-BE49-F238E27FC236}">
                <a16:creationId xmlns:a16="http://schemas.microsoft.com/office/drawing/2014/main" id="{A2E853BB-629D-EBB0-EEF3-2C35B358351B}"/>
              </a:ext>
            </a:extLst>
          </p:cNvPr>
          <p:cNvPicPr>
            <a:picLocks noChangeAspect="1"/>
          </p:cNvPicPr>
          <p:nvPr/>
        </p:nvPicPr>
        <p:blipFill>
          <a:blip r:embed="rId10"/>
          <a:srcRect/>
          <a:stretch/>
        </p:blipFill>
        <p:spPr>
          <a:xfrm>
            <a:off x="5936442" y="3657702"/>
            <a:ext cx="504436" cy="337285"/>
          </a:xfrm>
          <a:prstGeom prst="rect">
            <a:avLst/>
          </a:prstGeom>
        </p:spPr>
      </p:pic>
      <p:pic>
        <p:nvPicPr>
          <p:cNvPr id="111" name="Picture 110">
            <a:extLst>
              <a:ext uri="{FF2B5EF4-FFF2-40B4-BE49-F238E27FC236}">
                <a16:creationId xmlns:a16="http://schemas.microsoft.com/office/drawing/2014/main" id="{85B19476-707D-030A-B340-98A75A729325}"/>
              </a:ext>
            </a:extLst>
          </p:cNvPr>
          <p:cNvPicPr>
            <a:picLocks noChangeAspect="1"/>
          </p:cNvPicPr>
          <p:nvPr/>
        </p:nvPicPr>
        <p:blipFill>
          <a:blip r:embed="rId10"/>
          <a:srcRect/>
          <a:stretch/>
        </p:blipFill>
        <p:spPr>
          <a:xfrm>
            <a:off x="6829908" y="3677655"/>
            <a:ext cx="504436" cy="337285"/>
          </a:xfrm>
          <a:prstGeom prst="rect">
            <a:avLst/>
          </a:prstGeom>
        </p:spPr>
      </p:pic>
      <p:cxnSp>
        <p:nvCxnSpPr>
          <p:cNvPr id="112" name="Straight Arrow Connector 111">
            <a:extLst>
              <a:ext uri="{FF2B5EF4-FFF2-40B4-BE49-F238E27FC236}">
                <a16:creationId xmlns:a16="http://schemas.microsoft.com/office/drawing/2014/main" id="{47E8A620-5AAB-D9AC-6913-5755BE9B417C}"/>
              </a:ext>
            </a:extLst>
          </p:cNvPr>
          <p:cNvCxnSpPr>
            <a:cxnSpLocks/>
          </p:cNvCxnSpPr>
          <p:nvPr/>
        </p:nvCxnSpPr>
        <p:spPr>
          <a:xfrm flipH="1">
            <a:off x="6258315" y="3925105"/>
            <a:ext cx="0" cy="1683399"/>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84E9B071-4479-ED49-16DC-BE5C7F7CA1CF}"/>
              </a:ext>
            </a:extLst>
          </p:cNvPr>
          <p:cNvCxnSpPr>
            <a:cxnSpLocks/>
          </p:cNvCxnSpPr>
          <p:nvPr/>
        </p:nvCxnSpPr>
        <p:spPr>
          <a:xfrm flipH="1">
            <a:off x="7047878" y="3925105"/>
            <a:ext cx="0" cy="1683399"/>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18" name="Picture 117">
            <a:extLst>
              <a:ext uri="{FF2B5EF4-FFF2-40B4-BE49-F238E27FC236}">
                <a16:creationId xmlns:a16="http://schemas.microsoft.com/office/drawing/2014/main" id="{0CC21A9D-A709-A0DB-4211-C3BBCFD445C4}"/>
              </a:ext>
            </a:extLst>
          </p:cNvPr>
          <p:cNvPicPr>
            <a:picLocks noChangeAspect="1"/>
          </p:cNvPicPr>
          <p:nvPr/>
        </p:nvPicPr>
        <p:blipFill>
          <a:blip r:embed="rId11"/>
          <a:srcRect/>
          <a:stretch/>
        </p:blipFill>
        <p:spPr>
          <a:xfrm>
            <a:off x="5423226" y="3869856"/>
            <a:ext cx="230667" cy="249217"/>
          </a:xfrm>
          <a:prstGeom prst="rect">
            <a:avLst/>
          </a:prstGeom>
        </p:spPr>
      </p:pic>
      <p:pic>
        <p:nvPicPr>
          <p:cNvPr id="120" name="Picture 119">
            <a:extLst>
              <a:ext uri="{FF2B5EF4-FFF2-40B4-BE49-F238E27FC236}">
                <a16:creationId xmlns:a16="http://schemas.microsoft.com/office/drawing/2014/main" id="{AF2A34D7-3804-BA7B-5734-9720582F4644}"/>
              </a:ext>
            </a:extLst>
          </p:cNvPr>
          <p:cNvPicPr>
            <a:picLocks noChangeAspect="1"/>
          </p:cNvPicPr>
          <p:nvPr/>
        </p:nvPicPr>
        <p:blipFill>
          <a:blip r:embed="rId11"/>
          <a:srcRect/>
          <a:stretch/>
        </p:blipFill>
        <p:spPr>
          <a:xfrm>
            <a:off x="7652256" y="3935275"/>
            <a:ext cx="230667" cy="249217"/>
          </a:xfrm>
          <a:prstGeom prst="rect">
            <a:avLst/>
          </a:prstGeom>
        </p:spPr>
      </p:pic>
      <p:pic>
        <p:nvPicPr>
          <p:cNvPr id="121" name="Picture 120">
            <a:extLst>
              <a:ext uri="{FF2B5EF4-FFF2-40B4-BE49-F238E27FC236}">
                <a16:creationId xmlns:a16="http://schemas.microsoft.com/office/drawing/2014/main" id="{FD8F307A-DAA3-3580-2083-B3610AF2E01F}"/>
              </a:ext>
            </a:extLst>
          </p:cNvPr>
          <p:cNvPicPr>
            <a:picLocks noChangeAspect="1"/>
          </p:cNvPicPr>
          <p:nvPr/>
        </p:nvPicPr>
        <p:blipFill>
          <a:blip r:embed="rId9"/>
          <a:srcRect/>
          <a:stretch/>
        </p:blipFill>
        <p:spPr>
          <a:xfrm>
            <a:off x="10177172" y="3446172"/>
            <a:ext cx="809618" cy="836039"/>
          </a:xfrm>
          <a:prstGeom prst="rect">
            <a:avLst/>
          </a:prstGeom>
        </p:spPr>
      </p:pic>
      <p:pic>
        <p:nvPicPr>
          <p:cNvPr id="138" name="Picture 137">
            <a:extLst>
              <a:ext uri="{FF2B5EF4-FFF2-40B4-BE49-F238E27FC236}">
                <a16:creationId xmlns:a16="http://schemas.microsoft.com/office/drawing/2014/main" id="{6B98ECD4-D39C-7DD0-1D4A-219BA5DBB753}"/>
              </a:ext>
            </a:extLst>
          </p:cNvPr>
          <p:cNvPicPr>
            <a:picLocks noChangeAspect="1"/>
          </p:cNvPicPr>
          <p:nvPr/>
        </p:nvPicPr>
        <p:blipFill>
          <a:blip r:embed="rId10"/>
          <a:srcRect/>
          <a:stretch/>
        </p:blipFill>
        <p:spPr>
          <a:xfrm>
            <a:off x="9830313" y="3620956"/>
            <a:ext cx="504436" cy="337285"/>
          </a:xfrm>
          <a:prstGeom prst="rect">
            <a:avLst/>
          </a:prstGeom>
        </p:spPr>
      </p:pic>
      <p:pic>
        <p:nvPicPr>
          <p:cNvPr id="139" name="Picture 138">
            <a:extLst>
              <a:ext uri="{FF2B5EF4-FFF2-40B4-BE49-F238E27FC236}">
                <a16:creationId xmlns:a16="http://schemas.microsoft.com/office/drawing/2014/main" id="{B2AEA825-3679-F26D-B5F6-19B16CE446FB}"/>
              </a:ext>
            </a:extLst>
          </p:cNvPr>
          <p:cNvPicPr>
            <a:picLocks noChangeAspect="1"/>
          </p:cNvPicPr>
          <p:nvPr/>
        </p:nvPicPr>
        <p:blipFill>
          <a:blip r:embed="rId11"/>
          <a:srcRect/>
          <a:stretch/>
        </p:blipFill>
        <p:spPr>
          <a:xfrm>
            <a:off x="10751549" y="4025338"/>
            <a:ext cx="230667" cy="249217"/>
          </a:xfrm>
          <a:prstGeom prst="rect">
            <a:avLst/>
          </a:prstGeom>
        </p:spPr>
      </p:pic>
      <p:cxnSp>
        <p:nvCxnSpPr>
          <p:cNvPr id="140" name="Straight Arrow Connector 139">
            <a:extLst>
              <a:ext uri="{FF2B5EF4-FFF2-40B4-BE49-F238E27FC236}">
                <a16:creationId xmlns:a16="http://schemas.microsoft.com/office/drawing/2014/main" id="{E29B81A6-A84B-1F88-5170-E981C31804D2}"/>
              </a:ext>
            </a:extLst>
          </p:cNvPr>
          <p:cNvCxnSpPr>
            <a:cxnSpLocks/>
          </p:cNvCxnSpPr>
          <p:nvPr/>
        </p:nvCxnSpPr>
        <p:spPr>
          <a:xfrm flipH="1">
            <a:off x="10041418" y="3910366"/>
            <a:ext cx="0" cy="1683399"/>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A316EFDF-5C19-A4B2-2757-4A4285B051D0}"/>
              </a:ext>
            </a:extLst>
          </p:cNvPr>
          <p:cNvCxnSpPr>
            <a:cxnSpLocks/>
          </p:cNvCxnSpPr>
          <p:nvPr/>
        </p:nvCxnSpPr>
        <p:spPr>
          <a:xfrm flipH="1">
            <a:off x="10860851" y="4260041"/>
            <a:ext cx="6032" cy="1357522"/>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85AFA24D-3727-91CC-34C6-A4EBB867BB82}"/>
              </a:ext>
            </a:extLst>
          </p:cNvPr>
          <p:cNvCxnSpPr>
            <a:cxnSpLocks/>
          </p:cNvCxnSpPr>
          <p:nvPr/>
        </p:nvCxnSpPr>
        <p:spPr>
          <a:xfrm>
            <a:off x="10667509" y="4125763"/>
            <a:ext cx="0" cy="149180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8A3CC4B7-D1F8-39C7-8FF0-2995D3ABE94D}"/>
              </a:ext>
            </a:extLst>
          </p:cNvPr>
          <p:cNvCxnSpPr>
            <a:cxnSpLocks/>
          </p:cNvCxnSpPr>
          <p:nvPr/>
        </p:nvCxnSpPr>
        <p:spPr>
          <a:xfrm flipH="1" flipV="1">
            <a:off x="7348511" y="1536678"/>
            <a:ext cx="3233470" cy="189366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D22E0946-A7D5-A511-B050-208103125E52}"/>
              </a:ext>
            </a:extLst>
          </p:cNvPr>
          <p:cNvCxnSpPr>
            <a:cxnSpLocks/>
          </p:cNvCxnSpPr>
          <p:nvPr/>
        </p:nvCxnSpPr>
        <p:spPr>
          <a:xfrm flipH="1" flipV="1">
            <a:off x="7290372" y="1658768"/>
            <a:ext cx="3030350" cy="1768900"/>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9890B32C-6AA5-1D41-9BA8-5D63FDADA8F7}"/>
              </a:ext>
            </a:extLst>
          </p:cNvPr>
          <p:cNvSpPr txBox="1"/>
          <p:nvPr/>
        </p:nvSpPr>
        <p:spPr>
          <a:xfrm>
            <a:off x="8431297" y="1971746"/>
            <a:ext cx="10355942" cy="276999"/>
          </a:xfrm>
          <a:prstGeom prst="rect">
            <a:avLst/>
          </a:prstGeom>
          <a:noFill/>
        </p:spPr>
        <p:txBody>
          <a:bodyPr wrap="square">
            <a:spAutoFit/>
          </a:bodyPr>
          <a:lstStyle/>
          <a:p>
            <a:r>
              <a:rPr lang="en-US" sz="1200" b="1" dirty="0">
                <a:solidFill>
                  <a:srgbClr val="FF0000"/>
                </a:solidFill>
                <a:latin typeface="Arial" panose="020B0604020202020204" pitchFamily="34" charset="0"/>
                <a:cs typeface="Arial" panose="020B0604020202020204" pitchFamily="34" charset="0"/>
              </a:rPr>
              <a:t>443</a:t>
            </a:r>
            <a:endParaRPr lang="en-US" sz="1200" dirty="0">
              <a:latin typeface="Arial" panose="020B0604020202020204" pitchFamily="34" charset="0"/>
              <a:cs typeface="Arial" panose="020B0604020202020204" pitchFamily="34" charset="0"/>
            </a:endParaRPr>
          </a:p>
        </p:txBody>
      </p:sp>
      <p:sp>
        <p:nvSpPr>
          <p:cNvPr id="153" name="TextBox 152">
            <a:extLst>
              <a:ext uri="{FF2B5EF4-FFF2-40B4-BE49-F238E27FC236}">
                <a16:creationId xmlns:a16="http://schemas.microsoft.com/office/drawing/2014/main" id="{E888701E-F576-E31C-037D-0CBCA4E5C2FA}"/>
              </a:ext>
            </a:extLst>
          </p:cNvPr>
          <p:cNvSpPr txBox="1"/>
          <p:nvPr/>
        </p:nvSpPr>
        <p:spPr>
          <a:xfrm>
            <a:off x="8430320" y="1971746"/>
            <a:ext cx="10355942" cy="276999"/>
          </a:xfrm>
          <a:prstGeom prst="rect">
            <a:avLst/>
          </a:prstGeom>
          <a:noFill/>
        </p:spPr>
        <p:txBody>
          <a:bodyPr wrap="square">
            <a:spAutoFit/>
          </a:bodyPr>
          <a:lstStyle/>
          <a:p>
            <a:r>
              <a:rPr lang="en-US" sz="1200" b="1" dirty="0">
                <a:solidFill>
                  <a:srgbClr val="FF0000"/>
                </a:solidFill>
                <a:latin typeface="Arial" panose="020B0604020202020204" pitchFamily="34" charset="0"/>
                <a:cs typeface="Arial" panose="020B0604020202020204" pitchFamily="34" charset="0"/>
              </a:rPr>
              <a:t>443</a:t>
            </a:r>
            <a:endParaRPr lang="en-US" sz="1200" dirty="0">
              <a:latin typeface="Arial" panose="020B0604020202020204" pitchFamily="34" charset="0"/>
              <a:cs typeface="Arial" panose="020B0604020202020204" pitchFamily="34" charset="0"/>
            </a:endParaRPr>
          </a:p>
        </p:txBody>
      </p:sp>
      <p:sp>
        <p:nvSpPr>
          <p:cNvPr id="156" name="TextBox 155">
            <a:extLst>
              <a:ext uri="{FF2B5EF4-FFF2-40B4-BE49-F238E27FC236}">
                <a16:creationId xmlns:a16="http://schemas.microsoft.com/office/drawing/2014/main" id="{27FF9DDC-59DB-822E-F3D3-0C8AC631C402}"/>
              </a:ext>
            </a:extLst>
          </p:cNvPr>
          <p:cNvSpPr txBox="1"/>
          <p:nvPr/>
        </p:nvSpPr>
        <p:spPr>
          <a:xfrm>
            <a:off x="5733138" y="6809695"/>
            <a:ext cx="10365339" cy="246221"/>
          </a:xfrm>
          <a:prstGeom prst="rect">
            <a:avLst/>
          </a:prstGeom>
          <a:noFill/>
        </p:spPr>
        <p:txBody>
          <a:bodyPr wrap="square">
            <a:spAutoFit/>
          </a:bodyPr>
          <a:lstStyle/>
          <a:p>
            <a:r>
              <a:rPr lang="en-US" sz="1000" b="1" dirty="0">
                <a:solidFill>
                  <a:schemeClr val="accent1"/>
                </a:solidFill>
                <a:latin typeface="Arial" panose="020B0604020202020204" pitchFamily="34" charset="0"/>
                <a:cs typeface="Arial" panose="020B0604020202020204" pitchFamily="34" charset="0"/>
              </a:rPr>
              <a:t>GLCC Datacenter</a:t>
            </a:r>
            <a:endParaRPr lang="en-US" sz="1000" b="1" dirty="0">
              <a:latin typeface="Arial" panose="020B0604020202020204" pitchFamily="34" charset="0"/>
              <a:cs typeface="Arial" panose="020B0604020202020204" pitchFamily="34" charset="0"/>
            </a:endParaRPr>
          </a:p>
        </p:txBody>
      </p:sp>
      <p:sp>
        <p:nvSpPr>
          <p:cNvPr id="158" name="TextBox 157">
            <a:extLst>
              <a:ext uri="{FF2B5EF4-FFF2-40B4-BE49-F238E27FC236}">
                <a16:creationId xmlns:a16="http://schemas.microsoft.com/office/drawing/2014/main" id="{E960B61B-1741-7BD8-FA48-3101E76AFD7E}"/>
              </a:ext>
            </a:extLst>
          </p:cNvPr>
          <p:cNvSpPr txBox="1"/>
          <p:nvPr/>
        </p:nvSpPr>
        <p:spPr>
          <a:xfrm>
            <a:off x="9387758" y="6805913"/>
            <a:ext cx="10355942" cy="246221"/>
          </a:xfrm>
          <a:prstGeom prst="rect">
            <a:avLst/>
          </a:prstGeom>
          <a:noFill/>
        </p:spPr>
        <p:txBody>
          <a:bodyPr wrap="square">
            <a:spAutoFit/>
          </a:bodyPr>
          <a:lstStyle/>
          <a:p>
            <a:r>
              <a:rPr lang="en-US" sz="1000" b="1" dirty="0">
                <a:solidFill>
                  <a:schemeClr val="accent1"/>
                </a:solidFill>
                <a:latin typeface="Arial" panose="020B0604020202020204" pitchFamily="34" charset="0"/>
                <a:cs typeface="Arial" panose="020B0604020202020204" pitchFamily="34" charset="0"/>
              </a:rPr>
              <a:t>DR Datacenter/Other Region</a:t>
            </a:r>
            <a:endParaRPr lang="en-US" sz="1000" b="1" dirty="0">
              <a:latin typeface="Arial" panose="020B0604020202020204" pitchFamily="34" charset="0"/>
              <a:cs typeface="Arial" panose="020B0604020202020204" pitchFamily="34" charset="0"/>
            </a:endParaRPr>
          </a:p>
        </p:txBody>
      </p:sp>
      <p:graphicFrame>
        <p:nvGraphicFramePr>
          <p:cNvPr id="160" name="Table 160">
            <a:extLst>
              <a:ext uri="{FF2B5EF4-FFF2-40B4-BE49-F238E27FC236}">
                <a16:creationId xmlns:a16="http://schemas.microsoft.com/office/drawing/2014/main" id="{F2588318-F27E-786E-71C9-ECB8D066C80B}"/>
              </a:ext>
            </a:extLst>
          </p:cNvPr>
          <p:cNvGraphicFramePr>
            <a:graphicFrameLocks noGrp="1"/>
          </p:cNvGraphicFramePr>
          <p:nvPr>
            <p:extLst>
              <p:ext uri="{D42A27DB-BD31-4B8C-83A1-F6EECF244321}">
                <p14:modId xmlns:p14="http://schemas.microsoft.com/office/powerpoint/2010/main" val="3250444811"/>
              </p:ext>
            </p:extLst>
          </p:nvPr>
        </p:nvGraphicFramePr>
        <p:xfrm>
          <a:off x="14056" y="2835921"/>
          <a:ext cx="3221813" cy="3180080"/>
        </p:xfrm>
        <a:graphic>
          <a:graphicData uri="http://schemas.openxmlformats.org/drawingml/2006/table">
            <a:tbl>
              <a:tblPr firstRow="1" bandRow="1">
                <a:tableStyleId>{5C22544A-7EE6-4342-B048-85BDC9FD1C3A}</a:tableStyleId>
              </a:tblPr>
              <a:tblGrid>
                <a:gridCol w="1131756">
                  <a:extLst>
                    <a:ext uri="{9D8B030D-6E8A-4147-A177-3AD203B41FA5}">
                      <a16:colId xmlns:a16="http://schemas.microsoft.com/office/drawing/2014/main" val="3786771725"/>
                    </a:ext>
                  </a:extLst>
                </a:gridCol>
                <a:gridCol w="2090057">
                  <a:extLst>
                    <a:ext uri="{9D8B030D-6E8A-4147-A177-3AD203B41FA5}">
                      <a16:colId xmlns:a16="http://schemas.microsoft.com/office/drawing/2014/main" val="80312697"/>
                    </a:ext>
                  </a:extLst>
                </a:gridCol>
              </a:tblGrid>
              <a:tr h="370840">
                <a:tc>
                  <a:txBody>
                    <a:bodyPr/>
                    <a:lstStyle/>
                    <a:p>
                      <a:r>
                        <a:rPr lang="en-US" sz="1300" dirty="0"/>
                        <a:t>Flow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dirty="0"/>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5974212"/>
                  </a:ext>
                </a:extLst>
              </a:tr>
              <a:tr h="437072">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fr-FR" sz="1300" dirty="0"/>
                        <a:t>user/</a:t>
                      </a:r>
                      <a:r>
                        <a:rPr lang="fr-FR" sz="1300" dirty="0" err="1"/>
                        <a:t>device</a:t>
                      </a:r>
                      <a:r>
                        <a:rPr lang="fr-FR" sz="1300" dirty="0"/>
                        <a:t> connections on port 443</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48835776"/>
                  </a:ext>
                </a:extLst>
              </a:tr>
              <a:tr h="370840">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300" dirty="0"/>
                        <a:t>CPM password change port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56804219"/>
                  </a:ext>
                </a:extLst>
              </a:tr>
              <a:tr h="370840">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300" dirty="0"/>
                        <a:t>PSM respective port to connect end devices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12005106"/>
                  </a:ext>
                </a:extLst>
              </a:tr>
              <a:tr h="370840">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fr-FR" sz="1300" dirty="0"/>
                        <a:t>CyberArk </a:t>
                      </a:r>
                      <a:r>
                        <a:rPr lang="fr-FR" sz="1300" dirty="0" err="1"/>
                        <a:t>Internal</a:t>
                      </a:r>
                      <a:r>
                        <a:rPr lang="fr-FR" sz="1300" dirty="0"/>
                        <a:t> connections on port 1858</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23268819"/>
                  </a:ext>
                </a:extLst>
              </a:tr>
              <a:tr h="370840">
                <a:tc>
                  <a:txBody>
                    <a:bodyPr/>
                    <a:lstStyle/>
                    <a:p>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300" dirty="0"/>
                        <a:t>VPN connection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38411393"/>
                  </a:ext>
                </a:extLst>
              </a:tr>
              <a:tr h="370840">
                <a:tc>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300" dirty="0"/>
                        <a:t>Secure tunnel LDAP/SIEM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14128468"/>
                  </a:ext>
                </a:extLst>
              </a:tr>
            </a:tbl>
          </a:graphicData>
        </a:graphic>
      </p:graphicFrame>
      <p:cxnSp>
        <p:nvCxnSpPr>
          <p:cNvPr id="161" name="Straight Arrow Connector 160">
            <a:extLst>
              <a:ext uri="{FF2B5EF4-FFF2-40B4-BE49-F238E27FC236}">
                <a16:creationId xmlns:a16="http://schemas.microsoft.com/office/drawing/2014/main" id="{85562A77-6C0F-5BE7-6164-0CC33014E17F}"/>
              </a:ext>
            </a:extLst>
          </p:cNvPr>
          <p:cNvCxnSpPr>
            <a:cxnSpLocks/>
          </p:cNvCxnSpPr>
          <p:nvPr/>
        </p:nvCxnSpPr>
        <p:spPr>
          <a:xfrm>
            <a:off x="12120" y="3677655"/>
            <a:ext cx="78229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D5CFFE7D-E435-4D44-7760-0200DB3C1364}"/>
              </a:ext>
            </a:extLst>
          </p:cNvPr>
          <p:cNvCxnSpPr>
            <a:cxnSpLocks/>
          </p:cNvCxnSpPr>
          <p:nvPr/>
        </p:nvCxnSpPr>
        <p:spPr>
          <a:xfrm flipH="1">
            <a:off x="23213" y="4140950"/>
            <a:ext cx="78035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B55E9333-44BA-3679-040D-97EE3B7E5905}"/>
              </a:ext>
            </a:extLst>
          </p:cNvPr>
          <p:cNvCxnSpPr>
            <a:cxnSpLocks/>
          </p:cNvCxnSpPr>
          <p:nvPr/>
        </p:nvCxnSpPr>
        <p:spPr>
          <a:xfrm flipV="1">
            <a:off x="4483" y="4560159"/>
            <a:ext cx="926333" cy="11887"/>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3D9328BF-CD7A-1F58-5F47-E82F84E30522}"/>
              </a:ext>
            </a:extLst>
          </p:cNvPr>
          <p:cNvCxnSpPr>
            <a:cxnSpLocks/>
          </p:cNvCxnSpPr>
          <p:nvPr/>
        </p:nvCxnSpPr>
        <p:spPr>
          <a:xfrm rot="60000" flipV="1">
            <a:off x="12122" y="4978180"/>
            <a:ext cx="931310" cy="20509"/>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31D422BB-88A8-3ABD-972D-D4C134018270}"/>
              </a:ext>
            </a:extLst>
          </p:cNvPr>
          <p:cNvCxnSpPr>
            <a:cxnSpLocks/>
          </p:cNvCxnSpPr>
          <p:nvPr/>
        </p:nvCxnSpPr>
        <p:spPr>
          <a:xfrm rot="120000" flipV="1">
            <a:off x="1642017" y="1267731"/>
            <a:ext cx="1074057" cy="4987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84" name="Oval 183">
            <a:extLst>
              <a:ext uri="{FF2B5EF4-FFF2-40B4-BE49-F238E27FC236}">
                <a16:creationId xmlns:a16="http://schemas.microsoft.com/office/drawing/2014/main" id="{737CBA28-352B-F9B6-6CD8-ECF40E31F70E}"/>
              </a:ext>
            </a:extLst>
          </p:cNvPr>
          <p:cNvSpPr/>
          <p:nvPr/>
        </p:nvSpPr>
        <p:spPr>
          <a:xfrm>
            <a:off x="1642259" y="1215185"/>
            <a:ext cx="126254" cy="1451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185" name="Straight Arrow Connector 184">
            <a:extLst>
              <a:ext uri="{FF2B5EF4-FFF2-40B4-BE49-F238E27FC236}">
                <a16:creationId xmlns:a16="http://schemas.microsoft.com/office/drawing/2014/main" id="{E1135D22-F236-72D2-C3C7-B1F6B3BEB588}"/>
              </a:ext>
            </a:extLst>
          </p:cNvPr>
          <p:cNvCxnSpPr>
            <a:cxnSpLocks/>
          </p:cNvCxnSpPr>
          <p:nvPr/>
        </p:nvCxnSpPr>
        <p:spPr>
          <a:xfrm rot="120000" flipV="1">
            <a:off x="25191" y="5459533"/>
            <a:ext cx="890925" cy="2624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87" name="Oval 186">
            <a:extLst>
              <a:ext uri="{FF2B5EF4-FFF2-40B4-BE49-F238E27FC236}">
                <a16:creationId xmlns:a16="http://schemas.microsoft.com/office/drawing/2014/main" id="{28C7ADF7-0F2E-2DB8-AFE4-3E7529431635}"/>
              </a:ext>
            </a:extLst>
          </p:cNvPr>
          <p:cNvSpPr/>
          <p:nvPr/>
        </p:nvSpPr>
        <p:spPr>
          <a:xfrm>
            <a:off x="5632" y="5396011"/>
            <a:ext cx="126254" cy="1451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188" name="Straight Arrow Connector 187">
            <a:extLst>
              <a:ext uri="{FF2B5EF4-FFF2-40B4-BE49-F238E27FC236}">
                <a16:creationId xmlns:a16="http://schemas.microsoft.com/office/drawing/2014/main" id="{54DED974-9B61-1493-8FAF-44B2FAA06812}"/>
              </a:ext>
            </a:extLst>
          </p:cNvPr>
          <p:cNvCxnSpPr>
            <a:cxnSpLocks/>
          </p:cNvCxnSpPr>
          <p:nvPr/>
        </p:nvCxnSpPr>
        <p:spPr>
          <a:xfrm>
            <a:off x="57790" y="5884719"/>
            <a:ext cx="786384"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191" name="Picture 190">
            <a:extLst>
              <a:ext uri="{FF2B5EF4-FFF2-40B4-BE49-F238E27FC236}">
                <a16:creationId xmlns:a16="http://schemas.microsoft.com/office/drawing/2014/main" id="{5A06098F-B2E2-BB40-98CF-DB7007EEE69F}"/>
              </a:ext>
            </a:extLst>
          </p:cNvPr>
          <p:cNvPicPr>
            <a:picLocks noChangeAspect="1"/>
          </p:cNvPicPr>
          <p:nvPr/>
        </p:nvPicPr>
        <p:blipFill>
          <a:blip r:embed="rId12"/>
          <a:srcRect/>
          <a:stretch/>
        </p:blipFill>
        <p:spPr>
          <a:xfrm>
            <a:off x="5512414" y="3496160"/>
            <a:ext cx="490697" cy="323121"/>
          </a:xfrm>
          <a:prstGeom prst="rect">
            <a:avLst/>
          </a:prstGeom>
        </p:spPr>
      </p:pic>
      <p:pic>
        <p:nvPicPr>
          <p:cNvPr id="192" name="Picture 191">
            <a:extLst>
              <a:ext uri="{FF2B5EF4-FFF2-40B4-BE49-F238E27FC236}">
                <a16:creationId xmlns:a16="http://schemas.microsoft.com/office/drawing/2014/main" id="{0E73D9B3-CBE2-9A86-E443-51B728175E9C}"/>
              </a:ext>
            </a:extLst>
          </p:cNvPr>
          <p:cNvPicPr>
            <a:picLocks noChangeAspect="1"/>
          </p:cNvPicPr>
          <p:nvPr/>
        </p:nvPicPr>
        <p:blipFill>
          <a:blip r:embed="rId12"/>
          <a:srcRect/>
          <a:stretch/>
        </p:blipFill>
        <p:spPr>
          <a:xfrm>
            <a:off x="7262032" y="3535006"/>
            <a:ext cx="405510" cy="267026"/>
          </a:xfrm>
          <a:prstGeom prst="rect">
            <a:avLst/>
          </a:prstGeom>
        </p:spPr>
      </p:pic>
      <p:pic>
        <p:nvPicPr>
          <p:cNvPr id="193" name="Picture 192">
            <a:extLst>
              <a:ext uri="{FF2B5EF4-FFF2-40B4-BE49-F238E27FC236}">
                <a16:creationId xmlns:a16="http://schemas.microsoft.com/office/drawing/2014/main" id="{0E5FF5F2-2F44-A09A-6451-7EBA6CB1BAC8}"/>
              </a:ext>
            </a:extLst>
          </p:cNvPr>
          <p:cNvPicPr>
            <a:picLocks noChangeAspect="1"/>
          </p:cNvPicPr>
          <p:nvPr/>
        </p:nvPicPr>
        <p:blipFill>
          <a:blip r:embed="rId12"/>
          <a:srcRect/>
          <a:stretch/>
        </p:blipFill>
        <p:spPr>
          <a:xfrm>
            <a:off x="10357809" y="3561777"/>
            <a:ext cx="490697" cy="323121"/>
          </a:xfrm>
          <a:prstGeom prst="rect">
            <a:avLst/>
          </a:prstGeom>
        </p:spPr>
      </p:pic>
      <p:cxnSp>
        <p:nvCxnSpPr>
          <p:cNvPr id="206" name="Straight Arrow Connector 205">
            <a:extLst>
              <a:ext uri="{FF2B5EF4-FFF2-40B4-BE49-F238E27FC236}">
                <a16:creationId xmlns:a16="http://schemas.microsoft.com/office/drawing/2014/main" id="{DBA3DC9B-1558-A6CA-61C8-B9C502A80AA9}"/>
              </a:ext>
            </a:extLst>
          </p:cNvPr>
          <p:cNvCxnSpPr>
            <a:cxnSpLocks/>
          </p:cNvCxnSpPr>
          <p:nvPr/>
        </p:nvCxnSpPr>
        <p:spPr>
          <a:xfrm>
            <a:off x="12119" y="3677656"/>
            <a:ext cx="78638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09" name="Table 208">
            <a:extLst>
              <a:ext uri="{FF2B5EF4-FFF2-40B4-BE49-F238E27FC236}">
                <a16:creationId xmlns:a16="http://schemas.microsoft.com/office/drawing/2014/main" id="{1C797262-EBA0-F83C-EA53-9AFEC47682B2}"/>
              </a:ext>
            </a:extLst>
          </p:cNvPr>
          <p:cNvGraphicFramePr>
            <a:graphicFrameLocks noGrp="1"/>
          </p:cNvGraphicFramePr>
          <p:nvPr/>
        </p:nvGraphicFramePr>
        <p:xfrm>
          <a:off x="9368066" y="178070"/>
          <a:ext cx="2482929" cy="2182288"/>
        </p:xfrm>
        <a:graphic>
          <a:graphicData uri="http://schemas.openxmlformats.org/drawingml/2006/table">
            <a:tbl>
              <a:tblPr>
                <a:tableStyleId>{5C22544A-7EE6-4342-B048-85BDC9FD1C3A}</a:tableStyleId>
              </a:tblPr>
              <a:tblGrid>
                <a:gridCol w="763978">
                  <a:extLst>
                    <a:ext uri="{9D8B030D-6E8A-4147-A177-3AD203B41FA5}">
                      <a16:colId xmlns:a16="http://schemas.microsoft.com/office/drawing/2014/main" val="1492777856"/>
                    </a:ext>
                  </a:extLst>
                </a:gridCol>
                <a:gridCol w="1718951">
                  <a:extLst>
                    <a:ext uri="{9D8B030D-6E8A-4147-A177-3AD203B41FA5}">
                      <a16:colId xmlns:a16="http://schemas.microsoft.com/office/drawing/2014/main" val="1627880526"/>
                    </a:ext>
                  </a:extLst>
                </a:gridCol>
              </a:tblGrid>
              <a:tr h="217594">
                <a:tc>
                  <a:txBody>
                    <a:bodyPr/>
                    <a:lstStyle/>
                    <a:p>
                      <a:pPr algn="l" fontAlgn="b"/>
                      <a:r>
                        <a:rPr lang="en-US" sz="1400" b="1" u="none" strike="noStrike">
                          <a:solidFill>
                            <a:schemeClr val="bg1"/>
                          </a:solidFill>
                          <a:effectLst/>
                        </a:rPr>
                        <a:t>SRV</a:t>
                      </a:r>
                      <a:endParaRPr lang="en-US" sz="1400" b="1"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l" fontAlgn="b"/>
                      <a:r>
                        <a:rPr lang="en-US" sz="1400" b="1" u="none" strike="noStrike" dirty="0">
                          <a:solidFill>
                            <a:schemeClr val="bg1"/>
                          </a:solidFill>
                          <a:effectLst/>
                        </a:rPr>
                        <a:t>Component</a:t>
                      </a:r>
                      <a:endParaRPr lang="en-US" sz="1400" b="1"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3818530255"/>
                  </a:ext>
                </a:extLst>
              </a:tr>
              <a:tr h="870376">
                <a:tc>
                  <a:txBody>
                    <a:bodyPr/>
                    <a:lstStyle/>
                    <a:p>
                      <a:pPr algn="l" fontAlgn="b"/>
                      <a:r>
                        <a:rPr lang="en-US" sz="1400" b="1" u="none" strike="noStrike">
                          <a:effectLst/>
                        </a:rPr>
                        <a:t>IC1</a:t>
                      </a:r>
                      <a:br>
                        <a:rPr lang="en-US" sz="1400" b="1" u="none" strike="noStrike">
                          <a:effectLst/>
                        </a:rPr>
                      </a:br>
                      <a:r>
                        <a:rPr lang="en-US" sz="1400" b="1" u="none" strike="noStrike">
                          <a:effectLst/>
                        </a:rPr>
                        <a:t>IC2</a:t>
                      </a:r>
                      <a:br>
                        <a:rPr lang="en-US" sz="1400" b="1" u="none" strike="noStrike">
                          <a:effectLst/>
                        </a:rPr>
                      </a:br>
                      <a:r>
                        <a:rPr lang="en-US" sz="1400" b="1" u="none" strike="noStrike">
                          <a:effectLst/>
                        </a:rPr>
                        <a:t>IC3</a:t>
                      </a:r>
                      <a:endParaRPr lang="en-US" sz="14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fontAlgn="b">
                        <a:buFont typeface="Arial" panose="020B0604020202020204" pitchFamily="34" charset="0"/>
                        <a:buNone/>
                      </a:pPr>
                      <a:r>
                        <a:rPr lang="en-US" sz="1400" b="1" u="none" strike="noStrike" dirty="0">
                          <a:effectLst/>
                        </a:rPr>
                        <a:t>Identity connector</a:t>
                      </a:r>
                      <a:br>
                        <a:rPr lang="en-US" sz="1400" b="1" u="none" strike="noStrike" dirty="0">
                          <a:effectLst/>
                        </a:rPr>
                      </a:br>
                      <a:r>
                        <a:rPr lang="en-US" sz="1400" b="1" u="none" strike="noStrike" dirty="0">
                          <a:effectLst/>
                        </a:rPr>
                        <a:t>- PSM</a:t>
                      </a:r>
                      <a:br>
                        <a:rPr lang="en-US" sz="1400" b="1" u="none" strike="noStrike" dirty="0">
                          <a:effectLst/>
                        </a:rPr>
                      </a:br>
                      <a:r>
                        <a:rPr lang="en-US" sz="1400" b="1" u="none" strike="noStrike" dirty="0">
                          <a:effectLst/>
                        </a:rPr>
                        <a:t>- CPM</a:t>
                      </a:r>
                      <a:br>
                        <a:rPr lang="en-US" sz="1400" b="1" u="none" strike="noStrike" dirty="0">
                          <a:effectLst/>
                        </a:rPr>
                      </a:br>
                      <a:r>
                        <a:rPr lang="en-US" sz="1400" b="1" u="none" strike="noStrike" dirty="0">
                          <a:effectLst/>
                        </a:rPr>
                        <a:t>- Secure tunnel</a:t>
                      </a:r>
                      <a:endParaRPr lang="en-US" sz="14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24893588"/>
                  </a:ext>
                </a:extLst>
              </a:tr>
              <a:tr h="652782">
                <a:tc>
                  <a:txBody>
                    <a:bodyPr/>
                    <a:lstStyle/>
                    <a:p>
                      <a:pPr algn="l" fontAlgn="t"/>
                      <a:r>
                        <a:rPr lang="en-US" sz="1400" b="1" u="none" strike="noStrike">
                          <a:effectLst/>
                        </a:rPr>
                        <a:t>CPC</a:t>
                      </a:r>
                      <a:endParaRPr lang="en-US" sz="1400" b="1" i="0" u="none" strike="noStrike">
                        <a:solidFill>
                          <a:srgbClr val="000000"/>
                        </a:solidFill>
                        <a:effectLst/>
                        <a:latin typeface="Calibri" panose="020F0502020204030204" pitchFamily="34" charset="0"/>
                      </a:endParaRPr>
                    </a:p>
                  </a:txBody>
                  <a:tcPr marL="9525" marR="9525" marT="952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400" b="1" u="none" strike="noStrike" dirty="0">
                          <a:effectLst/>
                        </a:rPr>
                        <a:t>CyberArk Cloud </a:t>
                      </a:r>
                      <a:br>
                        <a:rPr lang="en-US" sz="1400" b="1" u="none" strike="noStrike" dirty="0">
                          <a:effectLst/>
                        </a:rPr>
                      </a:br>
                      <a:r>
                        <a:rPr lang="en-US" sz="1400" b="1" u="none" strike="noStrike" dirty="0">
                          <a:effectLst/>
                        </a:rPr>
                        <a:t>Vault </a:t>
                      </a:r>
                      <a:br>
                        <a:rPr lang="en-US" sz="1400" b="1" u="none" strike="noStrike" dirty="0">
                          <a:effectLst/>
                        </a:rPr>
                      </a:br>
                      <a:r>
                        <a:rPr lang="en-US" sz="1400" b="1" u="none" strike="noStrike" dirty="0">
                          <a:effectLst/>
                        </a:rPr>
                        <a:t>PVWA</a:t>
                      </a:r>
                      <a:endParaRPr lang="en-US" sz="14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47660216"/>
                  </a:ext>
                </a:extLst>
              </a:tr>
              <a:tr h="217594">
                <a:tc>
                  <a:txBody>
                    <a:bodyPr/>
                    <a:lstStyle/>
                    <a:p>
                      <a:pPr algn="l" fontAlgn="b"/>
                      <a:r>
                        <a:rPr lang="en-US" sz="1400" b="1" u="none" strike="noStrike" dirty="0">
                          <a:effectLst/>
                        </a:rPr>
                        <a:t>LB</a:t>
                      </a:r>
                      <a:endParaRPr lang="en-US" sz="14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US" sz="1400" b="1" u="none" strike="noStrike" dirty="0">
                          <a:effectLst/>
                        </a:rPr>
                        <a:t>Load balancer for PSM</a:t>
                      </a:r>
                      <a:endParaRPr lang="en-US" sz="14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11682538"/>
                  </a:ext>
                </a:extLst>
              </a:tr>
            </a:tbl>
          </a:graphicData>
        </a:graphic>
      </p:graphicFrame>
      <p:cxnSp>
        <p:nvCxnSpPr>
          <p:cNvPr id="210" name="Straight Arrow Connector 209">
            <a:extLst>
              <a:ext uri="{FF2B5EF4-FFF2-40B4-BE49-F238E27FC236}">
                <a16:creationId xmlns:a16="http://schemas.microsoft.com/office/drawing/2014/main" id="{1549F58C-29F1-A703-86BE-3942B8197A66}"/>
              </a:ext>
            </a:extLst>
          </p:cNvPr>
          <p:cNvCxnSpPr>
            <a:cxnSpLocks/>
          </p:cNvCxnSpPr>
          <p:nvPr/>
        </p:nvCxnSpPr>
        <p:spPr>
          <a:xfrm>
            <a:off x="3619152" y="2315303"/>
            <a:ext cx="1664048" cy="3269419"/>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356C89A8-5AD0-E980-8CCB-6AB28E76D744}"/>
              </a:ext>
            </a:extLst>
          </p:cNvPr>
          <p:cNvSpPr txBox="1"/>
          <p:nvPr/>
        </p:nvSpPr>
        <p:spPr>
          <a:xfrm rot="3793264">
            <a:off x="1655763" y="5652422"/>
            <a:ext cx="7096057" cy="400110"/>
          </a:xfrm>
          <a:prstGeom prst="rect">
            <a:avLst/>
          </a:prstGeom>
          <a:noFill/>
        </p:spPr>
        <p:txBody>
          <a:bodyPr wrap="square">
            <a:spAutoFit/>
          </a:bodyPr>
          <a:lstStyle/>
          <a:p>
            <a:r>
              <a:rPr lang="en-US" sz="1000" b="1" dirty="0">
                <a:solidFill>
                  <a:schemeClr val="accent1"/>
                </a:solidFill>
                <a:latin typeface="Arial" panose="020B0604020202020204" pitchFamily="34" charset="0"/>
                <a:cs typeface="Arial" panose="020B0604020202020204" pitchFamily="34" charset="0"/>
              </a:rPr>
              <a:t>Admin user accessing end which is present in Datacenter</a:t>
            </a:r>
          </a:p>
          <a:p>
            <a:r>
              <a:rPr lang="en-US" sz="1000" b="1" dirty="0">
                <a:solidFill>
                  <a:schemeClr val="accent1"/>
                </a:solidFill>
                <a:latin typeface="Arial" panose="020B0604020202020204" pitchFamily="34" charset="0"/>
                <a:cs typeface="Arial" panose="020B0604020202020204" pitchFamily="34" charset="0"/>
              </a:rPr>
              <a:t> retrieving password from CyberArk  PAS</a:t>
            </a:r>
            <a:endParaRPr lang="en-US" sz="1000" b="1" dirty="0">
              <a:latin typeface="Arial" panose="020B0604020202020204" pitchFamily="34" charset="0"/>
              <a:cs typeface="Arial" panose="020B0604020202020204" pitchFamily="34" charset="0"/>
            </a:endParaRPr>
          </a:p>
        </p:txBody>
      </p:sp>
      <p:pic>
        <p:nvPicPr>
          <p:cNvPr id="214" name="Picture 213">
            <a:extLst>
              <a:ext uri="{FF2B5EF4-FFF2-40B4-BE49-F238E27FC236}">
                <a16:creationId xmlns:a16="http://schemas.microsoft.com/office/drawing/2014/main" id="{51FD64B7-4888-B731-87B1-2947AE457C20}"/>
              </a:ext>
            </a:extLst>
          </p:cNvPr>
          <p:cNvPicPr>
            <a:picLocks noChangeAspect="1"/>
          </p:cNvPicPr>
          <p:nvPr/>
        </p:nvPicPr>
        <p:blipFill>
          <a:blip r:embed="rId11"/>
          <a:srcRect/>
          <a:stretch/>
        </p:blipFill>
        <p:spPr>
          <a:xfrm>
            <a:off x="106895" y="6056524"/>
            <a:ext cx="352811" cy="381184"/>
          </a:xfrm>
          <a:prstGeom prst="rect">
            <a:avLst/>
          </a:prstGeom>
        </p:spPr>
      </p:pic>
      <p:sp>
        <p:nvSpPr>
          <p:cNvPr id="216" name="TextBox 215">
            <a:extLst>
              <a:ext uri="{FF2B5EF4-FFF2-40B4-BE49-F238E27FC236}">
                <a16:creationId xmlns:a16="http://schemas.microsoft.com/office/drawing/2014/main" id="{C4A79565-29D3-4B84-9758-53CDC3F6C530}"/>
              </a:ext>
            </a:extLst>
          </p:cNvPr>
          <p:cNvSpPr txBox="1"/>
          <p:nvPr/>
        </p:nvSpPr>
        <p:spPr>
          <a:xfrm>
            <a:off x="459224" y="6055003"/>
            <a:ext cx="1552394" cy="292388"/>
          </a:xfrm>
          <a:prstGeom prst="rect">
            <a:avLst/>
          </a:prstGeom>
          <a:noFill/>
        </p:spPr>
        <p:txBody>
          <a:bodyPr wrap="square">
            <a:spAutoFit/>
          </a:bodyPr>
          <a:lstStyle/>
          <a:p>
            <a:r>
              <a:rPr lang="en-US" sz="1300" b="1" dirty="0">
                <a:solidFill>
                  <a:schemeClr val="accent1"/>
                </a:solidFill>
                <a:latin typeface="Arial" panose="020B0604020202020204" pitchFamily="34" charset="0"/>
                <a:cs typeface="Arial" panose="020B0604020202020204" pitchFamily="34" charset="0"/>
              </a:rPr>
              <a:t>Secure tunnel</a:t>
            </a:r>
            <a:endParaRPr lang="en-US" sz="1300" dirty="0">
              <a:latin typeface="Arial" panose="020B0604020202020204" pitchFamily="34" charset="0"/>
              <a:cs typeface="Arial" panose="020B0604020202020204" pitchFamily="34" charset="0"/>
            </a:endParaRPr>
          </a:p>
        </p:txBody>
      </p:sp>
      <p:pic>
        <p:nvPicPr>
          <p:cNvPr id="217" name="Picture 216">
            <a:extLst>
              <a:ext uri="{FF2B5EF4-FFF2-40B4-BE49-F238E27FC236}">
                <a16:creationId xmlns:a16="http://schemas.microsoft.com/office/drawing/2014/main" id="{816EE297-DE26-4D5F-E9AB-5F06EE31D838}"/>
              </a:ext>
            </a:extLst>
          </p:cNvPr>
          <p:cNvPicPr>
            <a:picLocks noChangeAspect="1"/>
          </p:cNvPicPr>
          <p:nvPr/>
        </p:nvPicPr>
        <p:blipFill>
          <a:blip r:embed="rId10"/>
          <a:srcRect/>
          <a:stretch/>
        </p:blipFill>
        <p:spPr>
          <a:xfrm>
            <a:off x="1763028" y="6088251"/>
            <a:ext cx="504436" cy="400060"/>
          </a:xfrm>
          <a:prstGeom prst="rect">
            <a:avLst/>
          </a:prstGeom>
        </p:spPr>
      </p:pic>
      <p:sp>
        <p:nvSpPr>
          <p:cNvPr id="219" name="TextBox 218">
            <a:extLst>
              <a:ext uri="{FF2B5EF4-FFF2-40B4-BE49-F238E27FC236}">
                <a16:creationId xmlns:a16="http://schemas.microsoft.com/office/drawing/2014/main" id="{EFDAC74F-A014-71D7-6A7C-C4DBAE950184}"/>
              </a:ext>
            </a:extLst>
          </p:cNvPr>
          <p:cNvSpPr txBox="1"/>
          <p:nvPr/>
        </p:nvSpPr>
        <p:spPr>
          <a:xfrm>
            <a:off x="547599" y="6448112"/>
            <a:ext cx="1710390" cy="492443"/>
          </a:xfrm>
          <a:prstGeom prst="rect">
            <a:avLst/>
          </a:prstGeom>
          <a:noFill/>
        </p:spPr>
        <p:txBody>
          <a:bodyPr wrap="square">
            <a:spAutoFit/>
          </a:bodyPr>
          <a:lstStyle/>
          <a:p>
            <a:r>
              <a:rPr lang="en-US" sz="1300" b="1" dirty="0">
                <a:solidFill>
                  <a:schemeClr val="accent1"/>
                </a:solidFill>
                <a:latin typeface="Arial" panose="020B0604020202020204" pitchFamily="34" charset="0"/>
                <a:cs typeface="Arial" panose="020B0604020202020204" pitchFamily="34" charset="0"/>
              </a:rPr>
              <a:t>(PSM)Privilege </a:t>
            </a:r>
          </a:p>
          <a:p>
            <a:r>
              <a:rPr lang="en-US" sz="1300" b="1" dirty="0">
                <a:solidFill>
                  <a:schemeClr val="accent1"/>
                </a:solidFill>
                <a:latin typeface="Arial" panose="020B0604020202020204" pitchFamily="34" charset="0"/>
                <a:cs typeface="Arial" panose="020B0604020202020204" pitchFamily="34" charset="0"/>
              </a:rPr>
              <a:t>session manager </a:t>
            </a:r>
            <a:endParaRPr lang="en-US" sz="1300" dirty="0">
              <a:latin typeface="Arial" panose="020B0604020202020204" pitchFamily="34" charset="0"/>
              <a:cs typeface="Arial" panose="020B0604020202020204" pitchFamily="34" charset="0"/>
            </a:endParaRPr>
          </a:p>
        </p:txBody>
      </p:sp>
      <p:pic>
        <p:nvPicPr>
          <p:cNvPr id="220" name="Picture 219">
            <a:extLst>
              <a:ext uri="{FF2B5EF4-FFF2-40B4-BE49-F238E27FC236}">
                <a16:creationId xmlns:a16="http://schemas.microsoft.com/office/drawing/2014/main" id="{8E8D2756-C19D-45A7-A3DF-E1ACE14C3791}"/>
              </a:ext>
            </a:extLst>
          </p:cNvPr>
          <p:cNvPicPr>
            <a:picLocks noChangeAspect="1"/>
          </p:cNvPicPr>
          <p:nvPr/>
        </p:nvPicPr>
        <p:blipFill>
          <a:blip r:embed="rId12"/>
          <a:srcRect/>
          <a:stretch/>
        </p:blipFill>
        <p:spPr>
          <a:xfrm>
            <a:off x="76567" y="6536528"/>
            <a:ext cx="490697" cy="323121"/>
          </a:xfrm>
          <a:prstGeom prst="rect">
            <a:avLst/>
          </a:prstGeom>
        </p:spPr>
      </p:pic>
      <p:sp>
        <p:nvSpPr>
          <p:cNvPr id="222" name="TextBox 221">
            <a:extLst>
              <a:ext uri="{FF2B5EF4-FFF2-40B4-BE49-F238E27FC236}">
                <a16:creationId xmlns:a16="http://schemas.microsoft.com/office/drawing/2014/main" id="{F3048899-28C7-8D48-6046-461034874773}"/>
              </a:ext>
            </a:extLst>
          </p:cNvPr>
          <p:cNvSpPr txBox="1"/>
          <p:nvPr/>
        </p:nvSpPr>
        <p:spPr>
          <a:xfrm>
            <a:off x="2230070" y="6056524"/>
            <a:ext cx="1345770" cy="492443"/>
          </a:xfrm>
          <a:prstGeom prst="rect">
            <a:avLst/>
          </a:prstGeom>
          <a:noFill/>
        </p:spPr>
        <p:txBody>
          <a:bodyPr wrap="square">
            <a:spAutoFit/>
          </a:bodyPr>
          <a:lstStyle/>
          <a:p>
            <a:r>
              <a:rPr lang="en-US" sz="1300" b="1" dirty="0">
                <a:solidFill>
                  <a:schemeClr val="accent1"/>
                </a:solidFill>
                <a:latin typeface="Arial" panose="020B0604020202020204" pitchFamily="34" charset="0"/>
                <a:cs typeface="Arial" panose="020B0604020202020204" pitchFamily="34" charset="0"/>
              </a:rPr>
              <a:t>Central Policy</a:t>
            </a:r>
          </a:p>
          <a:p>
            <a:r>
              <a:rPr lang="en-US" sz="1300" b="1" dirty="0">
                <a:solidFill>
                  <a:schemeClr val="accent1"/>
                </a:solidFill>
                <a:latin typeface="Arial" panose="020B0604020202020204" pitchFamily="34" charset="0"/>
                <a:cs typeface="Arial" panose="020B0604020202020204" pitchFamily="34" charset="0"/>
              </a:rPr>
              <a:t> Manager</a:t>
            </a:r>
            <a:endParaRPr lang="en-US" sz="13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198D70E-7765-05B3-9C3F-A249006D0DD3}"/>
              </a:ext>
            </a:extLst>
          </p:cNvPr>
          <p:cNvSpPr/>
          <p:nvPr/>
        </p:nvSpPr>
        <p:spPr>
          <a:xfrm>
            <a:off x="2620370" y="-1"/>
            <a:ext cx="6229176" cy="35822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fr-FR" sz="1500" b="1" dirty="0">
                <a:solidFill>
                  <a:schemeClr val="bg1"/>
                </a:solidFill>
              </a:rPr>
              <a:t>CyberArk Cloud PAS solution Architecture for ABCD (Production)</a:t>
            </a:r>
            <a:endParaRPr lang="en-US" sz="1500" b="1" dirty="0" err="1">
              <a:solidFill>
                <a:schemeClr val="bg1"/>
              </a:solidFill>
            </a:endParaRPr>
          </a:p>
        </p:txBody>
      </p:sp>
    </p:spTree>
    <p:extLst>
      <p:ext uri="{BB962C8B-B14F-4D97-AF65-F5344CB8AC3E}">
        <p14:creationId xmlns:p14="http://schemas.microsoft.com/office/powerpoint/2010/main" val="269611577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ONTUSED" val="KPMGFONT"/>
  <p:tag name="CREATEDBY" val="Global PowerPoint Toolbar"/>
  <p:tag name="TYPE" val="ScreenWide"/>
  <p:tag name="KEYWORD" val="SCREENWIDE"/>
  <p:tag name="TOOLBARVERSION" val="6.0"/>
  <p:tag name="TEMPLATEVERSION" val="26/05/2022 11:01:00"/>
</p:tagLst>
</file>

<file path=ppt/tags/tag10.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1.xml><?xml version="1.0" encoding="utf-8"?>
<p:tagLst xmlns:a="http://schemas.openxmlformats.org/drawingml/2006/main" xmlns:r="http://schemas.openxmlformats.org/officeDocument/2006/relationships" xmlns:p="http://schemas.openxmlformats.org/presentationml/2006/main">
  <p:tag name="ADV_COPYRIGHT" val="TRUE"/>
</p:tagLst>
</file>

<file path=ppt/tags/tag1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3.xml><?xml version="1.0" encoding="utf-8"?>
<p:tagLst xmlns:a="http://schemas.openxmlformats.org/drawingml/2006/main" xmlns:r="http://schemas.openxmlformats.org/officeDocument/2006/relationships" xmlns:p="http://schemas.openxmlformats.org/presentationml/2006/main">
  <p:tag name="ADV_COPYRIGHT" val="TRUE"/>
</p:tagLst>
</file>

<file path=ppt/tags/tag1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ADV_TOP" val="428.0616"/>
  <p:tag name="ADV_LEFT" val="80.6674"/>
  <p:tag name="ADV_HEIGHT" val="11.99055"/>
  <p:tag name="ADV_WIDTH" val="41.61118"/>
</p:tagLst>
</file>

<file path=ppt/tags/tag18.xml><?xml version="1.0" encoding="utf-8"?>
<p:tagLst xmlns:a="http://schemas.openxmlformats.org/drawingml/2006/main" xmlns:r="http://schemas.openxmlformats.org/officeDocument/2006/relationships" xmlns:p="http://schemas.openxmlformats.org/presentationml/2006/main">
  <p:tag name="ADV_TOP" val="330.2583"/>
  <p:tag name="ADV_LEFT" val="80.6674"/>
  <p:tag name="ADV_HEIGHT" val="11.99055"/>
  <p:tag name="ADV_WIDTH" val="41.61118"/>
</p:tagLst>
</file>

<file path=ppt/tags/tag19.xml><?xml version="1.0" encoding="utf-8"?>
<p:tagLst xmlns:a="http://schemas.openxmlformats.org/drawingml/2006/main" xmlns:r="http://schemas.openxmlformats.org/officeDocument/2006/relationships" xmlns:p="http://schemas.openxmlformats.org/presentationml/2006/main">
  <p:tag name="COPYRIGHT1" val="TRUE"/>
</p:tagLst>
</file>

<file path=ppt/tags/tag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xml><?xml version="1.0" encoding="utf-8"?>
<p:tagLst xmlns:a="http://schemas.openxmlformats.org/drawingml/2006/main" xmlns:r="http://schemas.openxmlformats.org/officeDocument/2006/relationships" xmlns:p="http://schemas.openxmlformats.org/presentationml/2006/main">
  <p:tag name="ADV_TOP" val="493.4643"/>
  <p:tag name="ADV_LEFT" val="148.4791"/>
  <p:tag name="ADV_HEIGHT" val="14.54063"/>
  <p:tag name="ADV_WIDTH" val="364.0209"/>
  <p:tag name="ADV_COPYRIGHT" val="TRUE"/>
</p:tagLst>
</file>

<file path=ppt/tags/tag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5.xml><?xml version="1.0" encoding="utf-8"?>
<p:tagLst xmlns:a="http://schemas.openxmlformats.org/drawingml/2006/main" xmlns:r="http://schemas.openxmlformats.org/officeDocument/2006/relationships" xmlns:p="http://schemas.openxmlformats.org/presentationml/2006/main">
  <p:tag name="ADV_COPYRIGHT" val="TRUE"/>
</p:tagLst>
</file>

<file path=ppt/tags/tag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7.xml><?xml version="1.0" encoding="utf-8"?>
<p:tagLst xmlns:a="http://schemas.openxmlformats.org/drawingml/2006/main" xmlns:r="http://schemas.openxmlformats.org/officeDocument/2006/relationships" xmlns:p="http://schemas.openxmlformats.org/presentationml/2006/main">
  <p:tag name="ADV_COPYRIGHT" val="TRUE"/>
</p:tagLst>
</file>

<file path=ppt/tags/tag8.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9.xml><?xml version="1.0" encoding="utf-8"?>
<p:tagLst xmlns:a="http://schemas.openxmlformats.org/drawingml/2006/main" xmlns:r="http://schemas.openxmlformats.org/officeDocument/2006/relationships" xmlns:p="http://schemas.openxmlformats.org/presentationml/2006/main">
  <p:tag name="ADV_COPYRIGHT" val="TRUE"/>
</p:tagLst>
</file>

<file path=ppt/theme/theme1.xml><?xml version="1.0" encoding="utf-8"?>
<a:theme xmlns:a="http://schemas.openxmlformats.org/drawingml/2006/main" name="KPMG Widescreen [16:9] Feb 2022">
  <a:themeElements>
    <a:clrScheme name="KPMG_MAR">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fontScheme name="Custom 49">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algn="l">
          <a:spcAft>
            <a:spcPts val="600"/>
          </a:spcAft>
          <a:defRPr sz="1500" b="1" dirty="0" smtClean="0">
            <a:solidFill>
              <a:schemeClr val="tx2"/>
            </a:solidFill>
          </a:defRPr>
        </a:defPPr>
      </a:lstStyle>
    </a:txDef>
  </a:objectDefaults>
  <a:extraClrSchemeLst/>
  <a:custClrLst>
    <a:custClr name="KPMG Blue">
      <a:srgbClr val="00338D"/>
    </a:custClr>
    <a:custClr name="Pacific Blue">
      <a:srgbClr val="00B8F5"/>
    </a:custClr>
    <a:custClr name="Cobalt Blue">
      <a:srgbClr val="1E49E2"/>
    </a:custClr>
    <a:custClr name="Blue">
      <a:srgbClr val="76D2FF"/>
    </a:custClr>
    <a:custClr name="Purple">
      <a:srgbClr val="7213EA"/>
    </a:custClr>
    <a:custClr name="Light Purple">
      <a:srgbClr val="B497FF"/>
    </a:custClr>
    <a:custClr name="Dark Green">
      <a:srgbClr val="098E7E"/>
    </a:custClr>
    <a:custClr name="Green">
      <a:srgbClr val="00C0AE"/>
    </a:custClr>
    <a:custClr name="Dark Pink">
      <a:srgbClr val="AB0D82"/>
    </a:custClr>
    <a:custClr name="Pink">
      <a:srgbClr val="FD349C"/>
    </a:custClr>
    <a:custClr name="Light Pink">
      <a:srgbClr val="FFA3DA"/>
    </a:custClr>
    <a:custClr name="Grey 2">
      <a:srgbClr val="666666"/>
    </a:custClr>
    <a:custClr name="Dark Purple">
      <a:srgbClr val="510DBC"/>
    </a:custClr>
  </a:custClrLst>
  <a:extLst>
    <a:ext uri="{05A4C25C-085E-4340-85A3-A5531E510DB2}">
      <thm15:themeFamily xmlns:thm15="http://schemas.microsoft.com/office/thememl/2012/main" name="KPMG Widescreen Standard Template.potx" id="{0D07B9DA-DB2F-4A1F-8CAC-6FD7C4A19BFD}" vid="{9D8C322F-4652-47D4-9D05-B3D11C3110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deff24bb-2089-4400-8c8e-f71e680378b2}" enabled="0" method="" siteId="{deff24bb-2089-4400-8c8e-f71e680378b2}" removed="1"/>
</clbl:labelList>
</file>

<file path=docProps/app.xml><?xml version="1.0" encoding="utf-8"?>
<Properties xmlns="http://schemas.openxmlformats.org/officeDocument/2006/extended-properties" xmlns:vt="http://schemas.openxmlformats.org/officeDocument/2006/docPropsVTypes">
  <Template/>
  <TotalTime>2309</TotalTime>
  <Words>4682</Words>
  <Application>Microsoft Office PowerPoint</Application>
  <PresentationFormat>Widescreen</PresentationFormat>
  <Paragraphs>747</Paragraphs>
  <Slides>32</Slides>
  <Notes>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40" baseType="lpstr">
      <vt:lpstr>Calibri</vt:lpstr>
      <vt:lpstr>Wingdings</vt:lpstr>
      <vt:lpstr>Arial</vt:lpstr>
      <vt:lpstr>Google Sans</vt:lpstr>
      <vt:lpstr>KPMG Bold</vt:lpstr>
      <vt:lpstr>Open Sans</vt:lpstr>
      <vt:lpstr>KPMG Widescreen [16:9] Feb 2022</vt:lpstr>
      <vt:lpstr>think-cell Folie</vt:lpstr>
      <vt:lpstr>Proposal for CyberArk PAM Phase 2.1  (Device Discovery &amp; Account onboarding)        </vt:lpstr>
      <vt:lpstr>PowerPoint Presentation</vt:lpstr>
      <vt:lpstr>Contents  </vt:lpstr>
      <vt:lpstr>01  Executive Summary</vt:lpstr>
      <vt:lpstr>PowerPoint Presentation</vt:lpstr>
      <vt:lpstr>02  Introduction</vt:lpstr>
      <vt:lpstr>Introduction</vt:lpstr>
      <vt:lpstr>03   CyberArk Cloud PAS solution Architecture for ABCD (Production)</vt:lpstr>
      <vt:lpstr>PowerPoint Presentation</vt:lpstr>
      <vt:lpstr>04  Objectives and Scope</vt:lpstr>
      <vt:lpstr>PowerPoint Presentation</vt:lpstr>
      <vt:lpstr>05  KPMG Solution Approach</vt:lpstr>
      <vt:lpstr>PowerPoint Presentation</vt:lpstr>
      <vt:lpstr>PowerPoint Presentation</vt:lpstr>
      <vt:lpstr>06  Purpose &amp; Goals</vt:lpstr>
      <vt:lpstr>Purpose</vt:lpstr>
      <vt:lpstr>Goals</vt:lpstr>
      <vt:lpstr>07  High Level Project Plan &amp; Timelines </vt:lpstr>
      <vt:lpstr>High Level Project Plan &amp; Timelines</vt:lpstr>
      <vt:lpstr>Indicative Project Plan</vt:lpstr>
      <vt:lpstr>08  Account discovery &amp; Onboarding Prerequisites</vt:lpstr>
      <vt:lpstr>PowerPoint Presentation</vt:lpstr>
      <vt:lpstr>Permissions required for running an Account Discovery scan</vt:lpstr>
      <vt:lpstr>09  Assumptions, Dependencies and Out of Scope</vt:lpstr>
      <vt:lpstr>Dependencies / Pre-requisites</vt:lpstr>
      <vt:lpstr>Technical Assumptions </vt:lpstr>
      <vt:lpstr>KPMG Delivery Assumptions (1/2)</vt:lpstr>
      <vt:lpstr>KPMG Delivery Assumptions (2/2)</vt:lpstr>
      <vt:lpstr>Out of Scope</vt:lpstr>
      <vt:lpstr>10  Key Benefits</vt:lpstr>
      <vt:lpstr>Significant Device discovery and Account onboarding Benefits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CyberArk PAM Visteon-PAM Phase2  (Device Discovery &amp; Account onboarding)</dc:title>
  <dc:creator>Gupta, Pradhumna</dc:creator>
  <cp:lastModifiedBy>Gupta, Pradhumna</cp:lastModifiedBy>
  <cp:revision>2</cp:revision>
  <dcterms:created xsi:type="dcterms:W3CDTF">2023-09-07T13:02:01Z</dcterms:created>
  <dcterms:modified xsi:type="dcterms:W3CDTF">2024-02-08T12:00:50Z</dcterms:modified>
  <cp:category>KPMG Public</cp:category>
</cp:coreProperties>
</file>